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81" r:id="rId2"/>
    <p:sldId id="282" r:id="rId3"/>
    <p:sldId id="358"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258" r:id="rId45"/>
    <p:sldId id="359" r:id="rId46"/>
    <p:sldId id="323" r:id="rId47"/>
    <p:sldId id="324" r:id="rId48"/>
    <p:sldId id="325" r:id="rId49"/>
    <p:sldId id="327" r:id="rId50"/>
    <p:sldId id="328" r:id="rId51"/>
    <p:sldId id="329" r:id="rId52"/>
    <p:sldId id="330" r:id="rId53"/>
    <p:sldId id="331" r:id="rId54"/>
    <p:sldId id="332" r:id="rId55"/>
    <p:sldId id="333" r:id="rId56"/>
    <p:sldId id="334" r:id="rId57"/>
    <p:sldId id="335" r:id="rId58"/>
    <p:sldId id="362"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259" r:id="rId82"/>
    <p:sldId id="260" r:id="rId83"/>
    <p:sldId id="261" r:id="rId84"/>
    <p:sldId id="262" r:id="rId85"/>
    <p:sldId id="263" r:id="rId86"/>
    <p:sldId id="264" r:id="rId87"/>
    <p:sldId id="265" r:id="rId88"/>
    <p:sldId id="266" r:id="rId89"/>
    <p:sldId id="267" r:id="rId90"/>
    <p:sldId id="268" r:id="rId91"/>
    <p:sldId id="269" r:id="rId92"/>
    <p:sldId id="270" r:id="rId93"/>
    <p:sldId id="271" r:id="rId94"/>
    <p:sldId id="272" r:id="rId95"/>
    <p:sldId id="273" r:id="rId96"/>
    <p:sldId id="274" r:id="rId97"/>
    <p:sldId id="275" r:id="rId98"/>
    <p:sldId id="276" r:id="rId99"/>
    <p:sldId id="277" r:id="rId100"/>
    <p:sldId id="278" r:id="rId101"/>
    <p:sldId id="279" r:id="rId102"/>
    <p:sldId id="360" r:id="rId103"/>
    <p:sldId id="361" r:id="rId104"/>
    <p:sldId id="280"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5" d="100"/>
          <a:sy n="95" d="100"/>
        </p:scale>
        <p:origin x="-931" y="-5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wmf"/><Relationship Id="rId1" Type="http://schemas.openxmlformats.org/officeDocument/2006/relationships/image" Target="../media/image194.wmf"/><Relationship Id="rId4" Type="http://schemas.openxmlformats.org/officeDocument/2006/relationships/image" Target="../media/image19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 Id="rId4" Type="http://schemas.openxmlformats.org/officeDocument/2006/relationships/image" Target="../media/image20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202.wmf"/><Relationship Id="rId4" Type="http://schemas.openxmlformats.org/officeDocument/2006/relationships/image" Target="../media/image20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wmf"/><Relationship Id="rId1" Type="http://schemas.openxmlformats.org/officeDocument/2006/relationships/image" Target="../media/image203.wmf"/><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image" Target="../media/image20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wmf"/><Relationship Id="rId1" Type="http://schemas.openxmlformats.org/officeDocument/2006/relationships/image" Target="../media/image203.wmf"/><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wmf"/><Relationship Id="rId1" Type="http://schemas.openxmlformats.org/officeDocument/2006/relationships/image" Target="../media/image203.wmf"/><Relationship Id="rId6" Type="http://schemas.openxmlformats.org/officeDocument/2006/relationships/image" Target="../media/image208.wmf"/><Relationship Id="rId5" Type="http://schemas.openxmlformats.org/officeDocument/2006/relationships/image" Target="../media/image207.wmf"/><Relationship Id="rId4" Type="http://schemas.openxmlformats.org/officeDocument/2006/relationships/image" Target="../media/image20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 Id="rId4" Type="http://schemas.openxmlformats.org/officeDocument/2006/relationships/image" Target="../media/image2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6.wmf"/><Relationship Id="rId1" Type="http://schemas.openxmlformats.org/officeDocument/2006/relationships/image" Target="../media/image110.wmf"/><Relationship Id="rId5" Type="http://schemas.openxmlformats.org/officeDocument/2006/relationships/image" Target="../media/image111.emf"/><Relationship Id="rId4" Type="http://schemas.openxmlformats.org/officeDocument/2006/relationships/image" Target="../media/image10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117.wmf"/><Relationship Id="rId5" Type="http://schemas.openxmlformats.org/officeDocument/2006/relationships/image" Target="../media/image116.wmf"/><Relationship Id="rId4" Type="http://schemas.openxmlformats.org/officeDocument/2006/relationships/image" Target="../media/image11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image" Target="../media/image162.wmf"/><Relationship Id="rId3" Type="http://schemas.openxmlformats.org/officeDocument/2006/relationships/image" Target="../media/image152.wmf"/><Relationship Id="rId7" Type="http://schemas.openxmlformats.org/officeDocument/2006/relationships/image" Target="../media/image156.wmf"/><Relationship Id="rId12" Type="http://schemas.openxmlformats.org/officeDocument/2006/relationships/image" Target="../media/image161.wmf"/><Relationship Id="rId2" Type="http://schemas.openxmlformats.org/officeDocument/2006/relationships/image" Target="../media/image151.wmf"/><Relationship Id="rId16" Type="http://schemas.openxmlformats.org/officeDocument/2006/relationships/image" Target="../media/image165.wmf"/><Relationship Id="rId1" Type="http://schemas.openxmlformats.org/officeDocument/2006/relationships/image" Target="../media/image150.wmf"/><Relationship Id="rId6" Type="http://schemas.openxmlformats.org/officeDocument/2006/relationships/image" Target="../media/image155.wmf"/><Relationship Id="rId11" Type="http://schemas.openxmlformats.org/officeDocument/2006/relationships/image" Target="../media/image160.wmf"/><Relationship Id="rId5" Type="http://schemas.openxmlformats.org/officeDocument/2006/relationships/image" Target="../media/image154.wmf"/><Relationship Id="rId15" Type="http://schemas.openxmlformats.org/officeDocument/2006/relationships/image" Target="../media/image164.wmf"/><Relationship Id="rId10" Type="http://schemas.openxmlformats.org/officeDocument/2006/relationships/image" Target="../media/image159.wmf"/><Relationship Id="rId4" Type="http://schemas.openxmlformats.org/officeDocument/2006/relationships/image" Target="../media/image153.wmf"/><Relationship Id="rId9" Type="http://schemas.openxmlformats.org/officeDocument/2006/relationships/image" Target="../media/image158.wmf"/><Relationship Id="rId14" Type="http://schemas.openxmlformats.org/officeDocument/2006/relationships/image" Target="../media/image163.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image" Target="../media/image162.wmf"/><Relationship Id="rId3" Type="http://schemas.openxmlformats.org/officeDocument/2006/relationships/image" Target="../media/image152.wmf"/><Relationship Id="rId7" Type="http://schemas.openxmlformats.org/officeDocument/2006/relationships/image" Target="../media/image156.wmf"/><Relationship Id="rId12" Type="http://schemas.openxmlformats.org/officeDocument/2006/relationships/image" Target="../media/image161.wmf"/><Relationship Id="rId2" Type="http://schemas.openxmlformats.org/officeDocument/2006/relationships/image" Target="../media/image151.wmf"/><Relationship Id="rId16" Type="http://schemas.openxmlformats.org/officeDocument/2006/relationships/image" Target="../media/image165.wmf"/><Relationship Id="rId1" Type="http://schemas.openxmlformats.org/officeDocument/2006/relationships/image" Target="../media/image150.wmf"/><Relationship Id="rId6" Type="http://schemas.openxmlformats.org/officeDocument/2006/relationships/image" Target="../media/image155.wmf"/><Relationship Id="rId11" Type="http://schemas.openxmlformats.org/officeDocument/2006/relationships/image" Target="../media/image160.wmf"/><Relationship Id="rId5" Type="http://schemas.openxmlformats.org/officeDocument/2006/relationships/image" Target="../media/image154.wmf"/><Relationship Id="rId15" Type="http://schemas.openxmlformats.org/officeDocument/2006/relationships/image" Target="../media/image164.wmf"/><Relationship Id="rId10" Type="http://schemas.openxmlformats.org/officeDocument/2006/relationships/image" Target="../media/image159.wmf"/><Relationship Id="rId4" Type="http://schemas.openxmlformats.org/officeDocument/2006/relationships/image" Target="../media/image153.wmf"/><Relationship Id="rId9" Type="http://schemas.openxmlformats.org/officeDocument/2006/relationships/image" Target="../media/image158.wmf"/><Relationship Id="rId14" Type="http://schemas.openxmlformats.org/officeDocument/2006/relationships/image" Target="../media/image16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2.wmf"/><Relationship Id="rId7" Type="http://schemas.openxmlformats.org/officeDocument/2006/relationships/image" Target="../media/image156.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03117E-2783-8E44-8585-A77D180D4711}" type="datetimeFigureOut">
              <a:rPr lang="en-US" smtClean="0"/>
              <a:t>5/16/2013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88CF51-FF19-F44B-AFB2-73AE4C04F35E}" type="slidenum">
              <a:rPr lang="en-US" smtClean="0"/>
              <a:t>‹#›</a:t>
            </a:fld>
            <a:endParaRPr lang="en-US"/>
          </a:p>
        </p:txBody>
      </p:sp>
    </p:spTree>
    <p:extLst>
      <p:ext uri="{BB962C8B-B14F-4D97-AF65-F5344CB8AC3E}">
        <p14:creationId xmlns:p14="http://schemas.microsoft.com/office/powerpoint/2010/main" val="34088003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0CC7234-A29D-6146-ACBB-69F6EB8C0C34}" type="slidenum">
              <a:rPr lang="en-US" altLang="ja-JP" smtClean="0">
                <a:latin typeface="Tahoma" pitchFamily="-84" charset="0"/>
                <a:ea typeface="ＭＳ Ｐゴシック" pitchFamily="-84" charset="-128"/>
                <a:cs typeface="ＭＳ Ｐゴシック" pitchFamily="-84" charset="-128"/>
              </a:rPr>
              <a:pPr/>
              <a:t>6</a:t>
            </a:fld>
            <a:endParaRPr lang="en-US" altLang="ja-JP" smtClean="0">
              <a:latin typeface="Tahoma" pitchFamily="-84" charset="0"/>
              <a:ea typeface="ＭＳ Ｐゴシック" pitchFamily="-84" charset="-128"/>
              <a:cs typeface="ＭＳ Ｐゴシック" pitchFamily="-84" charset="-128"/>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latin typeface="Arial" pitchFamily="-84" charset="0"/>
              <a:cs typeface="新細明體" pitchFamily="-84"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As mentioned,</a:t>
            </a:r>
            <a:r>
              <a:rPr lang="en-US" altLang="zh-CN" baseline="0" dirty="0" smtClean="0"/>
              <a:t> we generate our sensing matrix by a bipartite graph. In fact, it’s left-regular graph. The left degree could be any constant larger than or equal to 3. </a:t>
            </a:r>
          </a:p>
          <a:p>
            <a:r>
              <a:rPr lang="en-US" altLang="zh-CN" baseline="0" dirty="0" smtClean="0"/>
              <a:t>If two nodes are connected, then the corresponding entry of sensing matrix is non-zero. In our design, the non-zero entry is complex number with unit magnitude.</a:t>
            </a:r>
          </a:p>
          <a:p>
            <a:r>
              <a:rPr lang="en-US" altLang="zh-CN" baseline="0" dirty="0" smtClean="0"/>
              <a:t>For each measurement node, the edges connected to it have different weights which mean the different phases. Here, we can see that different types of lines represent different phases which are restricted to pi by 2 pi by 3 pi by 6 and 0.</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91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forth row of sensing matrix corresponds to the measurement node y4.</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92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a:t>
            </a:r>
            <a:r>
              <a:rPr lang="en-US" altLang="zh-CN" baseline="0" dirty="0" smtClean="0"/>
              <a:t> forth row of sensing matrix corresponds to the measurement node y4.</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93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D3599B-FF41-2E45-AF68-8B206EA2191A}" type="slidenum">
              <a:rPr lang="en-US" altLang="ja-JP" smtClean="0">
                <a:latin typeface="Tahoma" pitchFamily="-84" charset="0"/>
                <a:ea typeface="ＭＳ Ｐゴシック" pitchFamily="-84" charset="-128"/>
                <a:cs typeface="ＭＳ Ｐゴシック" pitchFamily="-84" charset="-128"/>
              </a:rPr>
              <a:pPr/>
              <a:t>7</a:t>
            </a:fld>
            <a:endParaRPr lang="en-US" altLang="ja-JP" smtClean="0">
              <a:latin typeface="Tahoma"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latin typeface="Arial" pitchFamily="-84" charset="0"/>
              <a:cs typeface="新細明體" pitchFamily="-84"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2E7A14-936E-8F41-9200-3A6E29B92D38}" type="slidenum">
              <a:rPr lang="en-US" altLang="ja-JP" smtClean="0">
                <a:latin typeface="Tahoma" pitchFamily="-84" charset="0"/>
                <a:ea typeface="ＭＳ Ｐゴシック" pitchFamily="-84" charset="-128"/>
                <a:cs typeface="ＭＳ Ｐゴシック" pitchFamily="-84" charset="-128"/>
              </a:rPr>
              <a:pPr/>
              <a:t>8</a:t>
            </a:fld>
            <a:endParaRPr lang="en-US" altLang="ja-JP" smtClean="0">
              <a:latin typeface="Tahoma" pitchFamily="-84" charset="0"/>
              <a:ea typeface="ＭＳ Ｐゴシック" pitchFamily="-84" charset="-128"/>
              <a:cs typeface="ＭＳ Ｐゴシック" pitchFamily="-84" charset="-128"/>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latin typeface="Arial" pitchFamily="-84" charset="0"/>
              <a:cs typeface="新細明體" pitchFamily="-84"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Malioutov</a:t>
            </a:r>
            <a:r>
              <a:rPr lang="en-US" dirty="0" smtClean="0"/>
              <a:t> only analyze noiseless case</a:t>
            </a:r>
            <a:r>
              <a:rPr lang="en-US" baseline="0" dirty="0" smtClean="0"/>
              <a:t> and assume M to be </a:t>
            </a:r>
            <a:r>
              <a:rPr lang="en-US" baseline="0" dirty="0" err="1" smtClean="0"/>
              <a:t>disjunct</a:t>
            </a:r>
            <a:endParaRPr lang="en-US" baseline="0" dirty="0" smtClean="0"/>
          </a:p>
        </p:txBody>
      </p:sp>
      <p:sp>
        <p:nvSpPr>
          <p:cNvPr id="4" name="Slide Number Placeholder 3"/>
          <p:cNvSpPr>
            <a:spLocks noGrp="1"/>
          </p:cNvSpPr>
          <p:nvPr>
            <p:ph type="sldNum" sz="quarter" idx="10"/>
          </p:nvPr>
        </p:nvSpPr>
        <p:spPr/>
        <p:txBody>
          <a:bodyPr/>
          <a:lstStyle/>
          <a:p>
            <a:fld id="{475F2729-FB64-4CD1-A105-407F72AB4F03}" type="slidenum">
              <a:rPr lang="zh-TW" altLang="en-US" smtClean="0"/>
              <a:pPr/>
              <a:t>9</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2E7A14-936E-8F41-9200-3A6E29B92D38}" type="slidenum">
              <a:rPr lang="en-US" altLang="ja-JP" smtClean="0">
                <a:latin typeface="Tahoma" pitchFamily="-84" charset="0"/>
                <a:ea typeface="ＭＳ Ｐゴシック" pitchFamily="-84" charset="-128"/>
                <a:cs typeface="ＭＳ Ｐゴシック" pitchFamily="-84" charset="-128"/>
              </a:rPr>
              <a:pPr/>
              <a:t>46</a:t>
            </a:fld>
            <a:endParaRPr lang="en-US" altLang="ja-JP" smtClean="0">
              <a:latin typeface="Tahoma" pitchFamily="-84" charset="0"/>
              <a:ea typeface="ＭＳ Ｐゴシック" pitchFamily="-84" charset="-128"/>
              <a:cs typeface="ＭＳ Ｐゴシック" pitchFamily="-84" charset="-128"/>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latin typeface="Arial" pitchFamily="-84" charset="0"/>
              <a:cs typeface="新細明體" pitchFamily="-84"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Malioutov</a:t>
            </a:r>
            <a:r>
              <a:rPr lang="en-US" dirty="0" smtClean="0"/>
              <a:t> only analyze noiseless case</a:t>
            </a:r>
            <a:r>
              <a:rPr lang="en-US" baseline="0" dirty="0" smtClean="0"/>
              <a:t> and assume M to be </a:t>
            </a:r>
            <a:r>
              <a:rPr lang="en-US" baseline="0" dirty="0" err="1" smtClean="0"/>
              <a:t>disjunct</a:t>
            </a:r>
            <a:endParaRPr lang="en-US" baseline="0" dirty="0" smtClean="0"/>
          </a:p>
        </p:txBody>
      </p:sp>
      <p:sp>
        <p:nvSpPr>
          <p:cNvPr id="4" name="Slide Number Placeholder 3"/>
          <p:cNvSpPr>
            <a:spLocks noGrp="1"/>
          </p:cNvSpPr>
          <p:nvPr>
            <p:ph type="sldNum" sz="quarter" idx="10"/>
          </p:nvPr>
        </p:nvSpPr>
        <p:spPr/>
        <p:txBody>
          <a:bodyPr/>
          <a:lstStyle/>
          <a:p>
            <a:fld id="{475F2729-FB64-4CD1-A105-407F72AB4F03}" type="slidenum">
              <a:rPr lang="zh-TW" altLang="en-US" smtClean="0"/>
              <a:pPr/>
              <a:t>63</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mtClean="0"/>
              <a:t>Compressive</a:t>
            </a:r>
            <a:r>
              <a:rPr lang="en-US" altLang="zh-CN" baseline="0" smtClean="0"/>
              <a:t> sensing tell us that if the high dimensional signal is k-sparse which means k entries of x are non-zero, we can use low dimensional linear measurements to do the reconstruction.</a:t>
            </a:r>
          </a:p>
          <a:p>
            <a:r>
              <a:rPr lang="en-US" altLang="zh-CN" baseline="0" smtClean="0"/>
              <a:t>There two tasks of cs: the first is how to design sensing matrix or measurements matrix. The second is given measurements and sensing matrix, how to do the decoding.</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82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err="1" smtClean="0"/>
              <a:t>Frist</a:t>
            </a:r>
            <a:r>
              <a:rPr lang="en-US" altLang="zh-CN" dirty="0" smtClean="0"/>
              <a:t>, I’d like to show you the sketch of our </a:t>
            </a:r>
            <a:r>
              <a:rPr lang="en-US" altLang="zh-CN" baseline="0" dirty="0" smtClean="0"/>
              <a:t>iterative decoding process.</a:t>
            </a:r>
          </a:p>
          <a:p>
            <a:r>
              <a:rPr lang="en-US" altLang="zh-CN" baseline="0" dirty="0" smtClean="0"/>
              <a:t>We generate sensing matrix by bipartite graph, put n entries of x on the left hand side and m=ck measurement nodes on the right hand side. currently just treat it as a black box.</a:t>
            </a:r>
          </a:p>
          <a:p>
            <a:r>
              <a:rPr lang="en-US" altLang="zh-CN" baseline="0" dirty="0" smtClean="0"/>
              <a:t>There are three types of measurement nodes.</a:t>
            </a:r>
          </a:p>
          <a:p>
            <a:r>
              <a:rPr lang="en-US" altLang="zh-CN" dirty="0" smtClean="0"/>
              <a:t>In each iteration, we utilize the</a:t>
            </a:r>
            <a:r>
              <a:rPr lang="en-US" altLang="zh-CN" baseline="0" dirty="0" smtClean="0"/>
              <a:t> leaf node to estimate one non-zero entry, where leaf node mean the measurement node which connects to only one non-zero entry. </a:t>
            </a:r>
          </a:p>
          <a:p>
            <a:r>
              <a:rPr lang="en-US" altLang="zh-CN" baseline="0" dirty="0" smtClean="0"/>
              <a:t>In this example, x2 and x4 are non-zero. Y1 and y3 are a leaf node. In the first iteration, we pick y1 to decode x4</a:t>
            </a:r>
          </a:p>
          <a:p>
            <a:r>
              <a:rPr lang="en-US" altLang="zh-CN" baseline="0" dirty="0" smtClean="0"/>
              <a:t>After decode x4, we remove the edges coming out from x4 and pick a new leaf node in the second iteration for example, y4 to decode x2.</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89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You may</a:t>
            </a:r>
            <a:r>
              <a:rPr lang="en-US" altLang="zh-CN" baseline="0" dirty="0" smtClean="0"/>
              <a:t> ask how to identify non-zero entry by a leaf node? How to show the existence of leaf nodes and how to find a leaf node and do the decoding. </a:t>
            </a:r>
            <a:endParaRPr lang="zh-CN" altLang="en-US" dirty="0"/>
          </a:p>
        </p:txBody>
      </p:sp>
      <p:sp>
        <p:nvSpPr>
          <p:cNvPr id="4" name="灯片编号占位符 3"/>
          <p:cNvSpPr>
            <a:spLocks noGrp="1"/>
          </p:cNvSpPr>
          <p:nvPr>
            <p:ph type="sldNum" sz="quarter" idx="10"/>
          </p:nvPr>
        </p:nvSpPr>
        <p:spPr/>
        <p:txBody>
          <a:bodyPr/>
          <a:lstStyle/>
          <a:p>
            <a:fld id="{43048014-1F96-4E60-BC3B-7BF8BFE6EC5F}" type="slidenum">
              <a:rPr lang="zh-CN" altLang="en-US" smtClean="0"/>
              <a:pPr/>
              <a:t>90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30FEDCB4-97A9-D44A-8C83-DD29DDF1A9D7}"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426863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0FEDCB4-97A9-D44A-8C83-DD29DDF1A9D7}"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74848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0FEDCB4-97A9-D44A-8C83-DD29DDF1A9D7}"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1660687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30FEDCB4-97A9-D44A-8C83-DD29DDF1A9D7}"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142536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30FEDCB4-97A9-D44A-8C83-DD29DDF1A9D7}" type="datetimeFigureOut">
              <a:rPr lang="en-US" smtClean="0"/>
              <a:t>5/16/2013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225315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30FEDCB4-97A9-D44A-8C83-DD29DDF1A9D7}"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168329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30FEDCB4-97A9-D44A-8C83-DD29DDF1A9D7}" type="datetimeFigureOut">
              <a:rPr lang="en-US" smtClean="0"/>
              <a:t>5/16/2013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52802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30FEDCB4-97A9-D44A-8C83-DD29DDF1A9D7}" type="datetimeFigureOut">
              <a:rPr lang="en-US" smtClean="0"/>
              <a:t>5/16/2013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240220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EDCB4-97A9-D44A-8C83-DD29DDF1A9D7}" type="datetimeFigureOut">
              <a:rPr lang="en-US" smtClean="0"/>
              <a:t>5/16/2013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326075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30FEDCB4-97A9-D44A-8C83-DD29DDF1A9D7}"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45892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30FEDCB4-97A9-D44A-8C83-DD29DDF1A9D7}" type="datetimeFigureOut">
              <a:rPr lang="en-US" smtClean="0"/>
              <a:t>5/16/2013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9C469-2291-9A4E-B171-AC6A34AAA633}" type="slidenum">
              <a:rPr lang="en-US" smtClean="0"/>
              <a:t>‹#›</a:t>
            </a:fld>
            <a:endParaRPr lang="en-US"/>
          </a:p>
        </p:txBody>
      </p:sp>
    </p:spTree>
    <p:extLst>
      <p:ext uri="{BB962C8B-B14F-4D97-AF65-F5344CB8AC3E}">
        <p14:creationId xmlns:p14="http://schemas.microsoft.com/office/powerpoint/2010/main" val="236104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EDCB4-97A9-D44A-8C83-DD29DDF1A9D7}" type="datetimeFigureOut">
              <a:rPr lang="en-US" smtClean="0"/>
              <a:t>5/16/2013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9C469-2291-9A4E-B171-AC6A34AAA633}" type="slidenum">
              <a:rPr lang="en-US" smtClean="0"/>
              <a:t>‹#›</a:t>
            </a:fld>
            <a:endParaRPr lang="en-US"/>
          </a:p>
        </p:txBody>
      </p:sp>
    </p:spTree>
    <p:extLst>
      <p:ext uri="{BB962C8B-B14F-4D97-AF65-F5344CB8AC3E}">
        <p14:creationId xmlns:p14="http://schemas.microsoft.com/office/powerpoint/2010/main" val="3758536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03.wmf"/><Relationship Id="rId13" Type="http://schemas.openxmlformats.org/officeDocument/2006/relationships/oleObject" Target="../embeddings/oleObject90.bin"/><Relationship Id="rId18" Type="http://schemas.openxmlformats.org/officeDocument/2006/relationships/image" Target="../media/image208.wmf"/><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05.wmf"/><Relationship Id="rId17" Type="http://schemas.openxmlformats.org/officeDocument/2006/relationships/oleObject" Target="../embeddings/oleObject92.bin"/><Relationship Id="rId2" Type="http://schemas.openxmlformats.org/officeDocument/2006/relationships/tags" Target="../tags/tag22.xml"/><Relationship Id="rId16" Type="http://schemas.openxmlformats.org/officeDocument/2006/relationships/image" Target="../media/image207.wmf"/><Relationship Id="rId1" Type="http://schemas.openxmlformats.org/officeDocument/2006/relationships/vmlDrawing" Target="../drawings/vmlDrawing15.vml"/><Relationship Id="rId6" Type="http://schemas.openxmlformats.org/officeDocument/2006/relationships/image" Target="../media/image98.png"/><Relationship Id="rId11" Type="http://schemas.openxmlformats.org/officeDocument/2006/relationships/oleObject" Target="../embeddings/oleObject89.bin"/><Relationship Id="rId5" Type="http://schemas.openxmlformats.org/officeDocument/2006/relationships/image" Target="../media/image118.png"/><Relationship Id="rId15" Type="http://schemas.openxmlformats.org/officeDocument/2006/relationships/oleObject" Target="../embeddings/oleObject91.bin"/><Relationship Id="rId10" Type="http://schemas.openxmlformats.org/officeDocument/2006/relationships/image" Target="../media/image204.wmf"/><Relationship Id="rId4" Type="http://schemas.openxmlformats.org/officeDocument/2006/relationships/image" Target="../media/image120.png"/><Relationship Id="rId9" Type="http://schemas.openxmlformats.org/officeDocument/2006/relationships/oleObject" Target="../embeddings/oleObject88.bin"/><Relationship Id="rId14" Type="http://schemas.openxmlformats.org/officeDocument/2006/relationships/image" Target="../media/image206.wmf"/></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211.wmf"/><Relationship Id="rId13" Type="http://schemas.openxmlformats.org/officeDocument/2006/relationships/image" Target="../media/image214.emf"/><Relationship Id="rId3" Type="http://schemas.openxmlformats.org/officeDocument/2006/relationships/oleObject" Target="../embeddings/oleObject93.bin"/><Relationship Id="rId7" Type="http://schemas.openxmlformats.org/officeDocument/2006/relationships/oleObject" Target="../embeddings/oleObject95.bin"/><Relationship Id="rId12" Type="http://schemas.openxmlformats.org/officeDocument/2006/relationships/image" Target="../media/image213.e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10.wmf"/><Relationship Id="rId11" Type="http://schemas.openxmlformats.org/officeDocument/2006/relationships/image" Target="../media/image128.png"/><Relationship Id="rId5" Type="http://schemas.openxmlformats.org/officeDocument/2006/relationships/oleObject" Target="../embeddings/oleObject94.bin"/><Relationship Id="rId10" Type="http://schemas.openxmlformats.org/officeDocument/2006/relationships/image" Target="../media/image212.wmf"/><Relationship Id="rId4" Type="http://schemas.openxmlformats.org/officeDocument/2006/relationships/image" Target="../media/image209.wmf"/><Relationship Id="rId9" Type="http://schemas.openxmlformats.org/officeDocument/2006/relationships/oleObject" Target="../embeddings/oleObject96.bin"/></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stat.stanford.edu/~markad/publications/ddek-chapter1-2011.pdf"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4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9.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8.png"/><Relationship Id="rId4" Type="http://schemas.openxmlformats.org/officeDocument/2006/relationships/image" Target="../media/image97.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98.png"/><Relationship Id="rId4" Type="http://schemas.openxmlformats.org/officeDocument/2006/relationships/image" Target="../media/image97.emf"/></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2.wmf"/><Relationship Id="rId5" Type="http://schemas.openxmlformats.org/officeDocument/2006/relationships/oleObject" Target="../embeddings/oleObject4.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6.wmf"/><Relationship Id="rId11" Type="http://schemas.openxmlformats.org/officeDocument/2006/relationships/image" Target="../media/image108.wmf"/><Relationship Id="rId5" Type="http://schemas.openxmlformats.org/officeDocument/2006/relationships/oleObject" Target="../embeddings/oleObject8.bin"/><Relationship Id="rId10" Type="http://schemas.openxmlformats.org/officeDocument/2006/relationships/oleObject" Target="../embeddings/oleObject10.bin"/><Relationship Id="rId4" Type="http://schemas.openxmlformats.org/officeDocument/2006/relationships/image" Target="../media/image105.wmf"/><Relationship Id="rId9" Type="http://schemas.openxmlformats.org/officeDocument/2006/relationships/image" Target="../media/image107.wmf"/></Relationships>
</file>

<file path=ppt/slides/_rels/slide54.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11.e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6.wmf"/><Relationship Id="rId11" Type="http://schemas.openxmlformats.org/officeDocument/2006/relationships/image" Target="../media/image98.png"/><Relationship Id="rId5" Type="http://schemas.openxmlformats.org/officeDocument/2006/relationships/oleObject" Target="../embeddings/oleObject12.bin"/><Relationship Id="rId10" Type="http://schemas.openxmlformats.org/officeDocument/2006/relationships/image" Target="../media/image107.wmf"/><Relationship Id="rId4" Type="http://schemas.openxmlformats.org/officeDocument/2006/relationships/image" Target="../media/image110.wmf"/><Relationship Id="rId9"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oleObject" Target="../embeddings/oleObject21.bin"/><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116.wmf"/><Relationship Id="rId2" Type="http://schemas.openxmlformats.org/officeDocument/2006/relationships/slideLayout" Target="../slideLayouts/slideLayout2.xml"/><Relationship Id="rId16" Type="http://schemas.openxmlformats.org/officeDocument/2006/relationships/image" Target="../media/image98.png"/><Relationship Id="rId1" Type="http://schemas.openxmlformats.org/officeDocument/2006/relationships/vmlDrawing" Target="../drawings/vmlDrawing5.vml"/><Relationship Id="rId6" Type="http://schemas.openxmlformats.org/officeDocument/2006/relationships/image" Target="../media/image113.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118.png"/><Relationship Id="rId10" Type="http://schemas.openxmlformats.org/officeDocument/2006/relationships/image" Target="../media/image115.wmf"/><Relationship Id="rId4" Type="http://schemas.openxmlformats.org/officeDocument/2006/relationships/image" Target="../media/image112.wmf"/><Relationship Id="rId9" Type="http://schemas.openxmlformats.org/officeDocument/2006/relationships/oleObject" Target="../embeddings/oleObject19.bin"/><Relationship Id="rId14" Type="http://schemas.openxmlformats.org/officeDocument/2006/relationships/image" Target="../media/image117.wmf"/></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22.bin"/><Relationship Id="rId5" Type="http://schemas.openxmlformats.org/officeDocument/2006/relationships/image" Target="../media/image23.gif"/><Relationship Id="rId4" Type="http://schemas.openxmlformats.org/officeDocument/2006/relationships/notesSlide" Target="../notesSlides/notesSlide6.xml"/><Relationship Id="rId9" Type="http://schemas.openxmlformats.org/officeDocument/2006/relationships/image" Target="../media/image22.emf"/></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26.png"/><Relationship Id="rId5" Type="http://schemas.openxmlformats.org/officeDocument/2006/relationships/image" Target="../media/image130.gif"/><Relationship Id="rId10" Type="http://schemas.openxmlformats.org/officeDocument/2006/relationships/image" Target="../media/image135.png"/><Relationship Id="rId4" Type="http://schemas.openxmlformats.org/officeDocument/2006/relationships/image" Target="../media/image129.jpeg"/><Relationship Id="rId9" Type="http://schemas.openxmlformats.org/officeDocument/2006/relationships/image" Target="../media/image134.png"/></Relationships>
</file>

<file path=ppt/slides/_rels/slide6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7.jpeg"/><Relationship Id="rId7" Type="http://schemas.openxmlformats.org/officeDocument/2006/relationships/image" Target="../media/image140.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jpeg"/><Relationship Id="rId10" Type="http://schemas.openxmlformats.org/officeDocument/2006/relationships/image" Target="../media/image141.png"/><Relationship Id="rId4" Type="http://schemas.openxmlformats.org/officeDocument/2006/relationships/image" Target="../media/image129.jpeg"/><Relationship Id="rId9"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8.emf"/></Relationships>
</file>

<file path=ppt/slides/_rels/slide8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notesSlide" Target="../notesSlides/notesSlide7.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jpeg"/><Relationship Id="rId5"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9.gif"/></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154.wmf"/><Relationship Id="rId18" Type="http://schemas.openxmlformats.org/officeDocument/2006/relationships/oleObject" Target="../embeddings/oleObject31.bin"/><Relationship Id="rId26" Type="http://schemas.openxmlformats.org/officeDocument/2006/relationships/oleObject" Target="../embeddings/oleObject35.bin"/><Relationship Id="rId39" Type="http://schemas.openxmlformats.org/officeDocument/2006/relationships/image" Target="../media/image169.png"/><Relationship Id="rId3" Type="http://schemas.openxmlformats.org/officeDocument/2006/relationships/slideLayout" Target="../slideLayouts/slideLayout2.xml"/><Relationship Id="rId21" Type="http://schemas.openxmlformats.org/officeDocument/2006/relationships/image" Target="../media/image158.wmf"/><Relationship Id="rId34" Type="http://schemas.openxmlformats.org/officeDocument/2006/relationships/oleObject" Target="../embeddings/oleObject39.bin"/><Relationship Id="rId7" Type="http://schemas.openxmlformats.org/officeDocument/2006/relationships/image" Target="../media/image151.wmf"/><Relationship Id="rId12" Type="http://schemas.openxmlformats.org/officeDocument/2006/relationships/oleObject" Target="../embeddings/oleObject28.bin"/><Relationship Id="rId17" Type="http://schemas.openxmlformats.org/officeDocument/2006/relationships/image" Target="../media/image156.wmf"/><Relationship Id="rId25" Type="http://schemas.openxmlformats.org/officeDocument/2006/relationships/image" Target="../media/image160.wmf"/><Relationship Id="rId33" Type="http://schemas.openxmlformats.org/officeDocument/2006/relationships/image" Target="../media/image164.wmf"/><Relationship Id="rId38" Type="http://schemas.openxmlformats.org/officeDocument/2006/relationships/image" Target="../media/image168.png"/><Relationship Id="rId2" Type="http://schemas.openxmlformats.org/officeDocument/2006/relationships/tags" Target="../tags/tag10.xml"/><Relationship Id="rId16" Type="http://schemas.openxmlformats.org/officeDocument/2006/relationships/oleObject" Target="../embeddings/oleObject30.bin"/><Relationship Id="rId20" Type="http://schemas.openxmlformats.org/officeDocument/2006/relationships/oleObject" Target="../embeddings/oleObject32.bin"/><Relationship Id="rId29" Type="http://schemas.openxmlformats.org/officeDocument/2006/relationships/image" Target="../media/image162.wmf"/><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153.wmf"/><Relationship Id="rId24" Type="http://schemas.openxmlformats.org/officeDocument/2006/relationships/oleObject" Target="../embeddings/oleObject34.bin"/><Relationship Id="rId32" Type="http://schemas.openxmlformats.org/officeDocument/2006/relationships/oleObject" Target="../embeddings/oleObject38.bin"/><Relationship Id="rId37" Type="http://schemas.openxmlformats.org/officeDocument/2006/relationships/image" Target="../media/image167.png"/><Relationship Id="rId5" Type="http://schemas.openxmlformats.org/officeDocument/2006/relationships/image" Target="../media/image150.wmf"/><Relationship Id="rId15" Type="http://schemas.openxmlformats.org/officeDocument/2006/relationships/image" Target="../media/image155.wmf"/><Relationship Id="rId23" Type="http://schemas.openxmlformats.org/officeDocument/2006/relationships/image" Target="../media/image159.wmf"/><Relationship Id="rId28" Type="http://schemas.openxmlformats.org/officeDocument/2006/relationships/oleObject" Target="../embeddings/oleObject36.bin"/><Relationship Id="rId36" Type="http://schemas.openxmlformats.org/officeDocument/2006/relationships/image" Target="../media/image166.png"/><Relationship Id="rId10" Type="http://schemas.openxmlformats.org/officeDocument/2006/relationships/oleObject" Target="../embeddings/oleObject27.bin"/><Relationship Id="rId19" Type="http://schemas.openxmlformats.org/officeDocument/2006/relationships/image" Target="../media/image157.wmf"/><Relationship Id="rId31" Type="http://schemas.openxmlformats.org/officeDocument/2006/relationships/image" Target="../media/image163.wmf"/><Relationship Id="rId4" Type="http://schemas.openxmlformats.org/officeDocument/2006/relationships/oleObject" Target="../embeddings/oleObject24.bin"/><Relationship Id="rId9" Type="http://schemas.openxmlformats.org/officeDocument/2006/relationships/image" Target="../media/image152.wmf"/><Relationship Id="rId14" Type="http://schemas.openxmlformats.org/officeDocument/2006/relationships/oleObject" Target="../embeddings/oleObject29.bin"/><Relationship Id="rId22" Type="http://schemas.openxmlformats.org/officeDocument/2006/relationships/oleObject" Target="../embeddings/oleObject33.bin"/><Relationship Id="rId27" Type="http://schemas.openxmlformats.org/officeDocument/2006/relationships/image" Target="../media/image161.wmf"/><Relationship Id="rId30" Type="http://schemas.openxmlformats.org/officeDocument/2006/relationships/oleObject" Target="../embeddings/oleObject37.bin"/><Relationship Id="rId35" Type="http://schemas.openxmlformats.org/officeDocument/2006/relationships/image" Target="../media/image165.wmf"/></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54.wmf"/><Relationship Id="rId18" Type="http://schemas.openxmlformats.org/officeDocument/2006/relationships/oleObject" Target="../embeddings/oleObject47.bin"/><Relationship Id="rId26" Type="http://schemas.openxmlformats.org/officeDocument/2006/relationships/oleObject" Target="../embeddings/oleObject51.bin"/><Relationship Id="rId39" Type="http://schemas.openxmlformats.org/officeDocument/2006/relationships/image" Target="../media/image171.png"/><Relationship Id="rId3" Type="http://schemas.openxmlformats.org/officeDocument/2006/relationships/slideLayout" Target="../slideLayouts/slideLayout2.xml"/><Relationship Id="rId21" Type="http://schemas.openxmlformats.org/officeDocument/2006/relationships/image" Target="../media/image158.wmf"/><Relationship Id="rId34" Type="http://schemas.openxmlformats.org/officeDocument/2006/relationships/oleObject" Target="../embeddings/oleObject55.bin"/><Relationship Id="rId7" Type="http://schemas.openxmlformats.org/officeDocument/2006/relationships/image" Target="../media/image151.wmf"/><Relationship Id="rId12" Type="http://schemas.openxmlformats.org/officeDocument/2006/relationships/oleObject" Target="../embeddings/oleObject44.bin"/><Relationship Id="rId17" Type="http://schemas.openxmlformats.org/officeDocument/2006/relationships/image" Target="../media/image156.wmf"/><Relationship Id="rId25" Type="http://schemas.openxmlformats.org/officeDocument/2006/relationships/image" Target="../media/image160.wmf"/><Relationship Id="rId33" Type="http://schemas.openxmlformats.org/officeDocument/2006/relationships/image" Target="../media/image164.wmf"/><Relationship Id="rId38" Type="http://schemas.openxmlformats.org/officeDocument/2006/relationships/image" Target="../media/image170.png"/><Relationship Id="rId2" Type="http://schemas.openxmlformats.org/officeDocument/2006/relationships/tags" Target="../tags/tag11.xml"/><Relationship Id="rId16" Type="http://schemas.openxmlformats.org/officeDocument/2006/relationships/oleObject" Target="../embeddings/oleObject46.bin"/><Relationship Id="rId20" Type="http://schemas.openxmlformats.org/officeDocument/2006/relationships/oleObject" Target="../embeddings/oleObject48.bin"/><Relationship Id="rId29" Type="http://schemas.openxmlformats.org/officeDocument/2006/relationships/image" Target="../media/image162.wmf"/><Relationship Id="rId1" Type="http://schemas.openxmlformats.org/officeDocument/2006/relationships/vmlDrawing" Target="../drawings/vmlDrawing8.vml"/><Relationship Id="rId6" Type="http://schemas.openxmlformats.org/officeDocument/2006/relationships/oleObject" Target="../embeddings/oleObject41.bin"/><Relationship Id="rId11" Type="http://schemas.openxmlformats.org/officeDocument/2006/relationships/image" Target="../media/image153.wmf"/><Relationship Id="rId24" Type="http://schemas.openxmlformats.org/officeDocument/2006/relationships/oleObject" Target="../embeddings/oleObject50.bin"/><Relationship Id="rId32" Type="http://schemas.openxmlformats.org/officeDocument/2006/relationships/oleObject" Target="../embeddings/oleObject54.bin"/><Relationship Id="rId37" Type="http://schemas.openxmlformats.org/officeDocument/2006/relationships/image" Target="../media/image169.png"/><Relationship Id="rId5" Type="http://schemas.openxmlformats.org/officeDocument/2006/relationships/image" Target="../media/image150.wmf"/><Relationship Id="rId15" Type="http://schemas.openxmlformats.org/officeDocument/2006/relationships/image" Target="../media/image155.wmf"/><Relationship Id="rId23" Type="http://schemas.openxmlformats.org/officeDocument/2006/relationships/image" Target="../media/image159.wmf"/><Relationship Id="rId28" Type="http://schemas.openxmlformats.org/officeDocument/2006/relationships/oleObject" Target="../embeddings/oleObject52.bin"/><Relationship Id="rId36" Type="http://schemas.openxmlformats.org/officeDocument/2006/relationships/image" Target="../media/image168.png"/><Relationship Id="rId10" Type="http://schemas.openxmlformats.org/officeDocument/2006/relationships/oleObject" Target="../embeddings/oleObject43.bin"/><Relationship Id="rId19" Type="http://schemas.openxmlformats.org/officeDocument/2006/relationships/image" Target="../media/image157.wmf"/><Relationship Id="rId31" Type="http://schemas.openxmlformats.org/officeDocument/2006/relationships/image" Target="../media/image163.wmf"/><Relationship Id="rId4" Type="http://schemas.openxmlformats.org/officeDocument/2006/relationships/oleObject" Target="../embeddings/oleObject40.bin"/><Relationship Id="rId9" Type="http://schemas.openxmlformats.org/officeDocument/2006/relationships/image" Target="../media/image152.wmf"/><Relationship Id="rId14" Type="http://schemas.openxmlformats.org/officeDocument/2006/relationships/oleObject" Target="../embeddings/oleObject45.bin"/><Relationship Id="rId22" Type="http://schemas.openxmlformats.org/officeDocument/2006/relationships/oleObject" Target="../embeddings/oleObject49.bin"/><Relationship Id="rId27" Type="http://schemas.openxmlformats.org/officeDocument/2006/relationships/image" Target="../media/image161.wmf"/><Relationship Id="rId30" Type="http://schemas.openxmlformats.org/officeDocument/2006/relationships/oleObject" Target="../embeddings/oleObject53.bin"/><Relationship Id="rId35" Type="http://schemas.openxmlformats.org/officeDocument/2006/relationships/image" Target="../media/image165.wmf"/></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154.wmf"/><Relationship Id="rId18" Type="http://schemas.openxmlformats.org/officeDocument/2006/relationships/image" Target="../media/image168.png"/><Relationship Id="rId3" Type="http://schemas.openxmlformats.org/officeDocument/2006/relationships/slideLayout" Target="../slideLayouts/slideLayout2.xml"/><Relationship Id="rId21" Type="http://schemas.openxmlformats.org/officeDocument/2006/relationships/image" Target="../media/image171.png"/><Relationship Id="rId7" Type="http://schemas.openxmlformats.org/officeDocument/2006/relationships/image" Target="../media/image151.wmf"/><Relationship Id="rId12" Type="http://schemas.openxmlformats.org/officeDocument/2006/relationships/oleObject" Target="../embeddings/oleObject60.bin"/><Relationship Id="rId17" Type="http://schemas.openxmlformats.org/officeDocument/2006/relationships/image" Target="../media/image156.wmf"/><Relationship Id="rId2" Type="http://schemas.openxmlformats.org/officeDocument/2006/relationships/tags" Target="../tags/tag12.xml"/><Relationship Id="rId16" Type="http://schemas.openxmlformats.org/officeDocument/2006/relationships/oleObject" Target="../embeddings/oleObject62.bin"/><Relationship Id="rId20" Type="http://schemas.openxmlformats.org/officeDocument/2006/relationships/image" Target="../media/image170.png"/><Relationship Id="rId1" Type="http://schemas.openxmlformats.org/officeDocument/2006/relationships/vmlDrawing" Target="../drawings/vmlDrawing9.vml"/><Relationship Id="rId6" Type="http://schemas.openxmlformats.org/officeDocument/2006/relationships/oleObject" Target="../embeddings/oleObject57.bin"/><Relationship Id="rId11" Type="http://schemas.openxmlformats.org/officeDocument/2006/relationships/image" Target="../media/image153.wmf"/><Relationship Id="rId5" Type="http://schemas.openxmlformats.org/officeDocument/2006/relationships/image" Target="../media/image150.wmf"/><Relationship Id="rId15" Type="http://schemas.openxmlformats.org/officeDocument/2006/relationships/image" Target="../media/image155.wmf"/><Relationship Id="rId10" Type="http://schemas.openxmlformats.org/officeDocument/2006/relationships/oleObject" Target="../embeddings/oleObject59.bin"/><Relationship Id="rId19" Type="http://schemas.openxmlformats.org/officeDocument/2006/relationships/image" Target="../media/image169.png"/><Relationship Id="rId4" Type="http://schemas.openxmlformats.org/officeDocument/2006/relationships/oleObject" Target="../embeddings/oleObject56.bin"/><Relationship Id="rId9" Type="http://schemas.openxmlformats.org/officeDocument/2006/relationships/image" Target="../media/image152.wmf"/><Relationship Id="rId14" Type="http://schemas.openxmlformats.org/officeDocument/2006/relationships/oleObject" Target="../embeddings/oleObject61.bin"/></Relationships>
</file>

<file path=ppt/slides/_rels/slide8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 Id="rId9" Type="http://schemas.openxmlformats.org/officeDocument/2006/relationships/image" Target="../media/image184.emf"/></Relationships>
</file>

<file path=ppt/slides/_rels/slide88.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6.emf"/></Relationships>
</file>

<file path=ppt/slides/_rels/slide8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9.png"/><Relationship Id="rId3" Type="http://schemas.openxmlformats.org/officeDocument/2006/relationships/notesSlide" Target="../notesSlides/notesSlide8.xml"/><Relationship Id="rId7" Type="http://schemas.openxmlformats.org/officeDocument/2006/relationships/image" Target="../media/image56.png"/><Relationship Id="rId12" Type="http://schemas.openxmlformats.org/officeDocument/2006/relationships/image" Target="../media/image189.png"/><Relationship Id="rId17" Type="http://schemas.openxmlformats.org/officeDocument/2006/relationships/image" Target="../media/image190.png"/><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16.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image" Target="../media/image188.png"/><Relationship Id="rId1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187.jpeg"/><Relationship Id="rId9" Type="http://schemas.openxmlformats.org/officeDocument/2006/relationships/image" Target="../media/image59.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3.gif"/><Relationship Id="rId4" Type="http://schemas.openxmlformats.org/officeDocument/2006/relationships/notesSlide" Target="../notesSlides/notesSlide4.xml"/><Relationship Id="rId9" Type="http://schemas.openxmlformats.org/officeDocument/2006/relationships/image" Target="../media/image22.emf"/></Relationships>
</file>

<file path=ppt/slides/_rels/slide9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88.png"/><Relationship Id="rId3" Type="http://schemas.openxmlformats.org/officeDocument/2006/relationships/notesSlide" Target="../notesSlides/notesSlide9.xml"/><Relationship Id="rId7" Type="http://schemas.openxmlformats.org/officeDocument/2006/relationships/image" Target="../media/image59.png"/><Relationship Id="rId12" Type="http://schemas.openxmlformats.org/officeDocument/2006/relationships/image" Target="../media/image187.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8.png"/><Relationship Id="rId11" Type="http://schemas.openxmlformats.org/officeDocument/2006/relationships/image" Target="../media/image79.png"/><Relationship Id="rId5" Type="http://schemas.openxmlformats.org/officeDocument/2006/relationships/image" Target="../media/image56.png"/><Relationship Id="rId10" Type="http://schemas.openxmlformats.org/officeDocument/2006/relationships/image" Target="../media/image189.png"/><Relationship Id="rId4" Type="http://schemas.openxmlformats.org/officeDocument/2006/relationships/image" Target="../media/image54.png"/><Relationship Id="rId9" Type="http://schemas.openxmlformats.org/officeDocument/2006/relationships/image" Target="../media/image61.png"/><Relationship Id="rId14" Type="http://schemas.openxmlformats.org/officeDocument/2006/relationships/image" Target="../media/image191.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5.jpeg"/><Relationship Id="rId4" Type="http://schemas.openxmlformats.org/officeDocument/2006/relationships/image" Target="../media/image50.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93.png"/><Relationship Id="rId4" Type="http://schemas.openxmlformats.org/officeDocument/2006/relationships/image" Target="../media/image192.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5.jpeg"/><Relationship Id="rId4" Type="http://schemas.openxmlformats.org/officeDocument/2006/relationships/image" Target="../media/image5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95.wmf"/><Relationship Id="rId5" Type="http://schemas.openxmlformats.org/officeDocument/2006/relationships/oleObject" Target="../embeddings/oleObject64.bin"/><Relationship Id="rId10" Type="http://schemas.openxmlformats.org/officeDocument/2006/relationships/image" Target="../media/image197.wmf"/><Relationship Id="rId4" Type="http://schemas.openxmlformats.org/officeDocument/2006/relationships/image" Target="../media/image194.wmf"/><Relationship Id="rId9" Type="http://schemas.openxmlformats.org/officeDocument/2006/relationships/oleObject" Target="../embeddings/oleObject66.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oleObject" Target="../embeddings/oleObject67.bin"/><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99.wmf"/><Relationship Id="rId11" Type="http://schemas.openxmlformats.org/officeDocument/2006/relationships/image" Target="../media/image201.wmf"/><Relationship Id="rId5" Type="http://schemas.openxmlformats.org/officeDocument/2006/relationships/oleObject" Target="../embeddings/oleObject68.bin"/><Relationship Id="rId10" Type="http://schemas.openxmlformats.org/officeDocument/2006/relationships/oleObject" Target="../embeddings/oleObject70.bin"/><Relationship Id="rId4" Type="http://schemas.openxmlformats.org/officeDocument/2006/relationships/image" Target="../media/image198.wmf"/><Relationship Id="rId9" Type="http://schemas.openxmlformats.org/officeDocument/2006/relationships/image" Target="../media/image200.wmf"/></Relationships>
</file>

<file path=ppt/slides/_rels/slide97.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oleObject" Target="../embeddings/oleObject71.bin"/><Relationship Id="rId7" Type="http://schemas.openxmlformats.org/officeDocument/2006/relationships/oleObject" Target="../embeddings/oleObject73.bin"/><Relationship Id="rId12"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99.wmf"/><Relationship Id="rId11" Type="http://schemas.openxmlformats.org/officeDocument/2006/relationships/image" Target="../media/image201.wmf"/><Relationship Id="rId5" Type="http://schemas.openxmlformats.org/officeDocument/2006/relationships/oleObject" Target="../embeddings/oleObject72.bin"/><Relationship Id="rId10" Type="http://schemas.openxmlformats.org/officeDocument/2006/relationships/oleObject" Target="../embeddings/oleObject74.bin"/><Relationship Id="rId4" Type="http://schemas.openxmlformats.org/officeDocument/2006/relationships/image" Target="../media/image202.wmf"/><Relationship Id="rId9" Type="http://schemas.openxmlformats.org/officeDocument/2006/relationships/image" Target="../media/image98.png"/></Relationships>
</file>

<file path=ppt/slides/_rels/slide98.xml.rels><?xml version="1.0" encoding="UTF-8" standalone="yes"?>
<Relationships xmlns="http://schemas.openxmlformats.org/package/2006/relationships"><Relationship Id="rId8" Type="http://schemas.openxmlformats.org/officeDocument/2006/relationships/image" Target="../media/image205.wmf"/><Relationship Id="rId13" Type="http://schemas.openxmlformats.org/officeDocument/2006/relationships/oleObject" Target="../embeddings/oleObject80.bin"/><Relationship Id="rId3" Type="http://schemas.openxmlformats.org/officeDocument/2006/relationships/oleObject" Target="../embeddings/oleObject75.bin"/><Relationship Id="rId7" Type="http://schemas.openxmlformats.org/officeDocument/2006/relationships/oleObject" Target="../embeddings/oleObject77.bin"/><Relationship Id="rId12" Type="http://schemas.openxmlformats.org/officeDocument/2006/relationships/image" Target="../media/image207.wmf"/><Relationship Id="rId2" Type="http://schemas.openxmlformats.org/officeDocument/2006/relationships/slideLayout" Target="../slideLayouts/slideLayout2.xml"/><Relationship Id="rId16" Type="http://schemas.openxmlformats.org/officeDocument/2006/relationships/image" Target="../media/image98.png"/><Relationship Id="rId1" Type="http://schemas.openxmlformats.org/officeDocument/2006/relationships/vmlDrawing" Target="../drawings/vmlDrawing13.vml"/><Relationship Id="rId6" Type="http://schemas.openxmlformats.org/officeDocument/2006/relationships/image" Target="../media/image204.wmf"/><Relationship Id="rId11" Type="http://schemas.openxmlformats.org/officeDocument/2006/relationships/oleObject" Target="../embeddings/oleObject79.bin"/><Relationship Id="rId5" Type="http://schemas.openxmlformats.org/officeDocument/2006/relationships/oleObject" Target="../embeddings/oleObject76.bin"/><Relationship Id="rId15" Type="http://schemas.openxmlformats.org/officeDocument/2006/relationships/image" Target="../media/image118.png"/><Relationship Id="rId10" Type="http://schemas.openxmlformats.org/officeDocument/2006/relationships/image" Target="../media/image206.wmf"/><Relationship Id="rId4" Type="http://schemas.openxmlformats.org/officeDocument/2006/relationships/image" Target="../media/image203.wmf"/><Relationship Id="rId9" Type="http://schemas.openxmlformats.org/officeDocument/2006/relationships/oleObject" Target="../embeddings/oleObject78.bin"/><Relationship Id="rId14" Type="http://schemas.openxmlformats.org/officeDocument/2006/relationships/image" Target="../media/image208.wmf"/></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206.wmf"/><Relationship Id="rId3" Type="http://schemas.openxmlformats.org/officeDocument/2006/relationships/slideLayout" Target="../slideLayouts/slideLayout2.xml"/><Relationship Id="rId7" Type="http://schemas.openxmlformats.org/officeDocument/2006/relationships/image" Target="../media/image203.wmf"/><Relationship Id="rId12" Type="http://schemas.openxmlformats.org/officeDocument/2006/relationships/oleObject" Target="../embeddings/oleObject84.bin"/><Relationship Id="rId17" Type="http://schemas.openxmlformats.org/officeDocument/2006/relationships/image" Target="../media/image208.wmf"/><Relationship Id="rId2" Type="http://schemas.openxmlformats.org/officeDocument/2006/relationships/tags" Target="../tags/tag21.xml"/><Relationship Id="rId16" Type="http://schemas.openxmlformats.org/officeDocument/2006/relationships/oleObject" Target="../embeddings/oleObject86.bin"/><Relationship Id="rId1" Type="http://schemas.openxmlformats.org/officeDocument/2006/relationships/vmlDrawing" Target="../drawings/vmlDrawing14.vml"/><Relationship Id="rId6" Type="http://schemas.openxmlformats.org/officeDocument/2006/relationships/oleObject" Target="../embeddings/oleObject81.bin"/><Relationship Id="rId11" Type="http://schemas.openxmlformats.org/officeDocument/2006/relationships/image" Target="../media/image205.wmf"/><Relationship Id="rId5" Type="http://schemas.openxmlformats.org/officeDocument/2006/relationships/image" Target="../media/image118.png"/><Relationship Id="rId15" Type="http://schemas.openxmlformats.org/officeDocument/2006/relationships/image" Target="../media/image207.wmf"/><Relationship Id="rId10" Type="http://schemas.openxmlformats.org/officeDocument/2006/relationships/oleObject" Target="../embeddings/oleObject83.bin"/><Relationship Id="rId4" Type="http://schemas.openxmlformats.org/officeDocument/2006/relationships/image" Target="../media/image119.png"/><Relationship Id="rId9" Type="http://schemas.openxmlformats.org/officeDocument/2006/relationships/image" Target="../media/image204.wmf"/><Relationship Id="rId14" Type="http://schemas.openxmlformats.org/officeDocument/2006/relationships/oleObject" Target="../embeddings/oleObject8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ctrTitle"/>
          </p:nvPr>
        </p:nvSpPr>
        <p:spPr>
          <a:xfrm>
            <a:off x="1" y="-3175"/>
            <a:ext cx="9051844" cy="1470025"/>
          </a:xfrm>
        </p:spPr>
        <p:txBody>
          <a:bodyPr/>
          <a:lstStyle/>
          <a:p>
            <a:pPr eaLnBrk="1" hangingPunct="1"/>
            <a:r>
              <a:rPr lang="en-US" altLang="zh-CN" dirty="0" smtClean="0">
                <a:cs typeface="宋体" pitchFamily="-84" charset="-122"/>
              </a:rPr>
              <a:t>Fast and robust sparse recovery</a:t>
            </a:r>
            <a:endParaRPr lang="zh-CN" altLang="en-US" dirty="0" smtClean="0">
              <a:cs typeface="宋体" pitchFamily="-84" charset="-122"/>
            </a:endParaRPr>
          </a:p>
        </p:txBody>
      </p:sp>
      <p:sp>
        <p:nvSpPr>
          <p:cNvPr id="3" name="副标题 2"/>
          <p:cNvSpPr>
            <a:spLocks noGrp="1"/>
          </p:cNvSpPr>
          <p:nvPr>
            <p:ph type="subTitle" idx="1"/>
          </p:nvPr>
        </p:nvSpPr>
        <p:spPr>
          <a:xfrm>
            <a:off x="764179" y="1219200"/>
            <a:ext cx="7680245" cy="1752600"/>
          </a:xfrm>
        </p:spPr>
        <p:txBody>
          <a:bodyPr/>
          <a:lstStyle/>
          <a:p>
            <a:pPr eaLnBrk="1" hangingPunct="1"/>
            <a:r>
              <a:rPr lang="en-US" altLang="zh-CN" b="1" dirty="0" smtClean="0">
                <a:solidFill>
                  <a:srgbClr val="898989"/>
                </a:solidFill>
                <a:cs typeface="宋体" pitchFamily="-84" charset="-122"/>
              </a:rPr>
              <a:t>New Algorithms and Applications</a:t>
            </a:r>
            <a:endParaRPr lang="zh-CN" altLang="en-US" b="1" dirty="0" smtClean="0">
              <a:solidFill>
                <a:srgbClr val="898989"/>
              </a:solidFill>
              <a:cs typeface="宋体" pitchFamily="-84" charset="-122"/>
            </a:endParaRPr>
          </a:p>
        </p:txBody>
      </p:sp>
      <p:sp>
        <p:nvSpPr>
          <p:cNvPr id="14343" name="TextBox 6"/>
          <p:cNvSpPr txBox="1">
            <a:spLocks noChangeArrowheads="1"/>
          </p:cNvSpPr>
          <p:nvPr/>
        </p:nvSpPr>
        <p:spPr bwMode="auto">
          <a:xfrm>
            <a:off x="7705645" y="3606800"/>
            <a:ext cx="184666" cy="584776"/>
          </a:xfrm>
          <a:prstGeom prst="rect">
            <a:avLst/>
          </a:prstGeom>
          <a:noFill/>
          <a:ln w="9525">
            <a:noFill/>
            <a:miter lim="800000"/>
            <a:headEnd/>
            <a:tailEnd/>
          </a:ln>
        </p:spPr>
        <p:txBody>
          <a:bodyPr wrap="none">
            <a:prstTxWarp prst="textNoShape">
              <a:avLst/>
            </a:prstTxWarp>
            <a:spAutoFit/>
          </a:bodyPr>
          <a:lstStyle/>
          <a:p>
            <a:endParaRPr lang="en-US" sz="3200" dirty="0"/>
          </a:p>
        </p:txBody>
      </p:sp>
      <p:pic>
        <p:nvPicPr>
          <p:cNvPr id="14348" name="Picture 18" descr="cuLogo"/>
          <p:cNvPicPr>
            <a:picLocks noChangeAspect="1" noChangeArrowheads="1"/>
          </p:cNvPicPr>
          <p:nvPr/>
        </p:nvPicPr>
        <p:blipFill>
          <a:blip r:embed="rId2"/>
          <a:srcRect/>
          <a:stretch>
            <a:fillRect/>
          </a:stretch>
        </p:blipFill>
        <p:spPr bwMode="auto">
          <a:xfrm>
            <a:off x="2920719" y="5480679"/>
            <a:ext cx="1126460" cy="785184"/>
          </a:xfrm>
          <a:prstGeom prst="rect">
            <a:avLst/>
          </a:prstGeom>
          <a:noFill/>
          <a:ln w="9525">
            <a:noFill/>
            <a:miter lim="800000"/>
            <a:headEnd/>
            <a:tailEnd/>
          </a:ln>
        </p:spPr>
      </p:pic>
      <p:pic>
        <p:nvPicPr>
          <p:cNvPr id="14349" name="Picture 1"/>
          <p:cNvPicPr>
            <a:picLocks noChangeAspect="1" noChangeArrowheads="1"/>
          </p:cNvPicPr>
          <p:nvPr/>
        </p:nvPicPr>
        <p:blipFill>
          <a:blip r:embed="rId3"/>
          <a:srcRect/>
          <a:stretch>
            <a:fillRect/>
          </a:stretch>
        </p:blipFill>
        <p:spPr bwMode="auto">
          <a:xfrm>
            <a:off x="5387845" y="5480678"/>
            <a:ext cx="1016553" cy="767721"/>
          </a:xfrm>
          <a:prstGeom prst="rect">
            <a:avLst/>
          </a:prstGeom>
          <a:noFill/>
          <a:ln w="9525">
            <a:noFill/>
            <a:miter lim="800000"/>
            <a:headEnd/>
            <a:tailEnd/>
          </a:ln>
        </p:spPr>
      </p:pic>
      <p:sp>
        <p:nvSpPr>
          <p:cNvPr id="14350" name="TextBox 13"/>
          <p:cNvSpPr txBox="1">
            <a:spLocks noChangeArrowheads="1"/>
          </p:cNvSpPr>
          <p:nvPr/>
        </p:nvSpPr>
        <p:spPr bwMode="auto">
          <a:xfrm>
            <a:off x="2551536" y="6275388"/>
            <a:ext cx="1643062" cy="430212"/>
          </a:xfrm>
          <a:prstGeom prst="rect">
            <a:avLst/>
          </a:prstGeom>
          <a:noFill/>
          <a:ln w="9525">
            <a:noFill/>
            <a:miter lim="800000"/>
            <a:headEnd/>
            <a:tailEnd/>
          </a:ln>
        </p:spPr>
        <p:txBody>
          <a:bodyPr wrap="none">
            <a:prstTxWarp prst="textNoShape">
              <a:avLst/>
            </a:prstTxWarp>
            <a:spAutoFit/>
          </a:bodyPr>
          <a:lstStyle/>
          <a:p>
            <a:pPr algn="ctr"/>
            <a:r>
              <a:rPr lang="en-US" sz="1100"/>
              <a:t>The Chinese University </a:t>
            </a:r>
          </a:p>
          <a:p>
            <a:pPr algn="ctr"/>
            <a:r>
              <a:rPr lang="en-US" sz="1100"/>
              <a:t>of Hong Kong</a:t>
            </a:r>
          </a:p>
        </p:txBody>
      </p:sp>
      <p:sp>
        <p:nvSpPr>
          <p:cNvPr id="14351" name="TextBox 14"/>
          <p:cNvSpPr txBox="1">
            <a:spLocks noChangeArrowheads="1"/>
          </p:cNvSpPr>
          <p:nvPr/>
        </p:nvSpPr>
        <p:spPr bwMode="auto">
          <a:xfrm>
            <a:off x="5293148" y="6275388"/>
            <a:ext cx="1187450" cy="430212"/>
          </a:xfrm>
          <a:prstGeom prst="rect">
            <a:avLst/>
          </a:prstGeom>
          <a:noFill/>
          <a:ln w="9525">
            <a:noFill/>
            <a:miter lim="800000"/>
            <a:headEnd/>
            <a:tailEnd/>
          </a:ln>
        </p:spPr>
        <p:txBody>
          <a:bodyPr wrap="none">
            <a:prstTxWarp prst="textNoShape">
              <a:avLst/>
            </a:prstTxWarp>
            <a:spAutoFit/>
          </a:bodyPr>
          <a:lstStyle/>
          <a:p>
            <a:pPr algn="ctr"/>
            <a:r>
              <a:rPr lang="en-US" sz="1100"/>
              <a:t>The Institute of </a:t>
            </a:r>
          </a:p>
          <a:p>
            <a:pPr algn="ctr"/>
            <a:r>
              <a:rPr lang="en-US" sz="1100"/>
              <a:t>Network Coding</a:t>
            </a:r>
          </a:p>
        </p:txBody>
      </p:sp>
      <p:grpSp>
        <p:nvGrpSpPr>
          <p:cNvPr id="7" name="Group 6"/>
          <p:cNvGrpSpPr/>
          <p:nvPr/>
        </p:nvGrpSpPr>
        <p:grpSpPr>
          <a:xfrm>
            <a:off x="542415" y="3149764"/>
            <a:ext cx="8010694" cy="2218629"/>
            <a:chOff x="542415" y="3149764"/>
            <a:chExt cx="8010694" cy="2218629"/>
          </a:xfrm>
        </p:grpSpPr>
        <p:pic>
          <p:nvPicPr>
            <p:cNvPr id="14340" name="Picture 5"/>
            <p:cNvPicPr>
              <a:picLocks noChangeAspect="1"/>
            </p:cNvPicPr>
            <p:nvPr/>
          </p:nvPicPr>
          <p:blipFill>
            <a:blip r:embed="rId4"/>
            <a:srcRect/>
            <a:stretch>
              <a:fillRect/>
            </a:stretch>
          </p:blipFill>
          <p:spPr bwMode="auto">
            <a:xfrm>
              <a:off x="542415" y="3200400"/>
              <a:ext cx="877887" cy="1277938"/>
            </a:xfrm>
            <a:prstGeom prst="rect">
              <a:avLst/>
            </a:prstGeom>
            <a:noFill/>
            <a:ln w="9525">
              <a:noFill/>
              <a:miter lim="800000"/>
              <a:headEnd/>
              <a:tailEnd/>
            </a:ln>
          </p:spPr>
        </p:pic>
        <p:sp>
          <p:nvSpPr>
            <p:cNvPr id="14344" name="TextBox 7"/>
            <p:cNvSpPr txBox="1">
              <a:spLocks noChangeArrowheads="1"/>
            </p:cNvSpPr>
            <p:nvPr/>
          </p:nvSpPr>
          <p:spPr bwMode="auto">
            <a:xfrm>
              <a:off x="582875" y="4571444"/>
              <a:ext cx="756788" cy="646331"/>
            </a:xfrm>
            <a:prstGeom prst="rect">
              <a:avLst/>
            </a:prstGeom>
            <a:noFill/>
            <a:ln w="9525">
              <a:noFill/>
              <a:miter lim="800000"/>
              <a:headEnd/>
              <a:tailEnd/>
            </a:ln>
          </p:spPr>
          <p:txBody>
            <a:bodyPr wrap="none">
              <a:prstTxWarp prst="textNoShape">
                <a:avLst/>
              </a:prstTxWarp>
              <a:spAutoFit/>
            </a:bodyPr>
            <a:lstStyle/>
            <a:p>
              <a:pPr algn="ctr"/>
              <a:r>
                <a:rPr lang="en-US" dirty="0" smtClean="0"/>
                <a:t>Sheng</a:t>
              </a:r>
            </a:p>
            <a:p>
              <a:pPr algn="ctr"/>
              <a:r>
                <a:rPr lang="en-US" dirty="0" err="1" smtClean="0"/>
                <a:t>Cai</a:t>
              </a:r>
              <a:endParaRPr lang="en-US" dirty="0"/>
            </a:p>
          </p:txBody>
        </p:sp>
        <p:sp>
          <p:nvSpPr>
            <p:cNvPr id="14345" name="TextBox 8"/>
            <p:cNvSpPr txBox="1">
              <a:spLocks noChangeArrowheads="1"/>
            </p:cNvSpPr>
            <p:nvPr/>
          </p:nvSpPr>
          <p:spPr bwMode="auto">
            <a:xfrm>
              <a:off x="1858655" y="4572000"/>
              <a:ext cx="660871" cy="646331"/>
            </a:xfrm>
            <a:prstGeom prst="rect">
              <a:avLst/>
            </a:prstGeom>
            <a:noFill/>
            <a:ln w="9525">
              <a:noFill/>
              <a:miter lim="800000"/>
              <a:headEnd/>
              <a:tailEnd/>
            </a:ln>
          </p:spPr>
          <p:txBody>
            <a:bodyPr wrap="none">
              <a:prstTxWarp prst="textNoShape">
                <a:avLst/>
              </a:prstTxWarp>
              <a:spAutoFit/>
            </a:bodyPr>
            <a:lstStyle/>
            <a:p>
              <a:pPr algn="ctr"/>
              <a:r>
                <a:rPr lang="en-US" dirty="0" smtClean="0"/>
                <a:t>Eric</a:t>
              </a:r>
            </a:p>
            <a:p>
              <a:pPr algn="ctr"/>
              <a:r>
                <a:rPr lang="en-US" dirty="0" smtClean="0"/>
                <a:t>Chan</a:t>
              </a:r>
              <a:endParaRPr lang="en-US" dirty="0"/>
            </a:p>
          </p:txBody>
        </p:sp>
        <p:sp>
          <p:nvSpPr>
            <p:cNvPr id="14346" name="TextBox 9"/>
            <p:cNvSpPr txBox="1">
              <a:spLocks noChangeArrowheads="1"/>
            </p:cNvSpPr>
            <p:nvPr/>
          </p:nvSpPr>
          <p:spPr bwMode="auto">
            <a:xfrm>
              <a:off x="6106656" y="4722062"/>
              <a:ext cx="1018052" cy="646331"/>
            </a:xfrm>
            <a:prstGeom prst="rect">
              <a:avLst/>
            </a:prstGeom>
            <a:noFill/>
            <a:ln w="9525">
              <a:noFill/>
              <a:miter lim="800000"/>
              <a:headEnd/>
              <a:tailEnd/>
            </a:ln>
          </p:spPr>
          <p:txBody>
            <a:bodyPr wrap="none">
              <a:prstTxWarp prst="textNoShape">
                <a:avLst/>
              </a:prstTxWarp>
              <a:spAutoFit/>
            </a:bodyPr>
            <a:lstStyle/>
            <a:p>
              <a:pPr algn="ctr"/>
              <a:r>
                <a:rPr lang="en-US" dirty="0" err="1" smtClean="0"/>
                <a:t>Minghua</a:t>
              </a:r>
              <a:endParaRPr lang="en-US" dirty="0"/>
            </a:p>
            <a:p>
              <a:pPr algn="ctr"/>
              <a:r>
                <a:rPr lang="en-US" dirty="0" smtClean="0"/>
                <a:t>Chen</a:t>
              </a:r>
              <a:endParaRPr lang="en-US" dirty="0"/>
            </a:p>
          </p:txBody>
        </p:sp>
        <p:sp>
          <p:nvSpPr>
            <p:cNvPr id="14347" name="TextBox 10"/>
            <p:cNvSpPr txBox="1">
              <a:spLocks noChangeArrowheads="1"/>
            </p:cNvSpPr>
            <p:nvPr/>
          </p:nvSpPr>
          <p:spPr bwMode="auto">
            <a:xfrm>
              <a:off x="4751633" y="4688292"/>
              <a:ext cx="975898" cy="646331"/>
            </a:xfrm>
            <a:prstGeom prst="rect">
              <a:avLst/>
            </a:prstGeom>
            <a:noFill/>
            <a:ln w="9525">
              <a:noFill/>
              <a:miter lim="800000"/>
              <a:headEnd/>
              <a:tailEnd/>
            </a:ln>
          </p:spPr>
          <p:txBody>
            <a:bodyPr wrap="none">
              <a:prstTxWarp prst="textNoShape">
                <a:avLst/>
              </a:prstTxWarp>
              <a:spAutoFit/>
            </a:bodyPr>
            <a:lstStyle/>
            <a:p>
              <a:pPr algn="ctr"/>
              <a:r>
                <a:rPr lang="en-US" dirty="0" err="1"/>
                <a:t>Sidharth</a:t>
              </a:r>
              <a:r>
                <a:rPr lang="en-US" dirty="0"/>
                <a:t> </a:t>
              </a:r>
              <a:endParaRPr lang="en-US" dirty="0" smtClean="0"/>
            </a:p>
            <a:p>
              <a:pPr algn="ctr"/>
              <a:r>
                <a:rPr lang="en-US" dirty="0" err="1" smtClean="0"/>
                <a:t>Jaggi</a:t>
              </a:r>
              <a:endParaRPr lang="en-US" dirty="0"/>
            </a:p>
          </p:txBody>
        </p:sp>
        <p:pic>
          <p:nvPicPr>
            <p:cNvPr id="16" name="Picture 15"/>
            <p:cNvPicPr>
              <a:picLocks noChangeAspect="1"/>
            </p:cNvPicPr>
            <p:nvPr/>
          </p:nvPicPr>
          <p:blipFill>
            <a:blip r:embed="rId5"/>
            <a:stretch>
              <a:fillRect/>
            </a:stretch>
          </p:blipFill>
          <p:spPr>
            <a:xfrm>
              <a:off x="3092980" y="3172982"/>
              <a:ext cx="1016000" cy="1371600"/>
            </a:xfrm>
            <a:prstGeom prst="rect">
              <a:avLst/>
            </a:prstGeom>
          </p:spPr>
        </p:pic>
        <p:sp>
          <p:nvSpPr>
            <p:cNvPr id="17" name="TextBox 10"/>
            <p:cNvSpPr txBox="1">
              <a:spLocks noChangeArrowheads="1"/>
            </p:cNvSpPr>
            <p:nvPr/>
          </p:nvSpPr>
          <p:spPr bwMode="auto">
            <a:xfrm>
              <a:off x="2881374" y="4621616"/>
              <a:ext cx="1447144" cy="646331"/>
            </a:xfrm>
            <a:prstGeom prst="rect">
              <a:avLst/>
            </a:prstGeom>
            <a:noFill/>
            <a:ln w="9525">
              <a:noFill/>
              <a:miter lim="800000"/>
              <a:headEnd/>
              <a:tailEnd/>
            </a:ln>
          </p:spPr>
          <p:txBody>
            <a:bodyPr wrap="none">
              <a:prstTxWarp prst="textNoShape">
                <a:avLst/>
              </a:prstTxWarp>
              <a:spAutoFit/>
            </a:bodyPr>
            <a:lstStyle/>
            <a:p>
              <a:r>
                <a:rPr lang="en-US" dirty="0" smtClean="0"/>
                <a:t>Mohammad </a:t>
              </a:r>
            </a:p>
            <a:p>
              <a:r>
                <a:rPr lang="en-US" dirty="0" err="1" smtClean="0"/>
                <a:t>Jahangoshahi</a:t>
              </a:r>
              <a:endParaRPr lang="en-US" dirty="0"/>
            </a:p>
          </p:txBody>
        </p:sp>
        <p:pic>
          <p:nvPicPr>
            <p:cNvPr id="2" name="Picture 1"/>
            <p:cNvPicPr>
              <a:picLocks noChangeAspect="1"/>
            </p:cNvPicPr>
            <p:nvPr/>
          </p:nvPicPr>
          <p:blipFill>
            <a:blip r:embed="rId6"/>
            <a:stretch>
              <a:fillRect/>
            </a:stretch>
          </p:blipFill>
          <p:spPr>
            <a:xfrm>
              <a:off x="7428819" y="3165869"/>
              <a:ext cx="1047815" cy="1397086"/>
            </a:xfrm>
            <a:prstGeom prst="rect">
              <a:avLst/>
            </a:prstGeom>
          </p:spPr>
        </p:pic>
        <p:pic>
          <p:nvPicPr>
            <p:cNvPr id="4" name="Picture 3"/>
            <p:cNvPicPr>
              <a:picLocks noChangeAspect="1"/>
            </p:cNvPicPr>
            <p:nvPr/>
          </p:nvPicPr>
          <p:blipFill>
            <a:blip r:embed="rId7"/>
            <a:stretch>
              <a:fillRect/>
            </a:stretch>
          </p:blipFill>
          <p:spPr>
            <a:xfrm>
              <a:off x="1715030" y="3200400"/>
              <a:ext cx="1042185" cy="1344182"/>
            </a:xfrm>
            <a:prstGeom prst="rect">
              <a:avLst/>
            </a:prstGeom>
          </p:spPr>
        </p:pic>
        <p:pic>
          <p:nvPicPr>
            <p:cNvPr id="5" name="Picture 4"/>
            <p:cNvPicPr>
              <a:picLocks noChangeAspect="1"/>
            </p:cNvPicPr>
            <p:nvPr/>
          </p:nvPicPr>
          <p:blipFill>
            <a:blip r:embed="rId8"/>
            <a:stretch>
              <a:fillRect/>
            </a:stretch>
          </p:blipFill>
          <p:spPr>
            <a:xfrm>
              <a:off x="4747905" y="3149764"/>
              <a:ext cx="929878" cy="1394818"/>
            </a:xfrm>
            <a:prstGeom prst="rect">
              <a:avLst/>
            </a:prstGeom>
          </p:spPr>
        </p:pic>
        <p:pic>
          <p:nvPicPr>
            <p:cNvPr id="6" name="Picture 5"/>
            <p:cNvPicPr>
              <a:picLocks noChangeAspect="1"/>
            </p:cNvPicPr>
            <p:nvPr/>
          </p:nvPicPr>
          <p:blipFill>
            <a:blip r:embed="rId9"/>
            <a:stretch>
              <a:fillRect/>
            </a:stretch>
          </p:blipFill>
          <p:spPr>
            <a:xfrm>
              <a:off x="6116810" y="3149764"/>
              <a:ext cx="942127" cy="1413191"/>
            </a:xfrm>
            <a:prstGeom prst="rect">
              <a:avLst/>
            </a:prstGeom>
          </p:spPr>
        </p:pic>
        <p:sp>
          <p:nvSpPr>
            <p:cNvPr id="22" name="TextBox 9"/>
            <p:cNvSpPr txBox="1">
              <a:spLocks noChangeArrowheads="1"/>
            </p:cNvSpPr>
            <p:nvPr/>
          </p:nvSpPr>
          <p:spPr bwMode="auto">
            <a:xfrm>
              <a:off x="7382108" y="4708486"/>
              <a:ext cx="1171001" cy="646331"/>
            </a:xfrm>
            <a:prstGeom prst="rect">
              <a:avLst/>
            </a:prstGeom>
            <a:noFill/>
            <a:ln w="9525">
              <a:noFill/>
              <a:miter lim="800000"/>
              <a:headEnd/>
              <a:tailEnd/>
            </a:ln>
          </p:spPr>
          <p:txBody>
            <a:bodyPr wrap="none">
              <a:prstTxWarp prst="textNoShape">
                <a:avLst/>
              </a:prstTxWarp>
              <a:spAutoFit/>
            </a:bodyPr>
            <a:lstStyle/>
            <a:p>
              <a:pPr algn="ctr"/>
              <a:r>
                <a:rPr lang="en-US" dirty="0" err="1" smtClean="0"/>
                <a:t>Venkatesh</a:t>
              </a:r>
              <a:endParaRPr lang="en-US" dirty="0"/>
            </a:p>
            <a:p>
              <a:pPr algn="ctr"/>
              <a:r>
                <a:rPr lang="en-US" dirty="0" err="1" smtClean="0"/>
                <a:t>Saligrama</a:t>
              </a:r>
              <a:endParaRPr lang="en-US" dirty="0"/>
            </a:p>
          </p:txBody>
        </p:sp>
      </p:grpSp>
      <p:sp>
        <p:nvSpPr>
          <p:cNvPr id="23" name="副标题 2"/>
          <p:cNvSpPr txBox="1">
            <a:spLocks/>
          </p:cNvSpPr>
          <p:nvPr/>
        </p:nvSpPr>
        <p:spPr>
          <a:xfrm>
            <a:off x="763473" y="2286832"/>
            <a:ext cx="7680245"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sz="2000" b="1" dirty="0" smtClean="0">
                <a:solidFill>
                  <a:schemeClr val="tx1"/>
                </a:solidFill>
                <a:cs typeface="宋体" pitchFamily="-84" charset="-122"/>
              </a:rPr>
              <a:t>Mayank Bakshi</a:t>
            </a:r>
          </a:p>
          <a:p>
            <a:r>
              <a:rPr lang="en-US" altLang="zh-CN" sz="2000" b="1" dirty="0" smtClean="0">
                <a:solidFill>
                  <a:schemeClr val="tx1"/>
                </a:solidFill>
                <a:cs typeface="宋体" pitchFamily="-84" charset="-122"/>
              </a:rPr>
              <a:t>INC, CUHK</a:t>
            </a:r>
            <a:endParaRPr lang="zh-CN" altLang="en-US" sz="2000" b="1" dirty="0" smtClean="0">
              <a:solidFill>
                <a:schemeClr val="tx1"/>
              </a:solidFill>
              <a:cs typeface="宋体" pitchFamily="-84" charset="-122"/>
            </a:endParaRPr>
          </a:p>
        </p:txBody>
      </p:sp>
    </p:spTree>
    <p:extLst>
      <p:ext uri="{BB962C8B-B14F-4D97-AF65-F5344CB8AC3E}">
        <p14:creationId xmlns:p14="http://schemas.microsoft.com/office/powerpoint/2010/main" val="4375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4343"/>
                                        </p:tgtEl>
                                        <p:attrNameLst>
                                          <p:attrName>style.visibility</p:attrName>
                                        </p:attrNameLst>
                                      </p:cBhvr>
                                      <p:to>
                                        <p:strVal val="visible"/>
                                      </p:to>
                                    </p:set>
                                    <p:animEffect transition="in" filter="dissolve">
                                      <p:cBhvr>
                                        <p:cTn id="7" dur="5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0891" y="-1"/>
            <a:ext cx="8226778" cy="6858689"/>
          </a:xfrm>
          <a:prstGeom prst="rect">
            <a:avLst/>
          </a:prstGeom>
        </p:spPr>
      </p:pic>
    </p:spTree>
    <p:extLst>
      <p:ext uri="{BB962C8B-B14F-4D97-AF65-F5344CB8AC3E}">
        <p14:creationId xmlns:p14="http://schemas.microsoft.com/office/powerpoint/2010/main" val="170063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任意多边形 73"/>
          <p:cNvSpPr/>
          <p:nvPr/>
        </p:nvSpPr>
        <p:spPr>
          <a:xfrm>
            <a:off x="381000" y="2166876"/>
            <a:ext cx="1371600" cy="1295400"/>
          </a:xfrm>
          <a:custGeom>
            <a:avLst/>
            <a:gdLst>
              <a:gd name="connsiteX0" fmla="*/ 7408 w 2242608"/>
              <a:gd name="connsiteY0" fmla="*/ 113242 h 2048934"/>
              <a:gd name="connsiteX1" fmla="*/ 13758 w 2242608"/>
              <a:gd name="connsiteY1" fmla="*/ 1700742 h 2048934"/>
              <a:gd name="connsiteX2" fmla="*/ 89958 w 2242608"/>
              <a:gd name="connsiteY2" fmla="*/ 1776942 h 2048934"/>
              <a:gd name="connsiteX3" fmla="*/ 109008 w 2242608"/>
              <a:gd name="connsiteY3" fmla="*/ 1592792 h 2048934"/>
              <a:gd name="connsiteX4" fmla="*/ 109008 w 2242608"/>
              <a:gd name="connsiteY4" fmla="*/ 1529292 h 2048934"/>
              <a:gd name="connsiteX5" fmla="*/ 109008 w 2242608"/>
              <a:gd name="connsiteY5" fmla="*/ 252942 h 2048934"/>
              <a:gd name="connsiteX6" fmla="*/ 185208 w 2242608"/>
              <a:gd name="connsiteY6" fmla="*/ 119592 h 2048934"/>
              <a:gd name="connsiteX7" fmla="*/ 191558 w 2242608"/>
              <a:gd name="connsiteY7" fmla="*/ 310092 h 2048934"/>
              <a:gd name="connsiteX8" fmla="*/ 191558 w 2242608"/>
              <a:gd name="connsiteY8" fmla="*/ 437092 h 2048934"/>
              <a:gd name="connsiteX9" fmla="*/ 191558 w 2242608"/>
              <a:gd name="connsiteY9" fmla="*/ 1611842 h 2048934"/>
              <a:gd name="connsiteX10" fmla="*/ 312208 w 2242608"/>
              <a:gd name="connsiteY10" fmla="*/ 1713442 h 2048934"/>
              <a:gd name="connsiteX11" fmla="*/ 426508 w 2242608"/>
              <a:gd name="connsiteY11" fmla="*/ 1573742 h 2048934"/>
              <a:gd name="connsiteX12" fmla="*/ 464608 w 2242608"/>
              <a:gd name="connsiteY12" fmla="*/ 1529292 h 2048934"/>
              <a:gd name="connsiteX13" fmla="*/ 1874308 w 2242608"/>
              <a:gd name="connsiteY13" fmla="*/ 189442 h 2048934"/>
              <a:gd name="connsiteX14" fmla="*/ 2020358 w 2242608"/>
              <a:gd name="connsiteY14" fmla="*/ 392642 h 2048934"/>
              <a:gd name="connsiteX15" fmla="*/ 1994958 w 2242608"/>
              <a:gd name="connsiteY15" fmla="*/ 1637242 h 2048934"/>
              <a:gd name="connsiteX16" fmla="*/ 2064808 w 2242608"/>
              <a:gd name="connsiteY16" fmla="*/ 1770592 h 2048934"/>
              <a:gd name="connsiteX17" fmla="*/ 2077508 w 2242608"/>
              <a:gd name="connsiteY17" fmla="*/ 1503892 h 2048934"/>
              <a:gd name="connsiteX18" fmla="*/ 2090208 w 2242608"/>
              <a:gd name="connsiteY18" fmla="*/ 271992 h 2048934"/>
              <a:gd name="connsiteX19" fmla="*/ 2166408 w 2242608"/>
              <a:gd name="connsiteY19" fmla="*/ 119592 h 2048934"/>
              <a:gd name="connsiteX20" fmla="*/ 2217208 w 2242608"/>
              <a:gd name="connsiteY20" fmla="*/ 672042 h 2048934"/>
              <a:gd name="connsiteX21" fmla="*/ 2204508 w 2242608"/>
              <a:gd name="connsiteY21" fmla="*/ 1853142 h 2048934"/>
              <a:gd name="connsiteX22" fmla="*/ 1988608 w 2242608"/>
              <a:gd name="connsiteY22" fmla="*/ 1846792 h 2048934"/>
              <a:gd name="connsiteX23" fmla="*/ 1709208 w 2242608"/>
              <a:gd name="connsiteY23" fmla="*/ 1510242 h 2048934"/>
              <a:gd name="connsiteX24" fmla="*/ 470958 w 2242608"/>
              <a:gd name="connsiteY24" fmla="*/ 240242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2608" h="2048934">
                <a:moveTo>
                  <a:pt x="7408" y="113242"/>
                </a:moveTo>
                <a:cubicBezTo>
                  <a:pt x="3704" y="768350"/>
                  <a:pt x="0" y="1423459"/>
                  <a:pt x="13758" y="1700742"/>
                </a:cubicBezTo>
                <a:cubicBezTo>
                  <a:pt x="27516" y="1978025"/>
                  <a:pt x="74083" y="1794934"/>
                  <a:pt x="89958" y="1776942"/>
                </a:cubicBezTo>
                <a:cubicBezTo>
                  <a:pt x="105833" y="1758950"/>
                  <a:pt x="105833" y="1634067"/>
                  <a:pt x="109008" y="1592792"/>
                </a:cubicBezTo>
                <a:cubicBezTo>
                  <a:pt x="112183" y="1551517"/>
                  <a:pt x="109008" y="1529292"/>
                  <a:pt x="109008" y="1529292"/>
                </a:cubicBezTo>
                <a:cubicBezTo>
                  <a:pt x="109008" y="1305984"/>
                  <a:pt x="96308" y="487892"/>
                  <a:pt x="109008" y="252942"/>
                </a:cubicBezTo>
                <a:cubicBezTo>
                  <a:pt x="121708" y="17992"/>
                  <a:pt x="171450" y="110067"/>
                  <a:pt x="185208" y="119592"/>
                </a:cubicBezTo>
                <a:cubicBezTo>
                  <a:pt x="198966" y="129117"/>
                  <a:pt x="190500" y="257175"/>
                  <a:pt x="191558" y="310092"/>
                </a:cubicBezTo>
                <a:cubicBezTo>
                  <a:pt x="192616" y="363009"/>
                  <a:pt x="191558" y="437092"/>
                  <a:pt x="191558" y="437092"/>
                </a:cubicBezTo>
                <a:cubicBezTo>
                  <a:pt x="191558" y="654050"/>
                  <a:pt x="171450" y="1399117"/>
                  <a:pt x="191558" y="1611842"/>
                </a:cubicBezTo>
                <a:cubicBezTo>
                  <a:pt x="211666" y="1824567"/>
                  <a:pt x="273050" y="1719792"/>
                  <a:pt x="312208" y="1713442"/>
                </a:cubicBezTo>
                <a:cubicBezTo>
                  <a:pt x="351366" y="1707092"/>
                  <a:pt x="401108" y="1604434"/>
                  <a:pt x="426508" y="1573742"/>
                </a:cubicBezTo>
                <a:cubicBezTo>
                  <a:pt x="451908" y="1543050"/>
                  <a:pt x="464608" y="1529292"/>
                  <a:pt x="464608" y="1529292"/>
                </a:cubicBezTo>
                <a:cubicBezTo>
                  <a:pt x="705908" y="1298575"/>
                  <a:pt x="1615016" y="378884"/>
                  <a:pt x="1874308" y="189442"/>
                </a:cubicBezTo>
                <a:cubicBezTo>
                  <a:pt x="2133600" y="0"/>
                  <a:pt x="2000250" y="151342"/>
                  <a:pt x="2020358" y="392642"/>
                </a:cubicBezTo>
                <a:cubicBezTo>
                  <a:pt x="2040466" y="633942"/>
                  <a:pt x="1987550" y="1407584"/>
                  <a:pt x="1994958" y="1637242"/>
                </a:cubicBezTo>
                <a:cubicBezTo>
                  <a:pt x="2002366" y="1866900"/>
                  <a:pt x="2051050" y="1792817"/>
                  <a:pt x="2064808" y="1770592"/>
                </a:cubicBezTo>
                <a:cubicBezTo>
                  <a:pt x="2078566" y="1748367"/>
                  <a:pt x="2073275" y="1753659"/>
                  <a:pt x="2077508" y="1503892"/>
                </a:cubicBezTo>
                <a:cubicBezTo>
                  <a:pt x="2081741" y="1254125"/>
                  <a:pt x="2075391" y="502709"/>
                  <a:pt x="2090208" y="271992"/>
                </a:cubicBezTo>
                <a:cubicBezTo>
                  <a:pt x="2105025" y="41275"/>
                  <a:pt x="2145241" y="52917"/>
                  <a:pt x="2166408" y="119592"/>
                </a:cubicBezTo>
                <a:cubicBezTo>
                  <a:pt x="2187575" y="186267"/>
                  <a:pt x="2210858" y="383117"/>
                  <a:pt x="2217208" y="672042"/>
                </a:cubicBezTo>
                <a:cubicBezTo>
                  <a:pt x="2223558" y="960967"/>
                  <a:pt x="2242608" y="1657350"/>
                  <a:pt x="2204508" y="1853142"/>
                </a:cubicBezTo>
                <a:cubicBezTo>
                  <a:pt x="2166408" y="2048934"/>
                  <a:pt x="2071158" y="1903942"/>
                  <a:pt x="1988608" y="1846792"/>
                </a:cubicBezTo>
                <a:cubicBezTo>
                  <a:pt x="1906058" y="1789642"/>
                  <a:pt x="1962150" y="1778000"/>
                  <a:pt x="1709208" y="1510242"/>
                </a:cubicBezTo>
                <a:cubicBezTo>
                  <a:pt x="1456266" y="1242484"/>
                  <a:pt x="963612" y="741363"/>
                  <a:pt x="470958" y="240242"/>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pic>
        <p:nvPicPr>
          <p:cNvPr id="35843" name="Picture 8"/>
          <p:cNvPicPr>
            <a:picLocks noChangeAspect="1" noChangeArrowheads="1"/>
          </p:cNvPicPr>
          <p:nvPr/>
        </p:nvPicPr>
        <p:blipFill>
          <a:blip r:embed="rId4"/>
          <a:srcRect/>
          <a:stretch>
            <a:fillRect/>
          </a:stretch>
        </p:blipFill>
        <p:spPr bwMode="auto">
          <a:xfrm>
            <a:off x="4422775" y="2547876"/>
            <a:ext cx="3806825" cy="720725"/>
          </a:xfrm>
          <a:prstGeom prst="rect">
            <a:avLst/>
          </a:prstGeom>
          <a:noFill/>
          <a:ln w="9525">
            <a:noFill/>
            <a:miter lim="800000"/>
            <a:headEnd/>
            <a:tailEnd/>
          </a:ln>
        </p:spPr>
      </p:pic>
      <p:sp>
        <p:nvSpPr>
          <p:cNvPr id="79" name="下箭头 78"/>
          <p:cNvSpPr/>
          <p:nvPr/>
        </p:nvSpPr>
        <p:spPr>
          <a:xfrm>
            <a:off x="6300810" y="3538800"/>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pic>
        <p:nvPicPr>
          <p:cNvPr id="9241" name="Picture 16"/>
          <p:cNvPicPr>
            <a:picLocks noChangeAspect="1" noChangeArrowheads="1"/>
          </p:cNvPicPr>
          <p:nvPr/>
        </p:nvPicPr>
        <p:blipFill>
          <a:blip r:embed="rId5"/>
          <a:srcRect/>
          <a:stretch>
            <a:fillRect/>
          </a:stretch>
        </p:blipFill>
        <p:spPr bwMode="auto">
          <a:xfrm>
            <a:off x="4422775" y="4071876"/>
            <a:ext cx="3684588" cy="360363"/>
          </a:xfrm>
          <a:prstGeom prst="rect">
            <a:avLst/>
          </a:prstGeom>
          <a:noFill/>
          <a:ln w="9525">
            <a:noFill/>
            <a:miter lim="800000"/>
            <a:headEnd/>
            <a:tailEnd/>
          </a:ln>
        </p:spPr>
      </p:pic>
      <p:sp>
        <p:nvSpPr>
          <p:cNvPr id="26" name="任意多边形 51"/>
          <p:cNvSpPr/>
          <p:nvPr/>
        </p:nvSpPr>
        <p:spPr>
          <a:xfrm>
            <a:off x="2286000" y="2243076"/>
            <a:ext cx="1219200" cy="1143000"/>
          </a:xfrm>
          <a:custGeom>
            <a:avLst/>
            <a:gdLst>
              <a:gd name="connsiteX0" fmla="*/ 24342 w 2055284"/>
              <a:gd name="connsiteY0" fmla="*/ 78317 h 1978025"/>
              <a:gd name="connsiteX1" fmla="*/ 5292 w 2055284"/>
              <a:gd name="connsiteY1" fmla="*/ 1640417 h 1978025"/>
              <a:gd name="connsiteX2" fmla="*/ 56092 w 2055284"/>
              <a:gd name="connsiteY2" fmla="*/ 1881717 h 1978025"/>
              <a:gd name="connsiteX3" fmla="*/ 265642 w 2055284"/>
              <a:gd name="connsiteY3" fmla="*/ 1684867 h 1978025"/>
              <a:gd name="connsiteX4" fmla="*/ 672042 w 2055284"/>
              <a:gd name="connsiteY4" fmla="*/ 1259417 h 1978025"/>
              <a:gd name="connsiteX5" fmla="*/ 1770592 w 2055284"/>
              <a:gd name="connsiteY5" fmla="*/ 198967 h 1978025"/>
              <a:gd name="connsiteX6" fmla="*/ 2011892 w 2055284"/>
              <a:gd name="connsiteY6" fmla="*/ 65617 h 1978025"/>
              <a:gd name="connsiteX7" fmla="*/ 2030942 w 2055284"/>
              <a:gd name="connsiteY7" fmla="*/ 306917 h 1978025"/>
              <a:gd name="connsiteX8" fmla="*/ 2037292 w 2055284"/>
              <a:gd name="connsiteY8" fmla="*/ 802217 h 1978025"/>
              <a:gd name="connsiteX9" fmla="*/ 2043642 w 2055284"/>
              <a:gd name="connsiteY9" fmla="*/ 1786467 h 1978025"/>
              <a:gd name="connsiteX10" fmla="*/ 1967442 w 2055284"/>
              <a:gd name="connsiteY10" fmla="*/ 1951567 h 1978025"/>
              <a:gd name="connsiteX11" fmla="*/ 1789642 w 2055284"/>
              <a:gd name="connsiteY11" fmla="*/ 1799167 h 1978025"/>
              <a:gd name="connsiteX12" fmla="*/ 1497542 w 2055284"/>
              <a:gd name="connsiteY12" fmla="*/ 1481667 h 1978025"/>
              <a:gd name="connsiteX13" fmla="*/ 202142 w 2055284"/>
              <a:gd name="connsiteY13" fmla="*/ 167217 h 19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5284" h="1978025">
                <a:moveTo>
                  <a:pt x="24342" y="78317"/>
                </a:moveTo>
                <a:cubicBezTo>
                  <a:pt x="12171" y="709083"/>
                  <a:pt x="0" y="1339850"/>
                  <a:pt x="5292" y="1640417"/>
                </a:cubicBezTo>
                <a:cubicBezTo>
                  <a:pt x="10584" y="1940984"/>
                  <a:pt x="12700" y="1874309"/>
                  <a:pt x="56092" y="1881717"/>
                </a:cubicBezTo>
                <a:cubicBezTo>
                  <a:pt x="99484" y="1889125"/>
                  <a:pt x="162984" y="1788584"/>
                  <a:pt x="265642" y="1684867"/>
                </a:cubicBezTo>
                <a:cubicBezTo>
                  <a:pt x="368300" y="1581150"/>
                  <a:pt x="421217" y="1507067"/>
                  <a:pt x="672042" y="1259417"/>
                </a:cubicBezTo>
                <a:cubicBezTo>
                  <a:pt x="922867" y="1011767"/>
                  <a:pt x="1547284" y="397934"/>
                  <a:pt x="1770592" y="198967"/>
                </a:cubicBezTo>
                <a:cubicBezTo>
                  <a:pt x="1993900" y="0"/>
                  <a:pt x="1968500" y="47625"/>
                  <a:pt x="2011892" y="65617"/>
                </a:cubicBezTo>
                <a:cubicBezTo>
                  <a:pt x="2055284" y="83609"/>
                  <a:pt x="2026709" y="184150"/>
                  <a:pt x="2030942" y="306917"/>
                </a:cubicBezTo>
                <a:cubicBezTo>
                  <a:pt x="2035175" y="429684"/>
                  <a:pt x="2035175" y="555625"/>
                  <a:pt x="2037292" y="802217"/>
                </a:cubicBezTo>
                <a:cubicBezTo>
                  <a:pt x="2039409" y="1048809"/>
                  <a:pt x="2055284" y="1594909"/>
                  <a:pt x="2043642" y="1786467"/>
                </a:cubicBezTo>
                <a:cubicBezTo>
                  <a:pt x="2032000" y="1978025"/>
                  <a:pt x="2009775" y="1949450"/>
                  <a:pt x="1967442" y="1951567"/>
                </a:cubicBezTo>
                <a:cubicBezTo>
                  <a:pt x="1925109" y="1953684"/>
                  <a:pt x="1867959" y="1877484"/>
                  <a:pt x="1789642" y="1799167"/>
                </a:cubicBezTo>
                <a:cubicBezTo>
                  <a:pt x="1711325" y="1720850"/>
                  <a:pt x="1762125" y="1753659"/>
                  <a:pt x="1497542" y="1481667"/>
                </a:cubicBezTo>
                <a:cubicBezTo>
                  <a:pt x="1232959" y="1209675"/>
                  <a:pt x="404284" y="378884"/>
                  <a:pt x="202142" y="167217"/>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cxnSp>
        <p:nvCxnSpPr>
          <p:cNvPr id="28" name="直接连接符 58"/>
          <p:cNvCxnSpPr/>
          <p:nvPr/>
        </p:nvCxnSpPr>
        <p:spPr bwMode="auto">
          <a:xfrm rot="5400000">
            <a:off x="580231" y="4787045"/>
            <a:ext cx="1433513"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58"/>
          <p:cNvCxnSpPr/>
          <p:nvPr/>
        </p:nvCxnSpPr>
        <p:spPr bwMode="auto">
          <a:xfrm rot="5400000">
            <a:off x="1948656" y="4787045"/>
            <a:ext cx="1433513"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下箭头 78"/>
          <p:cNvSpPr/>
          <p:nvPr/>
        </p:nvSpPr>
        <p:spPr>
          <a:xfrm>
            <a:off x="1905000" y="3538476"/>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5852" name="TextBox 38"/>
          <p:cNvSpPr txBox="1">
            <a:spLocks noChangeArrowheads="1"/>
          </p:cNvSpPr>
          <p:nvPr/>
        </p:nvSpPr>
        <p:spPr bwMode="auto">
          <a:xfrm>
            <a:off x="1820863" y="2928876"/>
            <a:ext cx="312737" cy="646113"/>
          </a:xfrm>
          <a:prstGeom prst="rect">
            <a:avLst/>
          </a:prstGeom>
          <a:noFill/>
          <a:ln w="9525">
            <a:noFill/>
            <a:miter lim="800000"/>
            <a:headEnd/>
            <a:tailEnd/>
          </a:ln>
        </p:spPr>
        <p:txBody>
          <a:bodyPr wrap="none">
            <a:spAutoFit/>
          </a:bodyPr>
          <a:lstStyle/>
          <a:p>
            <a:r>
              <a:rPr lang="en-US" sz="3600"/>
              <a:t>,</a:t>
            </a:r>
          </a:p>
        </p:txBody>
      </p:sp>
      <p:sp>
        <p:nvSpPr>
          <p:cNvPr id="34" name="下箭头 78"/>
          <p:cNvSpPr/>
          <p:nvPr/>
        </p:nvSpPr>
        <p:spPr>
          <a:xfrm rot="-5400000">
            <a:off x="3952289" y="2700097"/>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pic>
        <p:nvPicPr>
          <p:cNvPr id="36" name="Picture 7"/>
          <p:cNvPicPr>
            <a:picLocks noChangeAspect="1" noChangeArrowheads="1"/>
          </p:cNvPicPr>
          <p:nvPr/>
        </p:nvPicPr>
        <p:blipFill>
          <a:blip r:embed="rId6"/>
          <a:srcRect/>
          <a:stretch>
            <a:fillRect/>
          </a:stretch>
        </p:blipFill>
        <p:spPr bwMode="auto">
          <a:xfrm>
            <a:off x="1752600" y="1586617"/>
            <a:ext cx="269875" cy="260350"/>
          </a:xfrm>
          <a:prstGeom prst="rect">
            <a:avLst/>
          </a:prstGeom>
          <a:noFill/>
          <a:ln w="9525">
            <a:noFill/>
            <a:miter lim="800000"/>
            <a:headEnd/>
            <a:tailEnd/>
          </a:ln>
        </p:spPr>
      </p:pic>
      <p:sp>
        <p:nvSpPr>
          <p:cNvPr id="35" name="内容占位符 2"/>
          <p:cNvSpPr>
            <a:spLocks noGrp="1"/>
          </p:cNvSpPr>
          <p:nvPr>
            <p:ph idx="1"/>
          </p:nvPr>
        </p:nvSpPr>
        <p:spPr>
          <a:xfrm>
            <a:off x="3813091" y="4820155"/>
            <a:ext cx="5149657" cy="1318952"/>
          </a:xfrm>
        </p:spPr>
        <p:txBody>
          <a:bodyPr>
            <a:normAutofit/>
          </a:bodyPr>
          <a:lstStyle/>
          <a:p>
            <a:r>
              <a:rPr lang="en-US" altLang="zh-CN" sz="2000" dirty="0" smtClean="0"/>
              <a:t>Fewer measurements</a:t>
            </a:r>
          </a:p>
          <a:p>
            <a:r>
              <a:rPr lang="en-US" altLang="zh-CN" sz="1900" dirty="0" smtClean="0"/>
              <a:t>Even if there exists inaccessible node (e.g. v</a:t>
            </a:r>
            <a:r>
              <a:rPr lang="en-US" altLang="zh-CN" sz="1900" baseline="-25000" dirty="0" smtClean="0"/>
              <a:t>3</a:t>
            </a:r>
            <a:r>
              <a:rPr lang="en-US" altLang="zh-CN" sz="1900" dirty="0" smtClean="0"/>
              <a:t>)</a:t>
            </a:r>
          </a:p>
          <a:p>
            <a:r>
              <a:rPr lang="en-US" altLang="zh-CN" sz="1900" dirty="0" smtClean="0"/>
              <a:t>Go beyond 0/1 matrices (</a:t>
            </a:r>
            <a:r>
              <a:rPr lang="en-US" altLang="zh-CN" sz="1900" dirty="0" err="1" smtClean="0"/>
              <a:t>sho-fa</a:t>
            </a:r>
            <a:r>
              <a:rPr lang="en-US" altLang="zh-CN" sz="1900" dirty="0" smtClean="0"/>
              <a:t>)</a:t>
            </a:r>
          </a:p>
        </p:txBody>
      </p:sp>
      <p:grpSp>
        <p:nvGrpSpPr>
          <p:cNvPr id="37" name="组合 36"/>
          <p:cNvGrpSpPr/>
          <p:nvPr/>
        </p:nvGrpSpPr>
        <p:grpSpPr>
          <a:xfrm>
            <a:off x="13530" y="70432"/>
            <a:ext cx="1891470" cy="1923202"/>
            <a:chOff x="-2184469" y="117476"/>
            <a:chExt cx="2593975" cy="2701925"/>
          </a:xfrm>
        </p:grpSpPr>
        <p:cxnSp>
          <p:nvCxnSpPr>
            <p:cNvPr id="39" name="直接连接符 38"/>
            <p:cNvCxnSpPr/>
            <p:nvPr/>
          </p:nvCxnSpPr>
          <p:spPr>
            <a:xfrm>
              <a:off x="-1773306" y="652463"/>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rot="5400000">
              <a:off x="-1790769" y="6238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接连接符 40"/>
            <p:cNvCxnSpPr/>
            <p:nvPr/>
          </p:nvCxnSpPr>
          <p:spPr>
            <a:xfrm rot="5400000">
              <a:off x="-866050" y="1523207"/>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rot="5400000">
              <a:off x="-2656750" y="1502570"/>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1766956" y="2433638"/>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a:off x="-1766956" y="638176"/>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45" name="椭圆 44"/>
            <p:cNvSpPr/>
            <p:nvPr/>
          </p:nvSpPr>
          <p:spPr>
            <a:xfrm>
              <a:off x="-1874906" y="54292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6" name="椭圆 45"/>
            <p:cNvSpPr/>
            <p:nvPr/>
          </p:nvSpPr>
          <p:spPr>
            <a:xfrm>
              <a:off x="-74681" y="54292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7" name="椭圆 46"/>
            <p:cNvSpPr/>
            <p:nvPr/>
          </p:nvSpPr>
          <p:spPr>
            <a:xfrm>
              <a:off x="-1874906" y="234315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8" name="椭圆 47"/>
            <p:cNvSpPr/>
            <p:nvPr/>
          </p:nvSpPr>
          <p:spPr>
            <a:xfrm>
              <a:off x="-74681" y="234315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49" name="Object 6"/>
            <p:cNvGraphicFramePr>
              <a:graphicFrameLocks noChangeAspect="1"/>
            </p:cNvGraphicFramePr>
            <p:nvPr/>
          </p:nvGraphicFramePr>
          <p:xfrm>
            <a:off x="-2184469" y="1019176"/>
            <a:ext cx="360363" cy="539750"/>
          </p:xfrm>
          <a:graphic>
            <a:graphicData uri="http://schemas.openxmlformats.org/presentationml/2006/ole">
              <mc:AlternateContent xmlns:mc="http://schemas.openxmlformats.org/markup-compatibility/2006">
                <mc:Choice xmlns:v="urn:schemas-microsoft-com:vml" Requires="v">
                  <p:oleObj spid="_x0000_s9254" name="公式" r:id="rId7" imgW="152280" imgH="228600" progId="Equation.3">
                    <p:embed/>
                  </p:oleObj>
                </mc:Choice>
                <mc:Fallback>
                  <p:oleObj name="公式" r:id="rId7" imgW="1522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4469" y="1019176"/>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7"/>
            <p:cNvGraphicFramePr>
              <a:graphicFrameLocks noChangeAspect="1"/>
            </p:cNvGraphicFramePr>
            <p:nvPr/>
          </p:nvGraphicFramePr>
          <p:xfrm>
            <a:off x="-1638369" y="876301"/>
            <a:ext cx="390525" cy="539750"/>
          </p:xfrm>
          <a:graphic>
            <a:graphicData uri="http://schemas.openxmlformats.org/presentationml/2006/ole">
              <mc:AlternateContent xmlns:mc="http://schemas.openxmlformats.org/markup-compatibility/2006">
                <mc:Choice xmlns:v="urn:schemas-microsoft-com:vml" Requires="v">
                  <p:oleObj spid="_x0000_s9255" name="公式" r:id="rId9" imgW="164880" imgH="228600" progId="Equation.3">
                    <p:embed/>
                  </p:oleObj>
                </mc:Choice>
                <mc:Fallback>
                  <p:oleObj name="公式"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369" y="87630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8"/>
            <p:cNvGraphicFramePr>
              <a:graphicFrameLocks noChangeAspect="1"/>
            </p:cNvGraphicFramePr>
            <p:nvPr/>
          </p:nvGraphicFramePr>
          <p:xfrm>
            <a:off x="-1190694" y="1595438"/>
            <a:ext cx="390525" cy="539750"/>
          </p:xfrm>
          <a:graphic>
            <a:graphicData uri="http://schemas.openxmlformats.org/presentationml/2006/ole">
              <mc:AlternateContent xmlns:mc="http://schemas.openxmlformats.org/markup-compatibility/2006">
                <mc:Choice xmlns:v="urn:schemas-microsoft-com:vml" Requires="v">
                  <p:oleObj spid="_x0000_s9256" name="公式" r:id="rId11" imgW="164880" imgH="228600" progId="Equation.3">
                    <p:embed/>
                  </p:oleObj>
                </mc:Choice>
                <mc:Fallback>
                  <p:oleObj name="公式" r:id="rId11" imgW="1648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0694" y="159543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 name="Object 9"/>
            <p:cNvGraphicFramePr>
              <a:graphicFrameLocks noChangeAspect="1"/>
            </p:cNvGraphicFramePr>
            <p:nvPr/>
          </p:nvGraphicFramePr>
          <p:xfrm>
            <a:off x="18981" y="1163638"/>
            <a:ext cx="390525" cy="539750"/>
          </p:xfrm>
          <a:graphic>
            <a:graphicData uri="http://schemas.openxmlformats.org/presentationml/2006/ole">
              <mc:AlternateContent xmlns:mc="http://schemas.openxmlformats.org/markup-compatibility/2006">
                <mc:Choice xmlns:v="urn:schemas-microsoft-com:vml" Requires="v">
                  <p:oleObj spid="_x0000_s9257" name="公式" r:id="rId13" imgW="164880" imgH="228600" progId="Equation.3">
                    <p:embed/>
                  </p:oleObj>
                </mc:Choice>
                <mc:Fallback>
                  <p:oleObj name="公式" r:id="rId13" imgW="1648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81" y="116363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10"/>
            <p:cNvGraphicFramePr>
              <a:graphicFrameLocks noChangeAspect="1"/>
            </p:cNvGraphicFramePr>
            <p:nvPr/>
          </p:nvGraphicFramePr>
          <p:xfrm>
            <a:off x="-1204981" y="2279651"/>
            <a:ext cx="390525" cy="539750"/>
          </p:xfrm>
          <a:graphic>
            <a:graphicData uri="http://schemas.openxmlformats.org/presentationml/2006/ole">
              <mc:AlternateContent xmlns:mc="http://schemas.openxmlformats.org/markup-compatibility/2006">
                <mc:Choice xmlns:v="urn:schemas-microsoft-com:vml" Requires="v">
                  <p:oleObj spid="_x0000_s9258" name="公式" r:id="rId15" imgW="164880" imgH="228600" progId="Equation.3">
                    <p:embed/>
                  </p:oleObj>
                </mc:Choice>
                <mc:Fallback>
                  <p:oleObj name="公式" r:id="rId15" imgW="1648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4981" y="227965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 name="Object 11"/>
            <p:cNvGraphicFramePr>
              <a:graphicFrameLocks noChangeAspect="1"/>
            </p:cNvGraphicFramePr>
            <p:nvPr/>
          </p:nvGraphicFramePr>
          <p:xfrm>
            <a:off x="-1093788" y="117476"/>
            <a:ext cx="390525" cy="539750"/>
          </p:xfrm>
          <a:graphic>
            <a:graphicData uri="http://schemas.openxmlformats.org/presentationml/2006/ole">
              <mc:AlternateContent xmlns:mc="http://schemas.openxmlformats.org/markup-compatibility/2006">
                <mc:Choice xmlns:v="urn:schemas-microsoft-com:vml" Requires="v">
                  <p:oleObj spid="_x0000_s9259" name="Equation" r:id="rId17" imgW="164880" imgH="228600" progId="Equation.3">
                    <p:embed/>
                  </p:oleObj>
                </mc:Choice>
                <mc:Fallback>
                  <p:oleObj name="Equation" r:id="rId17" imgW="16488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3788" y="117476"/>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6" name="标题 1"/>
          <p:cNvSpPr>
            <a:spLocks noGrp="1"/>
          </p:cNvSpPr>
          <p:nvPr>
            <p:ph type="title"/>
          </p:nvPr>
        </p:nvSpPr>
        <p:spPr>
          <a:xfrm>
            <a:off x="457200" y="274638"/>
            <a:ext cx="8229600" cy="1143000"/>
          </a:xfrm>
        </p:spPr>
        <p:txBody>
          <a:bodyPr>
            <a:normAutofit/>
          </a:bodyPr>
          <a:lstStyle/>
          <a:p>
            <a:pPr eaLnBrk="1" hangingPunct="1"/>
            <a:r>
              <a:rPr lang="en-US" altLang="zh-CN" sz="2800" dirty="0" smtClean="0"/>
              <a:t>Idea 2: “Loopy” measurements</a:t>
            </a:r>
            <a:endParaRPr lang="zh-CN" altLang="en-US" sz="2800" dirty="0" smtClean="0"/>
          </a:p>
        </p:txBody>
      </p:sp>
      <p:sp>
        <p:nvSpPr>
          <p:cNvPr id="57" name="灯片编号占位符 56"/>
          <p:cNvSpPr>
            <a:spLocks noGrp="1"/>
          </p:cNvSpPr>
          <p:nvPr>
            <p:ph type="sldNum" sz="quarter" idx="12"/>
          </p:nvPr>
        </p:nvSpPr>
        <p:spPr/>
        <p:txBody>
          <a:bodyPr/>
          <a:lstStyle/>
          <a:p>
            <a:r>
              <a:rPr lang="en-US" dirty="0" smtClean="0"/>
              <a:t>16</a:t>
            </a:r>
            <a:endParaRPr lang="en-US" dirty="0"/>
          </a:p>
        </p:txBody>
      </p:sp>
    </p:spTree>
    <p:custDataLst>
      <p:tags r:id="rId2"/>
    </p:custDataLst>
    <p:extLst>
      <p:ext uri="{BB962C8B-B14F-4D97-AF65-F5344CB8AC3E}">
        <p14:creationId xmlns:p14="http://schemas.microsoft.com/office/powerpoint/2010/main" val="2909779354"/>
      </p:ext>
    </p:extLst>
  </p:cSld>
  <p:clrMapOvr>
    <a:masterClrMapping/>
  </p:clrMapOvr>
  <p:transition advTm="975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852"/>
                                        </p:tgtEl>
                                        <p:attrNameLst>
                                          <p:attrName>style.visibility</p:attrName>
                                        </p:attrNameLst>
                                      </p:cBhvr>
                                      <p:to>
                                        <p:strVal val="visible"/>
                                      </p:to>
                                    </p:set>
                                    <p:animEffect transition="in" filter="fade">
                                      <p:cBhvr>
                                        <p:cTn id="11" dur="500"/>
                                        <p:tgtEl>
                                          <p:spTgt spid="358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843"/>
                                        </p:tgtEl>
                                        <p:attrNameLst>
                                          <p:attrName>style.visibility</p:attrName>
                                        </p:attrNameLst>
                                      </p:cBhvr>
                                      <p:to>
                                        <p:strVal val="visible"/>
                                      </p:to>
                                    </p:set>
                                    <p:animEffect transition="in" filter="fade">
                                      <p:cBhvr>
                                        <p:cTn id="22" dur="500"/>
                                        <p:tgtEl>
                                          <p:spTgt spid="358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500"/>
                                        <p:tgtEl>
                                          <p:spTgt spid="79"/>
                                        </p:tgtEl>
                                      </p:cBhvr>
                                    </p:animEffect>
                                  </p:childTnLst>
                                </p:cTn>
                              </p:par>
                              <p:par>
                                <p:cTn id="39" presetID="10" presetClass="entr" presetSubtype="0" fill="hold" nodeType="withEffect">
                                  <p:stCondLst>
                                    <p:cond delay="0"/>
                                  </p:stCondLst>
                                  <p:childTnLst>
                                    <p:set>
                                      <p:cBhvr>
                                        <p:cTn id="40" dur="1" fill="hold">
                                          <p:stCondLst>
                                            <p:cond delay="0"/>
                                          </p:stCondLst>
                                        </p:cTn>
                                        <p:tgtEl>
                                          <p:spTgt spid="9241"/>
                                        </p:tgtEl>
                                        <p:attrNameLst>
                                          <p:attrName>style.visibility</p:attrName>
                                        </p:attrNameLst>
                                      </p:cBhvr>
                                      <p:to>
                                        <p:strVal val="visible"/>
                                      </p:to>
                                    </p:set>
                                    <p:animEffect transition="in" filter="fade">
                                      <p:cBhvr>
                                        <p:cTn id="41" dur="500"/>
                                        <p:tgtEl>
                                          <p:spTgt spid="92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fade">
                                      <p:cBhvr>
                                        <p:cTn id="46" dur="500"/>
                                        <p:tgtEl>
                                          <p:spTgt spid="3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xEl>
                                              <p:pRg st="1" end="1"/>
                                            </p:txEl>
                                          </p:spTgt>
                                        </p:tgtEl>
                                        <p:attrNameLst>
                                          <p:attrName>style.visibility</p:attrName>
                                        </p:attrNameLst>
                                      </p:cBhvr>
                                      <p:to>
                                        <p:strVal val="visible"/>
                                      </p:to>
                                    </p:set>
                                    <p:animEffect transition="in" filter="fade">
                                      <p:cBhvr>
                                        <p:cTn id="51" dur="500"/>
                                        <p:tgtEl>
                                          <p:spTgt spid="35">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xEl>
                                              <p:pRg st="2" end="2"/>
                                            </p:txEl>
                                          </p:spTgt>
                                        </p:tgtEl>
                                        <p:attrNameLst>
                                          <p:attrName>style.visibility</p:attrName>
                                        </p:attrNameLst>
                                      </p:cBhvr>
                                      <p:to>
                                        <p:strVal val="visible"/>
                                      </p:to>
                                    </p:set>
                                    <p:animEffect transition="in" filter="fade">
                                      <p:cBhvr>
                                        <p:cTn id="5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animBg="1"/>
      <p:bldP spid="26" grpId="0" animBg="1"/>
      <p:bldP spid="33" grpId="0" animBg="1"/>
      <p:bldP spid="35852" grpId="0"/>
      <p:bldP spid="34" grpId="0" animBg="1"/>
      <p:bldP spid="35" grpId="0" build="p"/>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533400"/>
            <a:ext cx="8229600" cy="1143000"/>
          </a:xfrm>
        </p:spPr>
        <p:txBody>
          <a:bodyPr>
            <a:noAutofit/>
          </a:bodyPr>
          <a:lstStyle/>
          <a:p>
            <a:pPr eaLnBrk="1" hangingPunct="1"/>
            <a:r>
              <a:rPr lang="en-US" altLang="zh-CN" sz="2800" dirty="0" smtClean="0"/>
              <a:t>SHO-FA + </a:t>
            </a:r>
            <a:br>
              <a:rPr lang="en-US" altLang="zh-CN" sz="2800" dirty="0" smtClean="0"/>
            </a:br>
            <a:r>
              <a:rPr lang="en-US" altLang="zh-CN" sz="2800" dirty="0" smtClean="0"/>
              <a:t>Cancellations + </a:t>
            </a:r>
            <a:br>
              <a:rPr lang="en-US" altLang="zh-CN" sz="2800" dirty="0" smtClean="0"/>
            </a:br>
            <a:r>
              <a:rPr lang="en-US" altLang="zh-CN" sz="2800" dirty="0" smtClean="0"/>
              <a:t>Loopy measurements </a:t>
            </a:r>
            <a:endParaRPr lang="zh-CN" altLang="en-US" sz="2800" dirty="0" smtClean="0"/>
          </a:p>
        </p:txBody>
      </p:sp>
      <p:sp>
        <p:nvSpPr>
          <p:cNvPr id="15" name="TextBox 14"/>
          <p:cNvSpPr txBox="1">
            <a:spLocks noChangeArrowheads="1"/>
          </p:cNvSpPr>
          <p:nvPr/>
        </p:nvSpPr>
        <p:spPr bwMode="auto">
          <a:xfrm>
            <a:off x="684000" y="5040000"/>
            <a:ext cx="3479800" cy="400110"/>
          </a:xfrm>
          <a:prstGeom prst="rect">
            <a:avLst/>
          </a:prstGeom>
          <a:noFill/>
          <a:ln w="9525">
            <a:noFill/>
            <a:miter lim="800000"/>
            <a:headEnd/>
            <a:tailEnd/>
          </a:ln>
        </p:spPr>
        <p:txBody>
          <a:bodyPr>
            <a:spAutoFit/>
          </a:bodyPr>
          <a:lstStyle/>
          <a:p>
            <a:pPr marL="342900" indent="-342900">
              <a:buFont typeface="Arial" charset="0"/>
              <a:buChar char="•"/>
            </a:pPr>
            <a:r>
              <a:rPr lang="en-US" sz="2000" dirty="0"/>
              <a:t>Path delay: </a:t>
            </a:r>
            <a:r>
              <a:rPr lang="en-US" sz="2000" dirty="0" smtClean="0"/>
              <a:t>O(</a:t>
            </a:r>
            <a:r>
              <a:rPr lang="en-US" altLang="zh-CN" sz="2000" dirty="0" err="1" smtClean="0"/>
              <a:t>M</a:t>
            </a:r>
            <a:r>
              <a:rPr lang="en-US" sz="2000" dirty="0" err="1" smtClean="0"/>
              <a:t>Dn</a:t>
            </a:r>
            <a:r>
              <a:rPr lang="en-US" sz="2000" dirty="0" smtClean="0"/>
              <a:t>/k</a:t>
            </a:r>
            <a:r>
              <a:rPr lang="en-US" sz="2000" dirty="0"/>
              <a:t>) </a:t>
            </a:r>
          </a:p>
        </p:txBody>
      </p:sp>
      <p:sp>
        <p:nvSpPr>
          <p:cNvPr id="16" name="TextBox 15"/>
          <p:cNvSpPr txBox="1">
            <a:spLocks noChangeArrowheads="1"/>
          </p:cNvSpPr>
          <p:nvPr/>
        </p:nvSpPr>
        <p:spPr bwMode="auto">
          <a:xfrm>
            <a:off x="684000" y="5040000"/>
            <a:ext cx="4527282" cy="400110"/>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t>Path delay: </a:t>
            </a:r>
            <a:r>
              <a:rPr lang="en-US" sz="2000" dirty="0" smtClean="0"/>
              <a:t>O(</a:t>
            </a:r>
            <a:r>
              <a:rPr lang="en-US" altLang="zh-CN" sz="2000" dirty="0" err="1" smtClean="0"/>
              <a:t>M</a:t>
            </a:r>
            <a:r>
              <a:rPr lang="en-US" sz="2000" dirty="0" err="1" smtClean="0"/>
              <a:t>D’n</a:t>
            </a:r>
            <a:r>
              <a:rPr lang="en-US" sz="2000" dirty="0" smtClean="0"/>
              <a:t>/k</a:t>
            </a:r>
            <a:r>
              <a:rPr lang="en-US" sz="2000" dirty="0"/>
              <a:t>) (Steiner trees) </a:t>
            </a:r>
          </a:p>
        </p:txBody>
      </p:sp>
      <p:sp>
        <p:nvSpPr>
          <p:cNvPr id="17" name="TextBox 16"/>
          <p:cNvSpPr txBox="1">
            <a:spLocks noChangeArrowheads="1"/>
          </p:cNvSpPr>
          <p:nvPr/>
        </p:nvSpPr>
        <p:spPr bwMode="auto">
          <a:xfrm>
            <a:off x="684000" y="5040000"/>
            <a:ext cx="5937161" cy="400110"/>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t>Path delay: </a:t>
            </a:r>
            <a:r>
              <a:rPr lang="en-US" sz="2000" dirty="0" smtClean="0"/>
              <a:t>O(</a:t>
            </a:r>
            <a:r>
              <a:rPr lang="en-US" altLang="zh-CN" sz="2000" dirty="0" err="1" smtClean="0"/>
              <a:t>M</a:t>
            </a:r>
            <a:r>
              <a:rPr lang="en-US" sz="2000" dirty="0" err="1" smtClean="0"/>
              <a:t>D</a:t>
            </a:r>
            <a:r>
              <a:rPr lang="en-US" sz="2000" dirty="0" err="1"/>
              <a:t>’</a:t>
            </a:r>
            <a:r>
              <a:rPr lang="en-US" sz="2000" dirty="0" err="1" smtClean="0"/>
              <a:t>’n</a:t>
            </a:r>
            <a:r>
              <a:rPr lang="en-US" sz="2000" dirty="0" smtClean="0"/>
              <a:t>/k</a:t>
            </a:r>
            <a:r>
              <a:rPr lang="en-US" sz="2000" dirty="0"/>
              <a:t>) (“Average” Steiner trees) </a:t>
            </a:r>
          </a:p>
        </p:txBody>
      </p:sp>
      <p:sp>
        <p:nvSpPr>
          <p:cNvPr id="18" name="TextBox 17"/>
          <p:cNvSpPr txBox="1">
            <a:spLocks noChangeArrowheads="1"/>
          </p:cNvSpPr>
          <p:nvPr/>
        </p:nvSpPr>
        <p:spPr bwMode="auto">
          <a:xfrm>
            <a:off x="684000" y="5040000"/>
            <a:ext cx="4984123" cy="400110"/>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t>Path delay: ??? (</a:t>
            </a:r>
            <a:r>
              <a:rPr lang="en-US" sz="2000" dirty="0" smtClean="0"/>
              <a:t>Graph decompositions</a:t>
            </a:r>
            <a:r>
              <a:rPr lang="en-US" sz="2000" dirty="0"/>
              <a:t>)</a:t>
            </a:r>
          </a:p>
        </p:txBody>
      </p:sp>
      <p:sp>
        <p:nvSpPr>
          <p:cNvPr id="9" name="内容占位符 2"/>
          <p:cNvSpPr>
            <a:spLocks noGrp="1"/>
          </p:cNvSpPr>
          <p:nvPr>
            <p:ph idx="1"/>
          </p:nvPr>
        </p:nvSpPr>
        <p:spPr>
          <a:xfrm>
            <a:off x="683524" y="1893194"/>
            <a:ext cx="5149657" cy="1318952"/>
          </a:xfrm>
        </p:spPr>
        <p:txBody>
          <a:bodyPr>
            <a:noAutofit/>
          </a:bodyPr>
          <a:lstStyle/>
          <a:p>
            <a:r>
              <a:rPr lang="en-US" altLang="zh-CN" sz="2000" dirty="0" smtClean="0"/>
              <a:t>Parameters</a:t>
            </a:r>
          </a:p>
          <a:p>
            <a:pPr lvl="1"/>
            <a:r>
              <a:rPr lang="en-US" altLang="zh-CN" sz="2000" dirty="0" smtClean="0"/>
              <a:t>n = |V| or |E|</a:t>
            </a:r>
          </a:p>
          <a:p>
            <a:pPr lvl="1"/>
            <a:r>
              <a:rPr lang="en-US" altLang="zh-CN" sz="2000" dirty="0" smtClean="0"/>
              <a:t>M = “loopiness”</a:t>
            </a:r>
          </a:p>
          <a:p>
            <a:pPr lvl="1"/>
            <a:r>
              <a:rPr lang="en-US" altLang="zh-CN" sz="2000" dirty="0" smtClean="0"/>
              <a:t>k = sparsity</a:t>
            </a:r>
          </a:p>
        </p:txBody>
      </p:sp>
      <p:sp>
        <p:nvSpPr>
          <p:cNvPr id="10" name="内容占位符 2"/>
          <p:cNvSpPr txBox="1">
            <a:spLocks/>
          </p:cNvSpPr>
          <p:nvPr/>
        </p:nvSpPr>
        <p:spPr>
          <a:xfrm>
            <a:off x="683524" y="3379573"/>
            <a:ext cx="5614245" cy="1318952"/>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Measurements:</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a:buChar cha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Decoding time: </a:t>
            </a:r>
            <a:r>
              <a:rPr lang="en-US" altLang="zh-CN" sz="2000" dirty="0" smtClean="0"/>
              <a:t>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General graphs, node/edge delay estimation</a:t>
            </a:r>
          </a:p>
        </p:txBody>
      </p:sp>
      <p:sp>
        <p:nvSpPr>
          <p:cNvPr id="11" name="灯片编号占位符 10"/>
          <p:cNvSpPr>
            <a:spLocks noGrp="1"/>
          </p:cNvSpPr>
          <p:nvPr>
            <p:ph type="sldNum" sz="quarter" idx="12"/>
          </p:nvPr>
        </p:nvSpPr>
        <p:spPr/>
        <p:txBody>
          <a:bodyPr/>
          <a:lstStyle/>
          <a:p>
            <a:r>
              <a:rPr lang="en-US" dirty="0" smtClean="0"/>
              <a:t>17</a:t>
            </a:r>
            <a:endParaRPr lang="en-US" dirty="0"/>
          </a:p>
        </p:txBody>
      </p:sp>
      <p:grpSp>
        <p:nvGrpSpPr>
          <p:cNvPr id="12" name="组合 11"/>
          <p:cNvGrpSpPr/>
          <p:nvPr/>
        </p:nvGrpSpPr>
        <p:grpSpPr>
          <a:xfrm>
            <a:off x="4366578" y="3032759"/>
            <a:ext cx="4320222" cy="179387"/>
            <a:chOff x="907608" y="4713414"/>
            <a:chExt cx="4320222" cy="179387"/>
          </a:xfrm>
        </p:grpSpPr>
        <p:cxnSp>
          <p:nvCxnSpPr>
            <p:cNvPr id="13" name="直接连接符 12"/>
            <p:cNvCxnSpPr/>
            <p:nvPr/>
          </p:nvCxnSpPr>
          <p:spPr>
            <a:xfrm>
              <a:off x="907608" y="4803820"/>
              <a:ext cx="4260113"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椭圆 13"/>
            <p:cNvSpPr/>
            <p:nvPr/>
          </p:nvSpPr>
          <p:spPr>
            <a:xfrm>
              <a:off x="1196109"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9" name="椭圆 18"/>
            <p:cNvSpPr/>
            <p:nvPr/>
          </p:nvSpPr>
          <p:spPr>
            <a:xfrm>
              <a:off x="1742858"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0" name="椭圆 19"/>
            <p:cNvSpPr/>
            <p:nvPr/>
          </p:nvSpPr>
          <p:spPr>
            <a:xfrm>
              <a:off x="3273297"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1" name="椭圆 20"/>
            <p:cNvSpPr/>
            <p:nvPr/>
          </p:nvSpPr>
          <p:spPr>
            <a:xfrm>
              <a:off x="4161940"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2" name="椭圆 21"/>
            <p:cNvSpPr/>
            <p:nvPr/>
          </p:nvSpPr>
          <p:spPr>
            <a:xfrm>
              <a:off x="5048443"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pic>
        <p:nvPicPr>
          <p:cNvPr id="23" name="Picture 1"/>
          <p:cNvPicPr>
            <a:picLocks noChangeAspect="1" noChangeArrowheads="1"/>
          </p:cNvPicPr>
          <p:nvPr/>
        </p:nvPicPr>
        <p:blipFill>
          <a:blip r:embed="rId2"/>
          <a:srcRect/>
          <a:stretch>
            <a:fillRect/>
          </a:stretch>
        </p:blipFill>
        <p:spPr bwMode="auto">
          <a:xfrm>
            <a:off x="5041032" y="2592042"/>
            <a:ext cx="1385888" cy="257175"/>
          </a:xfrm>
          <a:prstGeom prst="rect">
            <a:avLst/>
          </a:prstGeom>
          <a:noFill/>
          <a:ln w="9525">
            <a:noFill/>
            <a:miter lim="800000"/>
            <a:headEnd/>
            <a:tailEnd/>
          </a:ln>
        </p:spPr>
      </p:pic>
      <p:pic>
        <p:nvPicPr>
          <p:cNvPr id="24" name="Picture 3"/>
          <p:cNvPicPr>
            <a:picLocks noChangeAspect="1" noChangeArrowheads="1"/>
          </p:cNvPicPr>
          <p:nvPr/>
        </p:nvPicPr>
        <p:blipFill>
          <a:blip r:embed="rId3"/>
          <a:srcRect/>
          <a:stretch>
            <a:fillRect/>
          </a:stretch>
        </p:blipFill>
        <p:spPr bwMode="auto">
          <a:xfrm>
            <a:off x="6553200" y="2592042"/>
            <a:ext cx="1014413" cy="257175"/>
          </a:xfrm>
          <a:prstGeom prst="rect">
            <a:avLst/>
          </a:prstGeom>
          <a:noFill/>
          <a:ln w="9525">
            <a:noFill/>
            <a:miter lim="800000"/>
            <a:headEnd/>
            <a:tailEnd/>
          </a:ln>
        </p:spPr>
      </p:pic>
      <p:grpSp>
        <p:nvGrpSpPr>
          <p:cNvPr id="25" name="组合 24"/>
          <p:cNvGrpSpPr/>
          <p:nvPr/>
        </p:nvGrpSpPr>
        <p:grpSpPr>
          <a:xfrm>
            <a:off x="4366800" y="3031200"/>
            <a:ext cx="4320222" cy="180498"/>
            <a:chOff x="942533" y="5809289"/>
            <a:chExt cx="4320222" cy="180498"/>
          </a:xfrm>
        </p:grpSpPr>
        <p:cxnSp>
          <p:nvCxnSpPr>
            <p:cNvPr id="26" name="直接连接符 25"/>
            <p:cNvCxnSpPr/>
            <p:nvPr/>
          </p:nvCxnSpPr>
          <p:spPr>
            <a:xfrm>
              <a:off x="942533" y="5899695"/>
              <a:ext cx="4260113" cy="0"/>
            </a:xfrm>
            <a:prstGeom prst="line">
              <a:avLst/>
            </a:prstGeom>
            <a:ln w="38100"/>
          </p:spPr>
          <p:style>
            <a:lnRef idx="1">
              <a:schemeClr val="dk1"/>
            </a:lnRef>
            <a:fillRef idx="0">
              <a:schemeClr val="dk1"/>
            </a:fillRef>
            <a:effectRef idx="0">
              <a:schemeClr val="dk1"/>
            </a:effectRef>
            <a:fontRef idx="minor">
              <a:schemeClr val="tx1"/>
            </a:fontRef>
          </p:style>
        </p:cxnSp>
        <p:sp>
          <p:nvSpPr>
            <p:cNvPr id="27" name="椭圆 26"/>
            <p:cNvSpPr/>
            <p:nvPr/>
          </p:nvSpPr>
          <p:spPr>
            <a:xfrm>
              <a:off x="1231034" y="5809289"/>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8" name="椭圆 27"/>
            <p:cNvSpPr/>
            <p:nvPr/>
          </p:nvSpPr>
          <p:spPr>
            <a:xfrm>
              <a:off x="3982553" y="5810400"/>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9" name="椭圆 28"/>
            <p:cNvSpPr/>
            <p:nvPr/>
          </p:nvSpPr>
          <p:spPr>
            <a:xfrm>
              <a:off x="4710194" y="5810400"/>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0" name="椭圆 29"/>
            <p:cNvSpPr/>
            <p:nvPr/>
          </p:nvSpPr>
          <p:spPr>
            <a:xfrm>
              <a:off x="4341327" y="5810400"/>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1" name="椭圆 30"/>
            <p:cNvSpPr/>
            <p:nvPr/>
          </p:nvSpPr>
          <p:spPr>
            <a:xfrm>
              <a:off x="5083368" y="5810400"/>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grpSp>
        <p:nvGrpSpPr>
          <p:cNvPr id="32" name="组合 46"/>
          <p:cNvGrpSpPr>
            <a:grpSpLocks noChangeAspect="1"/>
          </p:cNvGrpSpPr>
          <p:nvPr/>
        </p:nvGrpSpPr>
        <p:grpSpPr>
          <a:xfrm>
            <a:off x="4741924" y="1731134"/>
            <a:ext cx="3549599" cy="1774823"/>
            <a:chOff x="1571244" y="1499751"/>
            <a:chExt cx="5070856" cy="2535461"/>
          </a:xfrm>
        </p:grpSpPr>
        <p:cxnSp>
          <p:nvCxnSpPr>
            <p:cNvPr id="33" name="直接连接符 32"/>
            <p:cNvCxnSpPr/>
            <p:nvPr/>
          </p:nvCxnSpPr>
          <p:spPr>
            <a:xfrm>
              <a:off x="3463544" y="2150634"/>
              <a:ext cx="1224249"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4" name="组合 40"/>
            <p:cNvGrpSpPr/>
            <p:nvPr/>
          </p:nvGrpSpPr>
          <p:grpSpPr>
            <a:xfrm>
              <a:off x="1571244" y="2053976"/>
              <a:ext cx="1979612" cy="1979612"/>
              <a:chOff x="1571244" y="2053976"/>
              <a:chExt cx="1979612" cy="1979612"/>
            </a:xfrm>
          </p:grpSpPr>
          <p:cxnSp>
            <p:nvCxnSpPr>
              <p:cNvPr id="48" name="直接连接符 47"/>
              <p:cNvCxnSpPr/>
              <p:nvPr/>
            </p:nvCxnSpPr>
            <p:spPr>
              <a:xfrm>
                <a:off x="1672844" y="2163513"/>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直接连接符 48"/>
              <p:cNvCxnSpPr/>
              <p:nvPr/>
            </p:nvCxnSpPr>
            <p:spPr>
              <a:xfrm rot="5400000">
                <a:off x="1655381" y="213493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接连接符 49"/>
              <p:cNvCxnSpPr/>
              <p:nvPr/>
            </p:nvCxnSpPr>
            <p:spPr>
              <a:xfrm rot="5400000">
                <a:off x="2580100" y="3034257"/>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rot="5400000">
                <a:off x="789400" y="3013620"/>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a:off x="1679194" y="3944688"/>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a:off x="1679194" y="2149226"/>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54" name="椭圆 53"/>
              <p:cNvSpPr/>
              <p:nvPr/>
            </p:nvSpPr>
            <p:spPr>
              <a:xfrm>
                <a:off x="1571244"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5" name="椭圆 54"/>
              <p:cNvSpPr/>
              <p:nvPr/>
            </p:nvSpPr>
            <p:spPr>
              <a:xfrm>
                <a:off x="3371469"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6" name="椭圆 55"/>
              <p:cNvSpPr/>
              <p:nvPr/>
            </p:nvSpPr>
            <p:spPr>
              <a:xfrm>
                <a:off x="1571244"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7" name="椭圆 56"/>
              <p:cNvSpPr/>
              <p:nvPr/>
            </p:nvSpPr>
            <p:spPr>
              <a:xfrm>
                <a:off x="3371469"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grpSp>
          <p:nvGrpSpPr>
            <p:cNvPr id="35" name="组合 41"/>
            <p:cNvGrpSpPr/>
            <p:nvPr/>
          </p:nvGrpSpPr>
          <p:grpSpPr>
            <a:xfrm>
              <a:off x="4662488" y="2055600"/>
              <a:ext cx="1979612" cy="1979612"/>
              <a:chOff x="4662488" y="2058739"/>
              <a:chExt cx="1979612" cy="1979612"/>
            </a:xfrm>
          </p:grpSpPr>
          <p:cxnSp>
            <p:nvCxnSpPr>
              <p:cNvPr id="38" name="直接连接符 37"/>
              <p:cNvCxnSpPr/>
              <p:nvPr/>
            </p:nvCxnSpPr>
            <p:spPr>
              <a:xfrm>
                <a:off x="4764088" y="2168276"/>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rot="5400000">
                <a:off x="4746625" y="2139701"/>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rot="5400000">
                <a:off x="5671344" y="3039020"/>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接连接符 40"/>
              <p:cNvCxnSpPr/>
              <p:nvPr/>
            </p:nvCxnSpPr>
            <p:spPr>
              <a:xfrm rot="5400000">
                <a:off x="3880644" y="3018383"/>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a:off x="4770438" y="3949451"/>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4770438" y="2153989"/>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44" name="椭圆 43"/>
              <p:cNvSpPr/>
              <p:nvPr/>
            </p:nvSpPr>
            <p:spPr>
              <a:xfrm>
                <a:off x="4662488" y="2058739"/>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5" name="椭圆 44"/>
              <p:cNvSpPr/>
              <p:nvPr/>
            </p:nvSpPr>
            <p:spPr>
              <a:xfrm>
                <a:off x="6462713" y="2058739"/>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6" name="椭圆 45"/>
              <p:cNvSpPr/>
              <p:nvPr/>
            </p:nvSpPr>
            <p:spPr>
              <a:xfrm>
                <a:off x="4662488" y="385896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7" name="椭圆 46"/>
              <p:cNvSpPr/>
              <p:nvPr/>
            </p:nvSpPr>
            <p:spPr>
              <a:xfrm>
                <a:off x="6462713" y="385896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sp>
          <p:nvSpPr>
            <p:cNvPr id="36" name="Arc 17"/>
            <p:cNvSpPr>
              <a:spLocks noChangeArrowheads="1"/>
            </p:cNvSpPr>
            <p:nvPr/>
          </p:nvSpPr>
          <p:spPr bwMode="auto">
            <a:xfrm rot="3385662">
              <a:off x="2831030" y="1561765"/>
              <a:ext cx="1161448" cy="1037419"/>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7" name="Arc 17"/>
            <p:cNvSpPr>
              <a:spLocks noChangeArrowheads="1"/>
            </p:cNvSpPr>
            <p:nvPr/>
          </p:nvSpPr>
          <p:spPr bwMode="auto">
            <a:xfrm rot="14160000">
              <a:off x="4159038" y="1716277"/>
              <a:ext cx="1161448" cy="1037419"/>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grpSp>
    </p:spTree>
    <p:extLst>
      <p:ext uri="{BB962C8B-B14F-4D97-AF65-F5344CB8AC3E}">
        <p14:creationId xmlns:p14="http://schemas.microsoft.com/office/powerpoint/2010/main" val="3681167583"/>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332656"/>
            <a:ext cx="7772400" cy="1470025"/>
          </a:xfrm>
        </p:spPr>
        <p:txBody>
          <a:bodyPr>
            <a:normAutofit/>
          </a:bodyPr>
          <a:lstStyle/>
          <a:p>
            <a:r>
              <a:rPr lang="en-US" altLang="zh-CN" sz="3200" dirty="0" smtClean="0"/>
              <a:t>D. Threshold Group Testing</a:t>
            </a:r>
            <a:endParaRPr lang="zh-CN" altLang="en-US" sz="3200" dirty="0"/>
          </a:p>
        </p:txBody>
      </p:sp>
      <p:grpSp>
        <p:nvGrpSpPr>
          <p:cNvPr id="18" name="组合 17"/>
          <p:cNvGrpSpPr/>
          <p:nvPr/>
        </p:nvGrpSpPr>
        <p:grpSpPr>
          <a:xfrm>
            <a:off x="1758171" y="2492896"/>
            <a:ext cx="6126197" cy="3166611"/>
            <a:chOff x="1110099" y="2132856"/>
            <a:chExt cx="6126197" cy="3166611"/>
          </a:xfrm>
        </p:grpSpPr>
        <p:graphicFrame>
          <p:nvGraphicFramePr>
            <p:cNvPr id="4" name="对象 3"/>
            <p:cNvGraphicFramePr>
              <a:graphicFrameLocks noChangeAspect="1"/>
            </p:cNvGraphicFramePr>
            <p:nvPr/>
          </p:nvGraphicFramePr>
          <p:xfrm>
            <a:off x="2676932" y="4565888"/>
            <a:ext cx="288032" cy="360040"/>
          </p:xfrm>
          <a:graphic>
            <a:graphicData uri="http://schemas.openxmlformats.org/presentationml/2006/ole">
              <mc:AlternateContent xmlns:mc="http://schemas.openxmlformats.org/markup-compatibility/2006">
                <mc:Choice xmlns:v="urn:schemas-microsoft-com:vml" Requires="v">
                  <p:oleObj spid="_x0000_s17426" name="公式" r:id="rId3" imgW="75960" imgH="164880" progId="Equation.3">
                    <p:embed/>
                  </p:oleObj>
                </mc:Choice>
                <mc:Fallback>
                  <p:oleObj name="公式" r:id="rId3" imgW="75960" imgH="1648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932" y="4565888"/>
                          <a:ext cx="288032"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nvGraphicFramePr>
          <p:xfrm>
            <a:off x="4139952" y="4575472"/>
            <a:ext cx="477837" cy="331788"/>
          </p:xfrm>
          <a:graphic>
            <a:graphicData uri="http://schemas.openxmlformats.org/presentationml/2006/ole">
              <mc:AlternateContent xmlns:mc="http://schemas.openxmlformats.org/markup-compatibility/2006">
                <mc:Choice xmlns:v="urn:schemas-microsoft-com:vml" Requires="v">
                  <p:oleObj spid="_x0000_s17427" name="公式" r:id="rId5" imgW="126720" imgH="152280" progId="Equation.3">
                    <p:embed/>
                  </p:oleObj>
                </mc:Choice>
                <mc:Fallback>
                  <p:oleObj name="公式" r:id="rId5" imgW="126720" imgH="152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4575472"/>
                          <a:ext cx="47783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436096" y="4653136"/>
              <a:ext cx="1800200" cy="646331"/>
            </a:xfrm>
            <a:prstGeom prst="rect">
              <a:avLst/>
            </a:prstGeom>
            <a:noFill/>
          </p:spPr>
          <p:txBody>
            <a:bodyPr wrap="square" rtlCol="0">
              <a:spAutoFit/>
            </a:bodyPr>
            <a:lstStyle/>
            <a:p>
              <a:r>
                <a:rPr lang="en-US" altLang="zh-CN" dirty="0" smtClean="0"/>
                <a:t># defective items in </a:t>
              </a:r>
              <a:r>
                <a:rPr lang="en-US" altLang="zh-CN" smtClean="0"/>
                <a:t>a group</a:t>
              </a:r>
              <a:endParaRPr lang="zh-CN" altLang="en-US" dirty="0"/>
            </a:p>
          </p:txBody>
        </p:sp>
        <p:sp>
          <p:nvSpPr>
            <p:cNvPr id="7" name="TextBox 6"/>
            <p:cNvSpPr txBox="1"/>
            <p:nvPr/>
          </p:nvSpPr>
          <p:spPr>
            <a:xfrm rot="16200000">
              <a:off x="389149" y="2853806"/>
              <a:ext cx="2088232" cy="646331"/>
            </a:xfrm>
            <a:prstGeom prst="rect">
              <a:avLst/>
            </a:prstGeom>
            <a:noFill/>
          </p:spPr>
          <p:txBody>
            <a:bodyPr wrap="square" rtlCol="0">
              <a:spAutoFit/>
            </a:bodyPr>
            <a:lstStyle/>
            <a:p>
              <a:r>
                <a:rPr lang="en-US" altLang="zh-CN" dirty="0" smtClean="0"/>
                <a:t>Probability that Output is positive</a:t>
              </a:r>
              <a:endParaRPr lang="zh-CN" altLang="en-US" dirty="0"/>
            </a:p>
          </p:txBody>
        </p:sp>
        <p:cxnSp>
          <p:nvCxnSpPr>
            <p:cNvPr id="8" name="直接箭头连接符 7"/>
            <p:cNvCxnSpPr/>
            <p:nvPr/>
          </p:nvCxnSpPr>
          <p:spPr>
            <a:xfrm flipV="1">
              <a:off x="1907704" y="2348880"/>
              <a:ext cx="0" cy="28803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259632" y="4509120"/>
              <a:ext cx="460851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771800" y="443711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306763" y="443711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907704" y="4509120"/>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3" name="Object 4"/>
            <p:cNvGraphicFramePr>
              <a:graphicFrameLocks noChangeAspect="1"/>
            </p:cNvGraphicFramePr>
            <p:nvPr/>
          </p:nvGraphicFramePr>
          <p:xfrm>
            <a:off x="1597025" y="4552231"/>
            <a:ext cx="481013" cy="388937"/>
          </p:xfrm>
          <a:graphic>
            <a:graphicData uri="http://schemas.openxmlformats.org/presentationml/2006/ole">
              <mc:AlternateContent xmlns:mc="http://schemas.openxmlformats.org/markup-compatibility/2006">
                <mc:Choice xmlns:v="urn:schemas-microsoft-com:vml" Requires="v">
                  <p:oleObj spid="_x0000_s17428" name="公式" r:id="rId7" imgW="126720" imgH="177480" progId="Equation.3">
                    <p:embed/>
                  </p:oleObj>
                </mc:Choice>
                <mc:Fallback>
                  <p:oleObj name="公式" r:id="rId7" imgW="12672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7025" y="4552231"/>
                          <a:ext cx="481013"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1644650" y="3198813"/>
            <a:ext cx="384175" cy="360362"/>
          </p:xfrm>
          <a:graphic>
            <a:graphicData uri="http://schemas.openxmlformats.org/presentationml/2006/ole">
              <mc:AlternateContent xmlns:mc="http://schemas.openxmlformats.org/markup-compatibility/2006">
                <mc:Choice xmlns:v="urn:schemas-microsoft-com:vml" Requires="v">
                  <p:oleObj spid="_x0000_s17429" name="Equation" r:id="rId9" imgW="101520" imgH="164880" progId="Equation.3">
                    <p:embed/>
                  </p:oleObj>
                </mc:Choice>
                <mc:Fallback>
                  <p:oleObj name="Equation" r:id="rId9" imgW="101520" imgH="1648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4650" y="3198813"/>
                          <a:ext cx="384175"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直接连接符 14"/>
            <p:cNvCxnSpPr/>
            <p:nvPr/>
          </p:nvCxnSpPr>
          <p:spPr>
            <a:xfrm>
              <a:off x="4306763" y="3212976"/>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1907696" y="3140976"/>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8"/>
            <p:cNvPicPr>
              <a:picLocks noChangeAspect="1"/>
            </p:cNvPicPr>
            <p:nvPr/>
          </p:nvPicPr>
          <p:blipFill>
            <a:blip r:embed="rId11" cstate="print"/>
            <a:srcRect/>
            <a:stretch>
              <a:fillRect/>
            </a:stretch>
          </p:blipFill>
          <p:spPr bwMode="auto">
            <a:xfrm>
              <a:off x="3347864" y="3573016"/>
              <a:ext cx="360040" cy="540839"/>
            </a:xfrm>
            <a:prstGeom prst="rect">
              <a:avLst/>
            </a:prstGeom>
            <a:noFill/>
            <a:ln w="9525">
              <a:noFill/>
              <a:miter lim="800000"/>
              <a:headEnd/>
              <a:tailEnd/>
            </a:ln>
          </p:spPr>
        </p:pic>
      </p:grpSp>
      <p:sp>
        <p:nvSpPr>
          <p:cNvPr id="19" name="TextBox 18"/>
          <p:cNvSpPr txBox="1"/>
          <p:nvPr/>
        </p:nvSpPr>
        <p:spPr>
          <a:xfrm>
            <a:off x="1030226" y="1628800"/>
            <a:ext cx="1309526" cy="646331"/>
          </a:xfrm>
          <a:prstGeom prst="rect">
            <a:avLst/>
          </a:prstGeom>
          <a:noFill/>
        </p:spPr>
        <p:txBody>
          <a:bodyPr wrap="none" rtlCol="0">
            <a:spAutoFit/>
          </a:bodyPr>
          <a:lstStyle/>
          <a:p>
            <a:r>
              <a:rPr lang="en-US" altLang="zh-CN" dirty="0"/>
              <a:t>n</a:t>
            </a:r>
            <a:r>
              <a:rPr lang="en-US" altLang="zh-CN" dirty="0" smtClean="0"/>
              <a:t> items</a:t>
            </a:r>
          </a:p>
          <a:p>
            <a:r>
              <a:rPr lang="en-US" altLang="zh-CN" dirty="0"/>
              <a:t>d</a:t>
            </a:r>
            <a:r>
              <a:rPr lang="en-US" altLang="zh-CN" dirty="0" smtClean="0"/>
              <a:t> defectives</a:t>
            </a:r>
            <a:endParaRPr lang="zh-CN" altLang="en-US" dirty="0"/>
          </a:p>
        </p:txBody>
      </p:sp>
      <p:sp>
        <p:nvSpPr>
          <p:cNvPr id="21" name="TextBox 20"/>
          <p:cNvSpPr txBox="1"/>
          <p:nvPr/>
        </p:nvSpPr>
        <p:spPr>
          <a:xfrm>
            <a:off x="1031057" y="2407240"/>
            <a:ext cx="1092671" cy="369332"/>
          </a:xfrm>
          <a:prstGeom prst="rect">
            <a:avLst/>
          </a:prstGeom>
          <a:noFill/>
        </p:spPr>
        <p:txBody>
          <a:bodyPr wrap="none" rtlCol="0">
            <a:spAutoFit/>
          </a:bodyPr>
          <a:lstStyle/>
          <a:p>
            <a:r>
              <a:rPr lang="en-US" altLang="zh-CN" dirty="0" smtClean="0"/>
              <a:t>Each test:</a:t>
            </a:r>
            <a:endParaRPr lang="zh-CN" altLang="en-US" dirty="0"/>
          </a:p>
        </p:txBody>
      </p:sp>
      <p:sp>
        <p:nvSpPr>
          <p:cNvPr id="22" name="TextBox 21"/>
          <p:cNvSpPr txBox="1"/>
          <p:nvPr/>
        </p:nvSpPr>
        <p:spPr>
          <a:xfrm>
            <a:off x="709408" y="5662989"/>
            <a:ext cx="2545440" cy="369332"/>
          </a:xfrm>
          <a:prstGeom prst="rect">
            <a:avLst/>
          </a:prstGeom>
          <a:noFill/>
        </p:spPr>
        <p:txBody>
          <a:bodyPr wrap="none" rtlCol="0">
            <a:spAutoFit/>
          </a:bodyPr>
          <a:lstStyle/>
          <a:p>
            <a:r>
              <a:rPr lang="en-US" altLang="zh-CN" dirty="0" smtClean="0"/>
              <a:t>Goal: find all d defectives</a:t>
            </a:r>
            <a:endParaRPr lang="zh-CN" altLang="en-US" dirty="0"/>
          </a:p>
        </p:txBody>
      </p:sp>
      <p:sp>
        <p:nvSpPr>
          <p:cNvPr id="23" name="TextBox 22"/>
          <p:cNvSpPr txBox="1"/>
          <p:nvPr/>
        </p:nvSpPr>
        <p:spPr>
          <a:xfrm>
            <a:off x="733396" y="6179863"/>
            <a:ext cx="6306008" cy="369332"/>
          </a:xfrm>
          <a:prstGeom prst="rect">
            <a:avLst/>
          </a:prstGeom>
          <a:noFill/>
        </p:spPr>
        <p:txBody>
          <a:bodyPr wrap="none" rtlCol="0">
            <a:spAutoFit/>
          </a:bodyPr>
          <a:lstStyle/>
          <a:p>
            <a:r>
              <a:rPr lang="en-US" altLang="zh-CN" dirty="0" smtClean="0"/>
              <a:t>Our result:                             tests suffice; Previous best algorithms:  </a:t>
            </a:r>
            <a:endParaRPr lang="zh-CN" altLang="en-US" dirty="0"/>
          </a:p>
        </p:txBody>
      </p:sp>
      <p:pic>
        <p:nvPicPr>
          <p:cNvPr id="3" name="Picture 2"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6993" y="6180555"/>
            <a:ext cx="1346200" cy="419100"/>
          </a:xfrm>
          <a:prstGeom prst="rect">
            <a:avLst/>
          </a:prstGeom>
        </p:spPr>
      </p:pic>
      <p:pic>
        <p:nvPicPr>
          <p:cNvPr id="20" name="Picture 19"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8168" y="6257423"/>
            <a:ext cx="1905000" cy="292100"/>
          </a:xfrm>
          <a:prstGeom prst="rect">
            <a:avLst/>
          </a:prstGeom>
        </p:spPr>
      </p:pic>
    </p:spTree>
    <p:extLst>
      <p:ext uri="{BB962C8B-B14F-4D97-AF65-F5344CB8AC3E}">
        <p14:creationId xmlns:p14="http://schemas.microsoft.com/office/powerpoint/2010/main" val="30805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a:t>
            </a:r>
            <a:endParaRPr lang="zh-CN" altLang="en-US" dirty="0"/>
          </a:p>
        </p:txBody>
      </p:sp>
      <p:sp>
        <p:nvSpPr>
          <p:cNvPr id="9" name="Rectangle 8"/>
          <p:cNvSpPr/>
          <p:nvPr/>
        </p:nvSpPr>
        <p:spPr>
          <a:xfrm>
            <a:off x="4041775" y="1295400"/>
            <a:ext cx="3124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矩形 22"/>
          <p:cNvSpPr>
            <a:spLocks noChangeArrowheads="1"/>
          </p:cNvSpPr>
          <p:nvPr/>
        </p:nvSpPr>
        <p:spPr bwMode="auto">
          <a:xfrm>
            <a:off x="248653" y="1458329"/>
            <a:ext cx="9202821" cy="3139321"/>
          </a:xfrm>
          <a:prstGeom prst="rect">
            <a:avLst/>
          </a:prstGeom>
          <a:noFill/>
          <a:ln w="9525">
            <a:noFill/>
            <a:miter lim="800000"/>
            <a:headEnd/>
            <a:tailEnd/>
          </a:ln>
        </p:spPr>
        <p:txBody>
          <a:bodyPr wrap="square">
            <a:spAutoFit/>
          </a:bodyPr>
          <a:lstStyle/>
          <a:p>
            <a:pPr marL="742950" lvl="1" indent="-285750">
              <a:buFont typeface="Arial"/>
              <a:buChar char="•"/>
            </a:pPr>
            <a:r>
              <a:rPr lang="en-US" altLang="zh-CN" dirty="0" smtClean="0">
                <a:latin typeface="Arial" charset="0"/>
                <a:ea typeface="宋体" charset="-122"/>
                <a:cs typeface="Arial" charset="0"/>
              </a:rPr>
              <a:t>Fast and Robust Sparse Recovery algorithms </a:t>
            </a:r>
          </a:p>
          <a:p>
            <a:pPr marL="742950" lvl="1" indent="-285750">
              <a:buFont typeface="Arial"/>
              <a:buChar char="•"/>
            </a:pPr>
            <a:endParaRPr lang="en-US" altLang="zh-CN" dirty="0">
              <a:latin typeface="Arial" charset="0"/>
              <a:ea typeface="宋体" charset="-122"/>
              <a:cs typeface="Arial" charset="0"/>
            </a:endParaRPr>
          </a:p>
          <a:p>
            <a:pPr marL="742950" lvl="1" indent="-285750">
              <a:buFont typeface="Arial"/>
              <a:buChar char="•"/>
            </a:pPr>
            <a:r>
              <a:rPr lang="en-US" altLang="zh-CN" dirty="0" smtClean="0">
                <a:latin typeface="Arial" charset="0"/>
                <a:ea typeface="宋体" charset="-122"/>
                <a:cs typeface="Arial" charset="0"/>
              </a:rPr>
              <a:t>Compressive sensing: Order optimal complexity, # of measurements</a:t>
            </a:r>
          </a:p>
          <a:p>
            <a:pPr marL="742950" lvl="1" indent="-285750">
              <a:buFont typeface="Arial"/>
              <a:buChar char="•"/>
            </a:pPr>
            <a:endParaRPr lang="en-US" altLang="zh-CN" dirty="0">
              <a:latin typeface="Arial" charset="0"/>
              <a:ea typeface="宋体" charset="-122"/>
              <a:cs typeface="Arial" charset="0"/>
            </a:endParaRPr>
          </a:p>
          <a:p>
            <a:pPr marL="742950" lvl="1" indent="-285750">
              <a:buFont typeface="Arial"/>
              <a:buChar char="•"/>
            </a:pPr>
            <a:r>
              <a:rPr lang="en-US" altLang="zh-CN" dirty="0" smtClean="0">
                <a:latin typeface="Arial" charset="0"/>
                <a:ea typeface="宋体" charset="-122"/>
                <a:cs typeface="Arial" charset="0"/>
              </a:rPr>
              <a:t>Network Tomography: Nearly optimal complexity, # of measurements</a:t>
            </a:r>
          </a:p>
          <a:p>
            <a:pPr marL="742950" lvl="1" indent="-285750">
              <a:buFont typeface="Arial"/>
              <a:buChar char="•"/>
            </a:pPr>
            <a:endParaRPr lang="en-US" altLang="zh-CN" dirty="0">
              <a:latin typeface="Arial" charset="0"/>
              <a:ea typeface="宋体" charset="-122"/>
              <a:cs typeface="Arial" charset="0"/>
            </a:endParaRPr>
          </a:p>
          <a:p>
            <a:pPr marL="742950" lvl="1" indent="-285750">
              <a:buFont typeface="Arial"/>
              <a:buChar char="•"/>
            </a:pPr>
            <a:r>
              <a:rPr lang="en-US" altLang="zh-CN" dirty="0" smtClean="0">
                <a:latin typeface="Arial" charset="0"/>
                <a:ea typeface="宋体" charset="-122"/>
                <a:cs typeface="Arial" charset="0"/>
              </a:rPr>
              <a:t>Group Testing: Optimal complexity, nearly optimal # of tests</a:t>
            </a:r>
          </a:p>
          <a:p>
            <a:pPr lvl="2"/>
            <a:r>
              <a:rPr lang="en-US" altLang="zh-CN" dirty="0" smtClean="0">
                <a:latin typeface="Arial" charset="0"/>
                <a:ea typeface="宋体" charset="-122"/>
                <a:cs typeface="Arial" charset="0"/>
              </a:rPr>
              <a:t>- Threshold Group Testing: Nearly optimal # of tests</a:t>
            </a:r>
            <a:endParaRPr lang="en-US" altLang="zh-CN" dirty="0">
              <a:latin typeface="Arial" charset="0"/>
              <a:ea typeface="宋体" charset="-122"/>
              <a:cs typeface="Arial" charset="0"/>
            </a:endParaRPr>
          </a:p>
          <a:p>
            <a:pPr marL="742950" lvl="1" indent="-285750">
              <a:buFont typeface="Arial"/>
              <a:buChar char="•"/>
            </a:pPr>
            <a:endParaRPr lang="en-US" altLang="zh-CN" dirty="0" smtClean="0">
              <a:latin typeface="Arial" charset="0"/>
              <a:ea typeface="宋体" charset="-122"/>
              <a:cs typeface="Arial" charset="0"/>
            </a:endParaRPr>
          </a:p>
          <a:p>
            <a:pPr marL="742950" lvl="1" indent="-285750">
              <a:buFont typeface="Arial"/>
              <a:buChar char="•"/>
            </a:pPr>
            <a:endParaRPr lang="en-US" altLang="zh-CN" dirty="0">
              <a:latin typeface="Arial" charset="0"/>
              <a:ea typeface="宋体" charset="-122"/>
              <a:cs typeface="Arial" charset="0"/>
            </a:endParaRPr>
          </a:p>
          <a:p>
            <a:pPr marL="742950" lvl="1" indent="-285750">
              <a:buFont typeface="Arial"/>
              <a:buChar char="•"/>
            </a:pPr>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5130068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1844824"/>
            <a:ext cx="7772400" cy="1362075"/>
          </a:xfrm>
        </p:spPr>
        <p:txBody>
          <a:bodyPr/>
          <a:lstStyle/>
          <a:p>
            <a:pPr algn="ctr"/>
            <a:r>
              <a:rPr lang="en-US" altLang="zh-CN" dirty="0" smtClean="0"/>
              <a:t>Thank you</a:t>
            </a:r>
            <a:br>
              <a:rPr lang="en-US" altLang="zh-CN" dirty="0" smtClean="0"/>
            </a:br>
            <a:r>
              <a:rPr lang="zh-CN" altLang="en-US" dirty="0" smtClean="0"/>
              <a:t>謝謝</a:t>
            </a:r>
            <a:endParaRPr lang="zh-CN" altLang="en-US" dirty="0"/>
          </a:p>
        </p:txBody>
      </p:sp>
      <p:sp>
        <p:nvSpPr>
          <p:cNvPr id="10" name="灯片编号占位符 9"/>
          <p:cNvSpPr>
            <a:spLocks noGrp="1"/>
          </p:cNvSpPr>
          <p:nvPr>
            <p:ph type="sldNum" sz="quarter" idx="12"/>
          </p:nvPr>
        </p:nvSpPr>
        <p:spPr/>
        <p:txBody>
          <a:bodyPr/>
          <a:lstStyle/>
          <a:p>
            <a:r>
              <a:rPr lang="en-US" dirty="0" smtClean="0"/>
              <a:t>18</a:t>
            </a:r>
            <a:endParaRPr lang="en-US" dirty="0"/>
          </a:p>
        </p:txBody>
      </p:sp>
    </p:spTree>
    <p:extLst>
      <p:ext uri="{BB962C8B-B14F-4D97-AF65-F5344CB8AC3E}">
        <p14:creationId xmlns:p14="http://schemas.microsoft.com/office/powerpoint/2010/main" val="4223906771"/>
      </p:ext>
    </p:extLst>
  </p:cSld>
  <p:clrMapOvr>
    <a:masterClrMapping/>
  </p:clrMapOvr>
  <p:transition advTm="385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6" name="Picture 46" descr="C:\Users\Roland\Desktop\ppt\3.jpg"/>
          <p:cNvPicPr>
            <a:picLocks noChangeAspect="1" noChangeArrowheads="1"/>
          </p:cNvPicPr>
          <p:nvPr/>
        </p:nvPicPr>
        <p:blipFill>
          <a:blip r:embed="rId2"/>
          <a:srcRect/>
          <a:stretch>
            <a:fillRect/>
          </a:stretch>
        </p:blipFill>
        <p:spPr bwMode="auto">
          <a:xfrm>
            <a:off x="228600" y="1400175"/>
            <a:ext cx="7129463" cy="2286654"/>
          </a:xfrm>
          <a:prstGeom prst="rect">
            <a:avLst/>
          </a:prstGeom>
          <a:noFill/>
        </p:spPr>
      </p:pic>
      <p:sp>
        <p:nvSpPr>
          <p:cNvPr id="5137" name="Title 1"/>
          <p:cNvSpPr>
            <a:spLocks noGrp="1"/>
          </p:cNvSpPr>
          <p:nvPr>
            <p:ph type="title"/>
          </p:nvPr>
        </p:nvSpPr>
        <p:spPr>
          <a:xfrm>
            <a:off x="457200" y="65088"/>
            <a:ext cx="8229600" cy="1143000"/>
          </a:xfrm>
        </p:spPr>
        <p:txBody>
          <a:bodyPr/>
          <a:lstStyle/>
          <a:p>
            <a:r>
              <a:rPr lang="en-US" altLang="zh-CN" dirty="0" smtClean="0">
                <a:ea typeface="ＭＳ Ｐゴシック" pitchFamily="-1" charset="-128"/>
              </a:rPr>
              <a:t>A. Robust compressive sensing</a:t>
            </a:r>
          </a:p>
        </p:txBody>
      </p:sp>
      <p:pic>
        <p:nvPicPr>
          <p:cNvPr id="5138" name="Picture 34"/>
          <p:cNvPicPr>
            <a:picLocks noChangeAspect="1"/>
          </p:cNvPicPr>
          <p:nvPr/>
        </p:nvPicPr>
        <p:blipFill>
          <a:blip r:embed="rId3"/>
          <a:srcRect/>
          <a:stretch>
            <a:fillRect/>
          </a:stretch>
        </p:blipFill>
        <p:spPr bwMode="auto">
          <a:xfrm>
            <a:off x="-69850" y="5743575"/>
            <a:ext cx="1000125" cy="1000125"/>
          </a:xfrm>
          <a:prstGeom prst="rect">
            <a:avLst/>
          </a:prstGeom>
          <a:noFill/>
          <a:ln w="9525">
            <a:noFill/>
            <a:miter lim="800000"/>
            <a:headEnd/>
            <a:tailEnd/>
          </a:ln>
        </p:spPr>
      </p:pic>
      <p:sp>
        <p:nvSpPr>
          <p:cNvPr id="67" name="TextBox 8"/>
          <p:cNvSpPr txBox="1">
            <a:spLocks noChangeArrowheads="1"/>
          </p:cNvSpPr>
          <p:nvPr/>
        </p:nvSpPr>
        <p:spPr bwMode="auto">
          <a:xfrm>
            <a:off x="3345240" y="4852517"/>
            <a:ext cx="2196760" cy="646331"/>
          </a:xfrm>
          <a:prstGeom prst="rect">
            <a:avLst/>
          </a:prstGeom>
          <a:noFill/>
          <a:ln w="9525">
            <a:noFill/>
            <a:miter lim="800000"/>
            <a:headEnd/>
            <a:tailEnd/>
          </a:ln>
        </p:spPr>
        <p:txBody>
          <a:bodyPr wrap="none">
            <a:spAutoFit/>
          </a:bodyPr>
          <a:lstStyle/>
          <a:p>
            <a:pPr>
              <a:defRPr/>
            </a:pPr>
            <a:r>
              <a:rPr lang="en-US" sz="3600" dirty="0">
                <a:latin typeface="Calibri" pitchFamily="-84" charset="0"/>
                <a:ea typeface="ＭＳ Ｐゴシック" pitchFamily="-84" charset="-128"/>
                <a:cs typeface="ＭＳ Ｐゴシック" pitchFamily="-84" charset="-128"/>
              </a:rPr>
              <a:t>y=A(</a:t>
            </a:r>
            <a:r>
              <a:rPr lang="en-US" sz="3600" dirty="0" err="1">
                <a:latin typeface="Calibri" pitchFamily="-84" charset="0"/>
                <a:ea typeface="ＭＳ Ｐゴシック" pitchFamily="-84" charset="-128"/>
                <a:cs typeface="ＭＳ Ｐゴシック" pitchFamily="-84" charset="-128"/>
              </a:rPr>
              <a:t>x+</a:t>
            </a:r>
            <a:r>
              <a:rPr lang="en-US" sz="3200" dirty="0" err="1">
                <a:ln>
                  <a:solidFill>
                    <a:schemeClr val="tx1"/>
                  </a:solidFill>
                </a:ln>
                <a:solidFill>
                  <a:srgbClr val="FF00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z</a:t>
            </a:r>
            <a:r>
              <a:rPr lang="en-US" sz="3600" dirty="0">
                <a:latin typeface="Calibri" pitchFamily="-84" charset="0"/>
                <a:ea typeface="ＭＳ Ｐゴシック" pitchFamily="-84" charset="-128"/>
                <a:cs typeface="ＭＳ Ｐゴシック" pitchFamily="-84" charset="-128"/>
              </a:rPr>
              <a:t>)+</a:t>
            </a:r>
            <a:r>
              <a:rPr lang="en-US" sz="3200" dirty="0">
                <a:ln>
                  <a:solidFill>
                    <a:schemeClr val="tx1"/>
                  </a:solidFill>
                </a:ln>
                <a:solidFill>
                  <a:srgbClr val="FFFF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e</a:t>
            </a:r>
          </a:p>
        </p:txBody>
      </p:sp>
      <p:sp>
        <p:nvSpPr>
          <p:cNvPr id="5161" name="TextBox 68"/>
          <p:cNvSpPr txBox="1">
            <a:spLocks noChangeArrowheads="1"/>
          </p:cNvSpPr>
          <p:nvPr/>
        </p:nvSpPr>
        <p:spPr bwMode="auto">
          <a:xfrm>
            <a:off x="3248025" y="5743575"/>
            <a:ext cx="1658938" cy="276225"/>
          </a:xfrm>
          <a:prstGeom prst="rect">
            <a:avLst/>
          </a:prstGeom>
          <a:noFill/>
          <a:ln w="9525">
            <a:noFill/>
            <a:miter lim="800000"/>
            <a:headEnd/>
            <a:tailEnd/>
          </a:ln>
        </p:spPr>
        <p:txBody>
          <a:bodyPr wrap="none">
            <a:spAutoFit/>
          </a:bodyPr>
          <a:lstStyle/>
          <a:p>
            <a:r>
              <a:rPr lang="en-US" altLang="zh-CN" sz="1200" i="1"/>
              <a:t>Approximate sparsity</a:t>
            </a:r>
          </a:p>
        </p:txBody>
      </p:sp>
      <p:sp>
        <p:nvSpPr>
          <p:cNvPr id="5162" name="TextBox 69"/>
          <p:cNvSpPr txBox="1">
            <a:spLocks noChangeArrowheads="1"/>
          </p:cNvSpPr>
          <p:nvPr/>
        </p:nvSpPr>
        <p:spPr bwMode="auto">
          <a:xfrm>
            <a:off x="4906963" y="6088063"/>
            <a:ext cx="1574800" cy="276225"/>
          </a:xfrm>
          <a:prstGeom prst="rect">
            <a:avLst/>
          </a:prstGeom>
          <a:noFill/>
          <a:ln w="9525">
            <a:noFill/>
            <a:miter lim="800000"/>
            <a:headEnd/>
            <a:tailEnd/>
          </a:ln>
        </p:spPr>
        <p:txBody>
          <a:bodyPr wrap="none">
            <a:spAutoFit/>
          </a:bodyPr>
          <a:lstStyle/>
          <a:p>
            <a:r>
              <a:rPr lang="en-US" altLang="zh-CN" sz="1200" i="1"/>
              <a:t>Measurement noise</a:t>
            </a:r>
          </a:p>
        </p:txBody>
      </p:sp>
      <p:cxnSp>
        <p:nvCxnSpPr>
          <p:cNvPr id="72" name="Straight Arrow Connector 71"/>
          <p:cNvCxnSpPr>
            <a:cxnSpLocks noChangeShapeType="1"/>
          </p:cNvCxnSpPr>
          <p:nvPr/>
        </p:nvCxnSpPr>
        <p:spPr bwMode="auto">
          <a:xfrm rot="10800000" flipV="1">
            <a:off x="4352925" y="5480050"/>
            <a:ext cx="376238" cy="26352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73" name="Straight Arrow Connector 72"/>
          <p:cNvCxnSpPr>
            <a:cxnSpLocks noChangeShapeType="1"/>
            <a:endCxn id="5162" idx="0"/>
          </p:cNvCxnSpPr>
          <p:nvPr/>
        </p:nvCxnSpPr>
        <p:spPr bwMode="auto">
          <a:xfrm rot="16200000" flipH="1">
            <a:off x="5202238" y="5595938"/>
            <a:ext cx="650875" cy="33337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5165" name="Slide Number Placeholder 75"/>
          <p:cNvSpPr>
            <a:spLocks noGrp="1"/>
          </p:cNvSpPr>
          <p:nvPr>
            <p:ph type="sldNum" sz="quarter" idx="12"/>
          </p:nvPr>
        </p:nvSpPr>
        <p:spPr bwMode="auto">
          <a:noFill/>
          <a:ln>
            <a:miter lim="800000"/>
            <a:headEnd/>
            <a:tailEnd/>
          </a:ln>
        </p:spPr>
        <p:txBody>
          <a:bodyPr/>
          <a:lstStyle/>
          <a:p>
            <a:fld id="{2DE2C605-F1AC-46D8-9FE4-D1887C535C5D}" type="slidenum">
              <a:rPr lang="en-US" altLang="zh-CN"/>
              <a:pPr/>
              <a:t>11</a:t>
            </a:fld>
            <a:endParaRPr lang="en-US" altLang="zh-CN"/>
          </a:p>
        </p:txBody>
      </p:sp>
      <p:pic>
        <p:nvPicPr>
          <p:cNvPr id="50" name="Picture 18" descr="C:\Users\Roland\Desktop\ppt\2.jpg"/>
          <p:cNvPicPr>
            <a:picLocks noChangeAspect="1" noChangeArrowheads="1"/>
          </p:cNvPicPr>
          <p:nvPr/>
        </p:nvPicPr>
        <p:blipFill>
          <a:blip r:embed="rId4"/>
          <a:srcRect/>
          <a:stretch>
            <a:fillRect/>
          </a:stretch>
        </p:blipFill>
        <p:spPr bwMode="auto">
          <a:xfrm>
            <a:off x="7358240" y="1503848"/>
            <a:ext cx="927898" cy="4249252"/>
          </a:xfrm>
          <a:prstGeom prst="rect">
            <a:avLst/>
          </a:prstGeom>
          <a:noFill/>
        </p:spPr>
      </p:pic>
      <p:sp>
        <p:nvSpPr>
          <p:cNvPr id="52" name="TextBox 10"/>
          <p:cNvSpPr txBox="1">
            <a:spLocks noChangeArrowheads="1"/>
          </p:cNvSpPr>
          <p:nvPr/>
        </p:nvSpPr>
        <p:spPr bwMode="auto">
          <a:xfrm>
            <a:off x="7822982" y="1011922"/>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pic>
        <p:nvPicPr>
          <p:cNvPr id="53" name="Picture 35" descr="C:\Users\Roland\Desktop\ppt\x.jpg"/>
          <p:cNvPicPr>
            <a:picLocks noChangeAspect="1" noChangeArrowheads="1"/>
          </p:cNvPicPr>
          <p:nvPr/>
        </p:nvPicPr>
        <p:blipFill>
          <a:blip r:embed="rId5"/>
          <a:srcRect/>
          <a:stretch>
            <a:fillRect/>
          </a:stretch>
        </p:blipFill>
        <p:spPr bwMode="auto">
          <a:xfrm>
            <a:off x="7580590" y="1174156"/>
            <a:ext cx="314325" cy="342900"/>
          </a:xfrm>
          <a:prstGeom prst="rect">
            <a:avLst/>
          </a:prstGeom>
          <a:noFill/>
        </p:spPr>
      </p:pic>
      <p:pic>
        <p:nvPicPr>
          <p:cNvPr id="5167" name="Picture 47" descr="C:\Users\Roland\Desktop\ppt\approxsparsex.jpg"/>
          <p:cNvPicPr>
            <a:picLocks noChangeAspect="1" noChangeArrowheads="1"/>
          </p:cNvPicPr>
          <p:nvPr/>
        </p:nvPicPr>
        <p:blipFill>
          <a:blip r:embed="rId6"/>
          <a:srcRect/>
          <a:stretch>
            <a:fillRect/>
          </a:stretch>
        </p:blipFill>
        <p:spPr bwMode="auto">
          <a:xfrm>
            <a:off x="7465582" y="1716089"/>
            <a:ext cx="704512" cy="3759198"/>
          </a:xfrm>
          <a:prstGeom prst="rect">
            <a:avLst/>
          </a:prstGeom>
          <a:noFill/>
        </p:spPr>
      </p:pic>
      <p:cxnSp>
        <p:nvCxnSpPr>
          <p:cNvPr id="65" name="Straight Arrow Connector 53"/>
          <p:cNvCxnSpPr>
            <a:cxnSpLocks noChangeShapeType="1"/>
          </p:cNvCxnSpPr>
          <p:nvPr/>
        </p:nvCxnSpPr>
        <p:spPr bwMode="auto">
          <a:xfrm flipV="1">
            <a:off x="6965950" y="1844824"/>
            <a:ext cx="774404" cy="2801789"/>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6" name="Straight Arrow Connector 54"/>
          <p:cNvCxnSpPr>
            <a:cxnSpLocks noChangeShapeType="1"/>
          </p:cNvCxnSpPr>
          <p:nvPr/>
        </p:nvCxnSpPr>
        <p:spPr bwMode="auto">
          <a:xfrm flipV="1">
            <a:off x="6965950" y="2583180"/>
            <a:ext cx="774404" cy="206343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8" name="Straight Arrow Connector 57"/>
          <p:cNvCxnSpPr>
            <a:cxnSpLocks noChangeShapeType="1"/>
          </p:cNvCxnSpPr>
          <p:nvPr/>
        </p:nvCxnSpPr>
        <p:spPr bwMode="auto">
          <a:xfrm flipV="1">
            <a:off x="6965950" y="3154680"/>
            <a:ext cx="774404" cy="149193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9" name="Straight Arrow Connector 58"/>
          <p:cNvCxnSpPr>
            <a:cxnSpLocks noChangeShapeType="1"/>
          </p:cNvCxnSpPr>
          <p:nvPr/>
        </p:nvCxnSpPr>
        <p:spPr bwMode="auto">
          <a:xfrm flipV="1">
            <a:off x="6965950" y="3870960"/>
            <a:ext cx="774404" cy="77565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70" name="Straight Arrow Connector 59"/>
          <p:cNvCxnSpPr>
            <a:cxnSpLocks noChangeShapeType="1"/>
          </p:cNvCxnSpPr>
          <p:nvPr/>
        </p:nvCxnSpPr>
        <p:spPr bwMode="auto">
          <a:xfrm>
            <a:off x="6965950" y="4646613"/>
            <a:ext cx="774404" cy="227012"/>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sp>
        <p:nvSpPr>
          <p:cNvPr id="76" name="TextBox 10"/>
          <p:cNvSpPr txBox="1">
            <a:spLocks noChangeArrowheads="1"/>
          </p:cNvSpPr>
          <p:nvPr/>
        </p:nvSpPr>
        <p:spPr bwMode="auto">
          <a:xfrm>
            <a:off x="6572250" y="4227513"/>
            <a:ext cx="367408" cy="646331"/>
          </a:xfrm>
          <a:prstGeom prst="rect">
            <a:avLst/>
          </a:prstGeom>
          <a:noFill/>
          <a:ln w="9525">
            <a:noFill/>
            <a:miter lim="800000"/>
            <a:headEnd/>
            <a:tailEnd/>
          </a:ln>
        </p:spPr>
        <p:txBody>
          <a:bodyPr wrap="none">
            <a:spAutoFit/>
          </a:bodyPr>
          <a:lstStyle/>
          <a:p>
            <a:r>
              <a:rPr lang="en-US" altLang="zh-CN" sz="3600" dirty="0" smtClean="0">
                <a:ln>
                  <a:solidFill>
                    <a:schemeClr val="tx1"/>
                  </a:solidFill>
                </a:ln>
                <a:solidFill>
                  <a:srgbClr val="FF00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z</a:t>
            </a:r>
            <a:endParaRPr lang="en-US" altLang="zh-CN" sz="3600" dirty="0">
              <a:solidFill>
                <a:srgbClr val="FF0000"/>
              </a:solidFill>
              <a:latin typeface="Calibri" pitchFamily="-1" charset="0"/>
            </a:endParaRPr>
          </a:p>
        </p:txBody>
      </p:sp>
      <p:sp>
        <p:nvSpPr>
          <p:cNvPr id="82" name="矩形 81"/>
          <p:cNvSpPr/>
          <p:nvPr/>
        </p:nvSpPr>
        <p:spPr>
          <a:xfrm>
            <a:off x="2000835" y="2285672"/>
            <a:ext cx="338554" cy="461665"/>
          </a:xfrm>
          <a:prstGeom prst="rect">
            <a:avLst/>
          </a:prstGeom>
          <a:solidFill>
            <a:schemeClr val="bg1"/>
          </a:solidFill>
        </p:spPr>
        <p:txBody>
          <a:bodyPr wrap="square">
            <a:spAutoFit/>
          </a:bodyPr>
          <a:lstStyle/>
          <a:p>
            <a:r>
              <a:rPr lang="en-US" altLang="zh-CN" dirty="0" smtClean="0">
                <a:ln>
                  <a:solidFill>
                    <a:schemeClr val="tx1"/>
                  </a:solidFill>
                </a:ln>
                <a:solidFill>
                  <a:srgbClr val="FFFF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e</a:t>
            </a:r>
            <a:endParaRPr lang="zh-CN" altLang="en-US" dirty="0"/>
          </a:p>
        </p:txBody>
      </p:sp>
    </p:spTree>
    <p:extLst>
      <p:ext uri="{BB962C8B-B14F-4D97-AF65-F5344CB8AC3E}">
        <p14:creationId xmlns:p14="http://schemas.microsoft.com/office/powerpoint/2010/main" val="2357995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zh-CN" smtClean="0">
                <a:ea typeface="ＭＳ Ｐゴシック" pitchFamily="-1" charset="-128"/>
              </a:rPr>
              <a:t>Apps: 1. Compression</a:t>
            </a:r>
          </a:p>
        </p:txBody>
      </p:sp>
      <p:sp>
        <p:nvSpPr>
          <p:cNvPr id="6147" name="Slide Number Placeholder 3"/>
          <p:cNvSpPr>
            <a:spLocks noGrp="1"/>
          </p:cNvSpPr>
          <p:nvPr>
            <p:ph type="sldNum" sz="quarter" idx="12"/>
          </p:nvPr>
        </p:nvSpPr>
        <p:spPr bwMode="auto">
          <a:noFill/>
          <a:ln>
            <a:miter lim="800000"/>
            <a:headEnd/>
            <a:tailEnd/>
          </a:ln>
        </p:spPr>
        <p:txBody>
          <a:bodyPr/>
          <a:lstStyle/>
          <a:p>
            <a:fld id="{FC7B5B30-1AA8-44DF-B95C-ECF8A35CAFF9}" type="slidenum">
              <a:rPr lang="en-US" altLang="zh-CN"/>
              <a:pPr/>
              <a:t>12</a:t>
            </a:fld>
            <a:endParaRPr lang="en-US" altLang="zh-CN"/>
          </a:p>
        </p:txBody>
      </p:sp>
      <p:sp>
        <p:nvSpPr>
          <p:cNvPr id="8" name="TextBox 7"/>
          <p:cNvSpPr txBox="1">
            <a:spLocks noChangeArrowheads="1"/>
          </p:cNvSpPr>
          <p:nvPr/>
        </p:nvSpPr>
        <p:spPr bwMode="auto">
          <a:xfrm>
            <a:off x="2139191" y="4178012"/>
            <a:ext cx="1358064" cy="584775"/>
          </a:xfrm>
          <a:prstGeom prst="rect">
            <a:avLst/>
          </a:prstGeom>
          <a:noFill/>
          <a:ln w="9525">
            <a:noFill/>
            <a:miter lim="800000"/>
            <a:headEnd/>
            <a:tailEnd/>
          </a:ln>
        </p:spPr>
        <p:txBody>
          <a:bodyPr wrap="none">
            <a:spAutoFit/>
          </a:bodyPr>
          <a:lstStyle/>
          <a:p>
            <a:r>
              <a:rPr lang="en-US" altLang="zh-CN" sz="3200" dirty="0" smtClean="0">
                <a:latin typeface="Calibri" pitchFamily="-1" charset="0"/>
              </a:rPr>
              <a:t>W(</a:t>
            </a:r>
            <a:r>
              <a:rPr lang="en-US" altLang="zh-CN" sz="3200" b="1" dirty="0" err="1" smtClean="0">
                <a:latin typeface="Calibri" pitchFamily="-1" charset="0"/>
              </a:rPr>
              <a:t>x</a:t>
            </a:r>
            <a:r>
              <a:rPr lang="en-US" altLang="zh-CN" sz="3200" dirty="0" err="1" smtClean="0">
                <a:latin typeface="Calibri" pitchFamily="-1" charset="0"/>
              </a:rPr>
              <a:t>+</a:t>
            </a:r>
            <a:r>
              <a:rPr lang="en-US" altLang="zh-CN" sz="3200" b="1" dirty="0" err="1" smtClean="0">
                <a:latin typeface="Calibri" pitchFamily="-1" charset="0"/>
              </a:rPr>
              <a:t>z</a:t>
            </a:r>
            <a:r>
              <a:rPr lang="en-US" altLang="zh-CN" sz="3200" dirty="0">
                <a:latin typeface="Calibri" pitchFamily="-1" charset="0"/>
              </a:rPr>
              <a:t>)</a:t>
            </a:r>
          </a:p>
        </p:txBody>
      </p:sp>
      <p:sp>
        <p:nvSpPr>
          <p:cNvPr id="9" name="TextBox 8"/>
          <p:cNvSpPr txBox="1">
            <a:spLocks noChangeArrowheads="1"/>
          </p:cNvSpPr>
          <p:nvPr/>
        </p:nvSpPr>
        <p:spPr bwMode="auto">
          <a:xfrm>
            <a:off x="2139191" y="5156200"/>
            <a:ext cx="1573213" cy="584200"/>
          </a:xfrm>
          <a:prstGeom prst="rect">
            <a:avLst/>
          </a:prstGeom>
          <a:noFill/>
          <a:ln w="9525">
            <a:noFill/>
            <a:miter lim="800000"/>
            <a:headEnd/>
            <a:tailEnd/>
          </a:ln>
        </p:spPr>
        <p:txBody>
          <a:bodyPr wrap="none">
            <a:spAutoFit/>
          </a:bodyPr>
          <a:lstStyle/>
          <a:p>
            <a:r>
              <a:rPr lang="en-US" altLang="zh-CN" sz="3200">
                <a:latin typeface="Calibri" pitchFamily="-1" charset="0"/>
              </a:rPr>
              <a:t>BW(</a:t>
            </a:r>
            <a:r>
              <a:rPr lang="en-US" altLang="zh-CN" sz="3200" b="1">
                <a:latin typeface="Calibri" pitchFamily="-1" charset="0"/>
              </a:rPr>
              <a:t>x</a:t>
            </a:r>
            <a:r>
              <a:rPr lang="en-US" altLang="zh-CN" sz="3200">
                <a:latin typeface="Calibri" pitchFamily="-1" charset="0"/>
              </a:rPr>
              <a:t>+</a:t>
            </a:r>
            <a:r>
              <a:rPr lang="en-US" altLang="zh-CN" sz="3200" b="1">
                <a:latin typeface="Calibri" pitchFamily="-1" charset="0"/>
              </a:rPr>
              <a:t>z</a:t>
            </a:r>
            <a:r>
              <a:rPr lang="en-US" altLang="zh-CN" sz="3200">
                <a:latin typeface="Calibri" pitchFamily="-1" charset="0"/>
              </a:rPr>
              <a:t>)</a:t>
            </a:r>
          </a:p>
        </p:txBody>
      </p:sp>
      <p:sp>
        <p:nvSpPr>
          <p:cNvPr id="10" name="TextBox 9"/>
          <p:cNvSpPr txBox="1">
            <a:spLocks noChangeArrowheads="1"/>
          </p:cNvSpPr>
          <p:nvPr/>
        </p:nvSpPr>
        <p:spPr bwMode="auto">
          <a:xfrm>
            <a:off x="3784670" y="5156200"/>
            <a:ext cx="1617663" cy="584200"/>
          </a:xfrm>
          <a:prstGeom prst="rect">
            <a:avLst/>
          </a:prstGeom>
          <a:noFill/>
          <a:ln w="9525">
            <a:noFill/>
            <a:miter lim="800000"/>
            <a:headEnd/>
            <a:tailEnd/>
          </a:ln>
        </p:spPr>
        <p:txBody>
          <a:bodyPr wrap="none">
            <a:spAutoFit/>
          </a:bodyPr>
          <a:lstStyle/>
          <a:p>
            <a:r>
              <a:rPr lang="en-US" altLang="zh-CN" sz="3200">
                <a:latin typeface="Calibri" pitchFamily="-1" charset="0"/>
              </a:rPr>
              <a:t>=  A(</a:t>
            </a:r>
            <a:r>
              <a:rPr lang="en-US" altLang="zh-CN" sz="3200" b="1">
                <a:latin typeface="Calibri" pitchFamily="-1" charset="0"/>
              </a:rPr>
              <a:t>x</a:t>
            </a:r>
            <a:r>
              <a:rPr lang="en-US" altLang="zh-CN" sz="3200">
                <a:latin typeface="Calibri" pitchFamily="-1" charset="0"/>
              </a:rPr>
              <a:t>+</a:t>
            </a:r>
            <a:r>
              <a:rPr lang="en-US" altLang="zh-CN" sz="3200" b="1">
                <a:latin typeface="Calibri" pitchFamily="-1" charset="0"/>
              </a:rPr>
              <a:t>z</a:t>
            </a:r>
            <a:r>
              <a:rPr lang="en-US" altLang="zh-CN" sz="3200">
                <a:latin typeface="Calibri" pitchFamily="-1" charset="0"/>
              </a:rPr>
              <a:t>)</a:t>
            </a:r>
          </a:p>
        </p:txBody>
      </p:sp>
      <p:sp>
        <p:nvSpPr>
          <p:cNvPr id="6153" name="TextBox 10"/>
          <p:cNvSpPr txBox="1">
            <a:spLocks noChangeArrowheads="1"/>
          </p:cNvSpPr>
          <p:nvPr/>
        </p:nvSpPr>
        <p:spPr bwMode="auto">
          <a:xfrm>
            <a:off x="104511" y="6068884"/>
            <a:ext cx="7999556" cy="246221"/>
          </a:xfrm>
          <a:prstGeom prst="rect">
            <a:avLst/>
          </a:prstGeom>
          <a:noFill/>
          <a:ln w="9525">
            <a:noFill/>
            <a:miter lim="800000"/>
            <a:headEnd/>
            <a:tailEnd/>
          </a:ln>
        </p:spPr>
        <p:txBody>
          <a:bodyPr wrap="none">
            <a:spAutoFit/>
          </a:bodyPr>
          <a:lstStyle/>
          <a:p>
            <a:r>
              <a:rPr lang="en-US" altLang="zh-CN" sz="1000" dirty="0"/>
              <a:t>M.A. Davenport, M.F. Duarte, Y.C. </a:t>
            </a:r>
            <a:r>
              <a:rPr lang="en-US" altLang="zh-CN" sz="1000" dirty="0" err="1"/>
              <a:t>Eldar</a:t>
            </a:r>
            <a:r>
              <a:rPr lang="en-US" altLang="zh-CN" sz="1000" dirty="0"/>
              <a:t>, and G. </a:t>
            </a:r>
            <a:r>
              <a:rPr lang="en-US" altLang="zh-CN" sz="1000" dirty="0" err="1"/>
              <a:t>Kutyniok</a:t>
            </a:r>
            <a:r>
              <a:rPr lang="en-US" altLang="zh-CN" sz="1000" dirty="0"/>
              <a:t>, </a:t>
            </a:r>
            <a:r>
              <a:rPr lang="en-US" altLang="zh-CN" sz="1000" dirty="0" smtClean="0">
                <a:hlinkClick r:id="rId2"/>
              </a:rPr>
              <a:t>"</a:t>
            </a:r>
            <a:r>
              <a:rPr lang="en-US" altLang="zh-CN" sz="1000" dirty="0">
                <a:hlinkClick r:id="rId2"/>
              </a:rPr>
              <a:t>Introduction to Compressed </a:t>
            </a:r>
            <a:r>
              <a:rPr lang="en-US" altLang="zh-CN" sz="1000" dirty="0" err="1">
                <a:hlinkClick r:id="rId2"/>
              </a:rPr>
              <a:t>Sensing,"</a:t>
            </a:r>
            <a:r>
              <a:rPr lang="en-US" altLang="zh-CN" sz="1000" dirty="0" err="1"/>
              <a:t>in</a:t>
            </a:r>
            <a:r>
              <a:rPr lang="en-US" altLang="zh-CN" sz="1000" dirty="0"/>
              <a:t> </a:t>
            </a:r>
            <a:r>
              <a:rPr lang="en-US" altLang="zh-CN" sz="1000" i="1" dirty="0"/>
              <a:t>Compressed Sensing: Theory and Applications</a:t>
            </a:r>
            <a:r>
              <a:rPr lang="en-US" altLang="zh-CN" sz="1000" dirty="0" smtClean="0"/>
              <a:t>, 2012</a:t>
            </a:r>
            <a:endParaRPr lang="en-US" altLang="zh-CN" sz="1000" i="1" dirty="0"/>
          </a:p>
        </p:txBody>
      </p:sp>
      <p:pic>
        <p:nvPicPr>
          <p:cNvPr id="6154" name="Picture 10" descr="C:\Users\Roland\Desktop\ppt\wavelet1.jpg"/>
          <p:cNvPicPr>
            <a:picLocks noChangeAspect="1" noChangeArrowheads="1"/>
          </p:cNvPicPr>
          <p:nvPr/>
        </p:nvPicPr>
        <p:blipFill>
          <a:blip r:embed="rId3"/>
          <a:srcRect/>
          <a:stretch>
            <a:fillRect/>
          </a:stretch>
        </p:blipFill>
        <p:spPr bwMode="auto">
          <a:xfrm>
            <a:off x="1689101" y="1651000"/>
            <a:ext cx="2422834" cy="2374910"/>
          </a:xfrm>
          <a:prstGeom prst="rect">
            <a:avLst/>
          </a:prstGeom>
          <a:noFill/>
        </p:spPr>
      </p:pic>
      <p:pic>
        <p:nvPicPr>
          <p:cNvPr id="6155" name="Picture 11" descr="C:\Users\Roland\Desktop\ppt\wavelet2.jpg"/>
          <p:cNvPicPr>
            <a:picLocks noChangeAspect="1" noChangeArrowheads="1"/>
          </p:cNvPicPr>
          <p:nvPr/>
        </p:nvPicPr>
        <p:blipFill>
          <a:blip r:embed="rId4"/>
          <a:srcRect/>
          <a:stretch>
            <a:fillRect/>
          </a:stretch>
        </p:blipFill>
        <p:spPr bwMode="auto">
          <a:xfrm>
            <a:off x="4712293" y="1674044"/>
            <a:ext cx="2378173" cy="2351866"/>
          </a:xfrm>
          <a:prstGeom prst="rect">
            <a:avLst/>
          </a:prstGeom>
          <a:noFill/>
        </p:spPr>
      </p:pic>
      <p:sp>
        <p:nvSpPr>
          <p:cNvPr id="13" name="TextBox 12"/>
          <p:cNvSpPr txBox="1">
            <a:spLocks noChangeArrowheads="1"/>
          </p:cNvSpPr>
          <p:nvPr/>
        </p:nvSpPr>
        <p:spPr bwMode="auto">
          <a:xfrm>
            <a:off x="5553912" y="4178012"/>
            <a:ext cx="742511" cy="584775"/>
          </a:xfrm>
          <a:prstGeom prst="rect">
            <a:avLst/>
          </a:prstGeom>
          <a:noFill/>
          <a:ln w="9525">
            <a:noFill/>
            <a:miter lim="800000"/>
            <a:headEnd/>
            <a:tailEnd/>
          </a:ln>
        </p:spPr>
        <p:txBody>
          <a:bodyPr wrap="none">
            <a:spAutoFit/>
          </a:bodyPr>
          <a:lstStyle/>
          <a:p>
            <a:r>
              <a:rPr lang="en-US" altLang="zh-CN" sz="3200" b="1" dirty="0" err="1" smtClean="0">
                <a:latin typeface="Calibri" pitchFamily="-1" charset="0"/>
              </a:rPr>
              <a:t>x</a:t>
            </a:r>
            <a:r>
              <a:rPr lang="en-US" altLang="zh-CN" sz="3200" dirty="0" err="1" smtClean="0">
                <a:latin typeface="Calibri" pitchFamily="-1" charset="0"/>
              </a:rPr>
              <a:t>+</a:t>
            </a:r>
            <a:r>
              <a:rPr lang="en-US" altLang="zh-CN" sz="3200" b="1" dirty="0" err="1" smtClean="0">
                <a:latin typeface="Calibri" pitchFamily="-1" charset="0"/>
              </a:rPr>
              <a:t>z</a:t>
            </a:r>
            <a:endParaRPr lang="en-US" altLang="zh-CN" sz="3200" dirty="0">
              <a:latin typeface="Calibri" pitchFamily="-1" charset="0"/>
            </a:endParaRPr>
          </a:p>
        </p:txBody>
      </p:sp>
    </p:spTree>
    <p:extLst>
      <p:ext uri="{BB962C8B-B14F-4D97-AF65-F5344CB8AC3E}">
        <p14:creationId xmlns:p14="http://schemas.microsoft.com/office/powerpoint/2010/main" val="40539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zh-CN" dirty="0" smtClean="0">
                <a:ea typeface="ＭＳ Ｐゴシック" pitchFamily="-1" charset="-128"/>
              </a:rPr>
              <a:t>Apps: 2. </a:t>
            </a:r>
            <a:r>
              <a:rPr lang="en-US" altLang="zh-CN" dirty="0" err="1" smtClean="0">
                <a:ea typeface="ＭＳ Ｐゴシック" pitchFamily="-1" charset="-128"/>
              </a:rPr>
              <a:t>Fast(er</a:t>
            </a:r>
            <a:r>
              <a:rPr lang="en-US" altLang="zh-CN" dirty="0" smtClean="0">
                <a:ea typeface="ＭＳ Ｐゴシック" pitchFamily="-1" charset="-128"/>
              </a:rPr>
              <a:t>) Fourier Transform</a:t>
            </a:r>
          </a:p>
        </p:txBody>
      </p:sp>
      <p:pic>
        <p:nvPicPr>
          <p:cNvPr id="8195" name="Picture 3"/>
          <p:cNvPicPr>
            <a:picLocks noChangeAspect="1"/>
          </p:cNvPicPr>
          <p:nvPr/>
        </p:nvPicPr>
        <p:blipFill>
          <a:blip r:embed="rId2"/>
          <a:srcRect/>
          <a:stretch>
            <a:fillRect/>
          </a:stretch>
        </p:blipFill>
        <p:spPr bwMode="auto">
          <a:xfrm>
            <a:off x="1431925" y="1600200"/>
            <a:ext cx="7645400" cy="4305300"/>
          </a:xfrm>
          <a:prstGeom prst="rect">
            <a:avLst/>
          </a:prstGeom>
          <a:noFill/>
          <a:ln w="9525">
            <a:noFill/>
            <a:miter lim="800000"/>
            <a:headEnd/>
            <a:tailEnd/>
          </a:ln>
        </p:spPr>
      </p:pic>
      <p:sp>
        <p:nvSpPr>
          <p:cNvPr id="8196" name="Slide Number Placeholder 4"/>
          <p:cNvSpPr>
            <a:spLocks noGrp="1"/>
          </p:cNvSpPr>
          <p:nvPr>
            <p:ph type="sldNum" sz="quarter" idx="12"/>
          </p:nvPr>
        </p:nvSpPr>
        <p:spPr bwMode="auto">
          <a:noFill/>
          <a:ln>
            <a:miter lim="800000"/>
            <a:headEnd/>
            <a:tailEnd/>
          </a:ln>
        </p:spPr>
        <p:txBody>
          <a:bodyPr/>
          <a:lstStyle/>
          <a:p>
            <a:fld id="{39EFB012-0F56-40CD-982D-B76DEC3E982F}" type="slidenum">
              <a:rPr lang="en-US" altLang="zh-CN"/>
              <a:pPr/>
              <a:t>13</a:t>
            </a:fld>
            <a:endParaRPr lang="en-US" altLang="zh-CN"/>
          </a:p>
        </p:txBody>
      </p:sp>
      <p:sp>
        <p:nvSpPr>
          <p:cNvPr id="8197" name="TextBox 5"/>
          <p:cNvSpPr txBox="1">
            <a:spLocks noChangeArrowheads="1"/>
          </p:cNvSpPr>
          <p:nvPr/>
        </p:nvSpPr>
        <p:spPr bwMode="auto">
          <a:xfrm>
            <a:off x="127000" y="6130895"/>
            <a:ext cx="8576449" cy="246221"/>
          </a:xfrm>
          <a:prstGeom prst="rect">
            <a:avLst/>
          </a:prstGeom>
          <a:noFill/>
          <a:ln w="9525">
            <a:noFill/>
            <a:miter lim="800000"/>
            <a:headEnd/>
            <a:tailEnd/>
          </a:ln>
        </p:spPr>
        <p:txBody>
          <a:bodyPr wrap="none">
            <a:spAutoFit/>
          </a:bodyPr>
          <a:lstStyle/>
          <a:p>
            <a:r>
              <a:rPr lang="en-US" altLang="zh-CN" sz="1000" dirty="0" smtClean="0"/>
              <a:t>H. </a:t>
            </a:r>
            <a:r>
              <a:rPr lang="en-US" altLang="zh-CN" sz="1000" dirty="0" err="1"/>
              <a:t>Hassanieh</a:t>
            </a:r>
            <a:r>
              <a:rPr lang="en-US" altLang="zh-CN" sz="1000" dirty="0"/>
              <a:t>, </a:t>
            </a:r>
            <a:r>
              <a:rPr lang="en-US" altLang="zh-CN" sz="1000" dirty="0" smtClean="0"/>
              <a:t>P. </a:t>
            </a:r>
            <a:r>
              <a:rPr lang="en-US" altLang="zh-CN" sz="1000" dirty="0" err="1" smtClean="0"/>
              <a:t>Indyk</a:t>
            </a:r>
            <a:r>
              <a:rPr lang="en-US" altLang="zh-CN" sz="1000" dirty="0"/>
              <a:t>, </a:t>
            </a:r>
            <a:r>
              <a:rPr lang="en-US" altLang="zh-CN" sz="1000" dirty="0" smtClean="0"/>
              <a:t>D. </a:t>
            </a:r>
            <a:r>
              <a:rPr lang="en-US" altLang="zh-CN" sz="1000" dirty="0" err="1" smtClean="0"/>
              <a:t>Katabi</a:t>
            </a:r>
            <a:r>
              <a:rPr lang="en-US" altLang="zh-CN" sz="1000" dirty="0"/>
              <a:t>, and </a:t>
            </a:r>
            <a:r>
              <a:rPr lang="en-US" altLang="zh-CN" sz="1000" dirty="0" smtClean="0"/>
              <a:t>E. </a:t>
            </a:r>
            <a:r>
              <a:rPr lang="en-US" altLang="zh-CN" sz="1000" dirty="0"/>
              <a:t>Price. </a:t>
            </a:r>
            <a:r>
              <a:rPr lang="en-US" altLang="zh-CN" sz="1000" dirty="0" smtClean="0"/>
              <a:t>Nearly </a:t>
            </a:r>
            <a:r>
              <a:rPr lang="en-US" altLang="zh-CN" sz="1000" dirty="0"/>
              <a:t>optimal sparse </a:t>
            </a:r>
            <a:r>
              <a:rPr lang="en-US" altLang="zh-CN" sz="1000" dirty="0" err="1"/>
              <a:t>fourier</a:t>
            </a:r>
            <a:r>
              <a:rPr lang="en-US" altLang="zh-CN" sz="1000" dirty="0"/>
              <a:t> transform. </a:t>
            </a:r>
            <a:r>
              <a:rPr lang="en-US" altLang="zh-CN" sz="1000" dirty="0" smtClean="0"/>
              <a:t>In</a:t>
            </a:r>
            <a:r>
              <a:rPr lang="en-US" altLang="zh-CN" sz="1000" dirty="0"/>
              <a:t> </a:t>
            </a:r>
            <a:r>
              <a:rPr lang="en-US" altLang="zh-CN" sz="1000" i="1" dirty="0"/>
              <a:t>Proceedings of the 44th symposium on Theory of Computing</a:t>
            </a:r>
            <a:r>
              <a:rPr lang="en-US" altLang="zh-CN" sz="1000" dirty="0"/>
              <a:t> (STOC '12). </a:t>
            </a:r>
            <a:endParaRPr lang="en-US" altLang="zh-CN" sz="1000" i="1" dirty="0"/>
          </a:p>
        </p:txBody>
      </p:sp>
    </p:spTree>
    <p:extLst>
      <p:ext uri="{BB962C8B-B14F-4D97-AF65-F5344CB8AC3E}">
        <p14:creationId xmlns:p14="http://schemas.microsoft.com/office/powerpoint/2010/main" val="3258467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zh-CN" dirty="0" smtClean="0">
                <a:ea typeface="ＭＳ Ｐゴシック" pitchFamily="-1" charset="-128"/>
              </a:rPr>
              <a:t>Apps: 3. One-pixel camera</a:t>
            </a:r>
          </a:p>
        </p:txBody>
      </p:sp>
      <p:pic>
        <p:nvPicPr>
          <p:cNvPr id="4" name="Picture 3"/>
          <p:cNvPicPr>
            <a:picLocks noChangeAspect="1"/>
          </p:cNvPicPr>
          <p:nvPr/>
        </p:nvPicPr>
        <p:blipFill>
          <a:blip r:embed="rId2"/>
          <a:stretch>
            <a:fillRect/>
          </a:stretch>
        </p:blipFill>
        <p:spPr>
          <a:xfrm>
            <a:off x="533400" y="1689100"/>
            <a:ext cx="8077200" cy="3479800"/>
          </a:xfrm>
          <a:prstGeom prst="rect">
            <a:avLst/>
          </a:prstGeom>
          <a:effectLst>
            <a:softEdge rad="38100"/>
          </a:effectLst>
        </p:spPr>
      </p:pic>
      <p:sp>
        <p:nvSpPr>
          <p:cNvPr id="9220" name="TextBox 4"/>
          <p:cNvSpPr txBox="1">
            <a:spLocks noChangeArrowheads="1"/>
          </p:cNvSpPr>
          <p:nvPr/>
        </p:nvSpPr>
        <p:spPr bwMode="auto">
          <a:xfrm>
            <a:off x="457200" y="6233319"/>
            <a:ext cx="3262312" cy="246062"/>
          </a:xfrm>
          <a:prstGeom prst="rect">
            <a:avLst/>
          </a:prstGeom>
          <a:noFill/>
          <a:ln w="9525">
            <a:noFill/>
            <a:miter lim="800000"/>
            <a:headEnd/>
            <a:tailEnd/>
          </a:ln>
        </p:spPr>
        <p:txBody>
          <a:bodyPr wrap="none">
            <a:spAutoFit/>
          </a:bodyPr>
          <a:lstStyle/>
          <a:p>
            <a:r>
              <a:rPr lang="en-US" altLang="zh-CN" sz="1000" i="1" dirty="0"/>
              <a:t>http://dsp.rice.edu/sites/dsp.rice.edu/files/cs/cscam.gif</a:t>
            </a:r>
          </a:p>
        </p:txBody>
      </p:sp>
      <p:sp>
        <p:nvSpPr>
          <p:cNvPr id="9221" name="Slide Number Placeholder 5"/>
          <p:cNvSpPr>
            <a:spLocks noGrp="1"/>
          </p:cNvSpPr>
          <p:nvPr>
            <p:ph type="sldNum" sz="quarter" idx="12"/>
          </p:nvPr>
        </p:nvSpPr>
        <p:spPr bwMode="auto">
          <a:noFill/>
          <a:ln>
            <a:miter lim="800000"/>
            <a:headEnd/>
            <a:tailEnd/>
          </a:ln>
        </p:spPr>
        <p:txBody>
          <a:bodyPr/>
          <a:lstStyle/>
          <a:p>
            <a:fld id="{F4C76BD0-CCF8-44E2-9596-C23895834FE9}" type="slidenum">
              <a:rPr lang="en-US" altLang="zh-CN"/>
              <a:pPr/>
              <a:t>14</a:t>
            </a:fld>
            <a:endParaRPr lang="en-US" altLang="zh-CN" dirty="0"/>
          </a:p>
        </p:txBody>
      </p:sp>
    </p:spTree>
    <p:extLst>
      <p:ext uri="{BB962C8B-B14F-4D97-AF65-F5344CB8AC3E}">
        <p14:creationId xmlns:p14="http://schemas.microsoft.com/office/powerpoint/2010/main" val="505355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id_table_standalone.pdf"/>
          <p:cNvPicPr>
            <a:picLocks noChangeAspect="1"/>
          </p:cNvPicPr>
          <p:nvPr/>
        </p:nvPicPr>
        <p:blipFill>
          <a:blip r:embed="rId2"/>
          <a:srcRect/>
          <a:stretch>
            <a:fillRect/>
          </a:stretch>
        </p:blipFill>
        <p:spPr bwMode="auto">
          <a:xfrm>
            <a:off x="-476250" y="201613"/>
            <a:ext cx="9720263" cy="7510462"/>
          </a:xfrm>
          <a:prstGeom prst="rect">
            <a:avLst/>
          </a:prstGeom>
          <a:noFill/>
          <a:ln w="9525">
            <a:noFill/>
            <a:miter lim="800000"/>
            <a:headEnd/>
            <a:tailEnd/>
          </a:ln>
        </p:spPr>
      </p:pic>
      <p:sp>
        <p:nvSpPr>
          <p:cNvPr id="10243" name="TextBox 3"/>
          <p:cNvSpPr txBox="1">
            <a:spLocks noChangeArrowheads="1"/>
          </p:cNvSpPr>
          <p:nvPr/>
        </p:nvSpPr>
        <p:spPr bwMode="auto">
          <a:xfrm>
            <a:off x="3757613" y="254000"/>
            <a:ext cx="1384300" cy="369888"/>
          </a:xfrm>
          <a:prstGeom prst="rect">
            <a:avLst/>
          </a:prstGeom>
          <a:noFill/>
          <a:ln w="9525">
            <a:noFill/>
            <a:miter lim="800000"/>
            <a:headEnd/>
            <a:tailEnd/>
          </a:ln>
        </p:spPr>
        <p:txBody>
          <a:bodyPr wrap="none">
            <a:spAutoFit/>
          </a:bodyPr>
          <a:lstStyle/>
          <a:p>
            <a:r>
              <a:rPr lang="en-US" altLang="zh-CN" sz="1800"/>
              <a:t>y=A(x+z)+e</a:t>
            </a:r>
          </a:p>
        </p:txBody>
      </p:sp>
      <p:sp>
        <p:nvSpPr>
          <p:cNvPr id="10244" name="Slide Number Placeholder 4"/>
          <p:cNvSpPr>
            <a:spLocks noGrp="1"/>
          </p:cNvSpPr>
          <p:nvPr>
            <p:ph type="sldNum" sz="quarter" idx="12"/>
          </p:nvPr>
        </p:nvSpPr>
        <p:spPr bwMode="auto">
          <a:noFill/>
          <a:ln>
            <a:miter lim="800000"/>
            <a:headEnd/>
            <a:tailEnd/>
          </a:ln>
        </p:spPr>
        <p:txBody>
          <a:bodyPr/>
          <a:lstStyle/>
          <a:p>
            <a:fld id="{C60280BB-CC00-41CA-9154-9760B0DA5272}" type="slidenum">
              <a:rPr lang="en-US" altLang="zh-CN"/>
              <a:pPr/>
              <a:t>15</a:t>
            </a:fld>
            <a:endParaRPr lang="en-US" altLang="zh-CN"/>
          </a:p>
        </p:txBody>
      </p:sp>
      <p:pic>
        <p:nvPicPr>
          <p:cNvPr id="10246" name="Picture 6"/>
          <p:cNvPicPr>
            <a:picLocks noChangeAspect="1" noChangeArrowheads="1"/>
          </p:cNvPicPr>
          <p:nvPr/>
        </p:nvPicPr>
        <p:blipFill>
          <a:blip r:embed="rId3"/>
          <a:srcRect/>
          <a:stretch>
            <a:fillRect/>
          </a:stretch>
        </p:blipFill>
        <p:spPr bwMode="auto">
          <a:xfrm>
            <a:off x="7913369" y="1299383"/>
            <a:ext cx="105727" cy="148735"/>
          </a:xfrm>
          <a:prstGeom prst="rect">
            <a:avLst/>
          </a:prstGeom>
          <a:noFill/>
          <a:ln w="9525">
            <a:noFill/>
            <a:miter lim="800000"/>
            <a:headEnd/>
            <a:tailEnd/>
          </a:ln>
        </p:spPr>
      </p:pic>
    </p:spTree>
    <p:extLst>
      <p:ext uri="{BB962C8B-B14F-4D97-AF65-F5344CB8AC3E}">
        <p14:creationId xmlns:p14="http://schemas.microsoft.com/office/powerpoint/2010/main" val="1485054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id_table_standalone.pdf"/>
          <p:cNvPicPr>
            <a:picLocks noChangeAspect="1"/>
          </p:cNvPicPr>
          <p:nvPr/>
        </p:nvPicPr>
        <p:blipFill>
          <a:blip r:embed="rId2"/>
          <a:srcRect/>
          <a:stretch>
            <a:fillRect/>
          </a:stretch>
        </p:blipFill>
        <p:spPr bwMode="auto">
          <a:xfrm>
            <a:off x="-476250" y="201613"/>
            <a:ext cx="9720263" cy="7510462"/>
          </a:xfrm>
          <a:prstGeom prst="rect">
            <a:avLst/>
          </a:prstGeom>
          <a:noFill/>
          <a:ln w="9525">
            <a:noFill/>
            <a:miter lim="800000"/>
            <a:headEnd/>
            <a:tailEnd/>
          </a:ln>
        </p:spPr>
      </p:pic>
      <p:sp>
        <p:nvSpPr>
          <p:cNvPr id="3" name="Half Frame 2"/>
          <p:cNvSpPr>
            <a:spLocks noChangeAspect="1"/>
          </p:cNvSpPr>
          <p:nvPr/>
        </p:nvSpPr>
        <p:spPr bwMode="auto">
          <a:xfrm rot="-7440000">
            <a:off x="1647032" y="586581"/>
            <a:ext cx="144462"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6" name="Multiply 5"/>
          <p:cNvSpPr>
            <a:spLocks noChangeArrowheads="1"/>
          </p:cNvSpPr>
          <p:nvPr/>
        </p:nvSpPr>
        <p:spPr bwMode="auto">
          <a:xfrm>
            <a:off x="2171700" y="938213"/>
            <a:ext cx="306388" cy="295275"/>
          </a:xfrm>
          <a:custGeom>
            <a:avLst/>
            <a:gdLst>
              <a:gd name="T0" fmla="*/ 73587 w 306388"/>
              <a:gd name="T1" fmla="*/ 70918 h 295275"/>
              <a:gd name="T2" fmla="*/ 232801 w 306388"/>
              <a:gd name="T3" fmla="*/ 70918 h 295275"/>
              <a:gd name="T4" fmla="*/ 232801 w 306388"/>
              <a:gd name="T5" fmla="*/ 224357 h 295275"/>
              <a:gd name="T6" fmla="*/ 73587 w 306388"/>
              <a:gd name="T7" fmla="*/ 224357 h 295275"/>
              <a:gd name="T8" fmla="*/ 2 60000 65536"/>
              <a:gd name="T9" fmla="*/ 3 60000 65536"/>
              <a:gd name="T10" fmla="*/ 0 60000 65536"/>
              <a:gd name="T11" fmla="*/ 1 60000 65536"/>
              <a:gd name="T12" fmla="*/ 49491 w 306388"/>
              <a:gd name="T13" fmla="*/ 45915 h 295275"/>
              <a:gd name="T14" fmla="*/ 256897 w 306388"/>
              <a:gd name="T15" fmla="*/ 249360 h 295275"/>
            </a:gdLst>
            <a:ahLst/>
            <a:cxnLst>
              <a:cxn ang="T8">
                <a:pos x="T0" y="T1"/>
              </a:cxn>
              <a:cxn ang="T9">
                <a:pos x="T2" y="T3"/>
              </a:cxn>
              <a:cxn ang="T10">
                <a:pos x="T4" y="T5"/>
              </a:cxn>
              <a:cxn ang="T11">
                <a:pos x="T6" y="T7"/>
              </a:cxn>
            </a:cxnLst>
            <a:rect l="T12" t="T13" r="T14" b="T15"/>
            <a:pathLst>
              <a:path w="306388" h="295275">
                <a:moveTo>
                  <a:pt x="49491" y="95921"/>
                </a:moveTo>
                <a:lnTo>
                  <a:pt x="97683" y="45915"/>
                </a:lnTo>
                <a:lnTo>
                  <a:pt x="153194" y="99412"/>
                </a:lnTo>
                <a:lnTo>
                  <a:pt x="208705" y="45915"/>
                </a:lnTo>
                <a:lnTo>
                  <a:pt x="256897" y="95921"/>
                </a:lnTo>
                <a:lnTo>
                  <a:pt x="203234" y="147638"/>
                </a:lnTo>
                <a:lnTo>
                  <a:pt x="256897" y="199354"/>
                </a:lnTo>
                <a:lnTo>
                  <a:pt x="208705" y="249360"/>
                </a:lnTo>
                <a:lnTo>
                  <a:pt x="153194" y="195863"/>
                </a:lnTo>
                <a:lnTo>
                  <a:pt x="97683" y="249360"/>
                </a:lnTo>
                <a:lnTo>
                  <a:pt x="49491" y="199354"/>
                </a:lnTo>
                <a:lnTo>
                  <a:pt x="103154" y="147638"/>
                </a:lnTo>
                <a:close/>
              </a:path>
            </a:pathLst>
          </a:custGeom>
          <a:solidFill>
            <a:schemeClr val="accent2"/>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1269" name="TextBox 6"/>
          <p:cNvSpPr txBox="1">
            <a:spLocks noChangeArrowheads="1"/>
          </p:cNvSpPr>
          <p:nvPr/>
        </p:nvSpPr>
        <p:spPr bwMode="auto">
          <a:xfrm>
            <a:off x="3757613" y="254000"/>
            <a:ext cx="1384300" cy="369888"/>
          </a:xfrm>
          <a:prstGeom prst="rect">
            <a:avLst/>
          </a:prstGeom>
          <a:noFill/>
          <a:ln w="9525">
            <a:noFill/>
            <a:miter lim="800000"/>
            <a:headEnd/>
            <a:tailEnd/>
          </a:ln>
        </p:spPr>
        <p:txBody>
          <a:bodyPr wrap="none">
            <a:spAutoFit/>
          </a:bodyPr>
          <a:lstStyle/>
          <a:p>
            <a:r>
              <a:rPr lang="en-US" altLang="zh-CN" sz="1800"/>
              <a:t>y=A(x+z)+e</a:t>
            </a:r>
          </a:p>
        </p:txBody>
      </p:sp>
      <p:pic>
        <p:nvPicPr>
          <p:cNvPr id="8" name="Picture 7"/>
          <p:cNvPicPr>
            <a:picLocks noChangeAspect="1"/>
          </p:cNvPicPr>
          <p:nvPr/>
        </p:nvPicPr>
        <p:blipFill>
          <a:blip r:embed="rId3"/>
          <a:srcRect/>
          <a:stretch>
            <a:fillRect/>
          </a:stretch>
        </p:blipFill>
        <p:spPr bwMode="auto">
          <a:xfrm>
            <a:off x="1085850" y="1838325"/>
            <a:ext cx="1284288" cy="1257300"/>
          </a:xfrm>
          <a:prstGeom prst="rect">
            <a:avLst/>
          </a:prstGeom>
          <a:noFill/>
          <a:ln w="9525">
            <a:noFill/>
            <a:miter lim="800000"/>
            <a:headEnd/>
            <a:tailEnd/>
          </a:ln>
        </p:spPr>
      </p:pic>
      <p:pic>
        <p:nvPicPr>
          <p:cNvPr id="9" name="Picture 8"/>
          <p:cNvPicPr>
            <a:picLocks noChangeAspect="1"/>
          </p:cNvPicPr>
          <p:nvPr/>
        </p:nvPicPr>
        <p:blipFill>
          <a:blip r:embed="rId4"/>
          <a:srcRect/>
          <a:stretch>
            <a:fillRect/>
          </a:stretch>
        </p:blipFill>
        <p:spPr bwMode="auto">
          <a:xfrm>
            <a:off x="6340475" y="2590800"/>
            <a:ext cx="733425" cy="1101725"/>
          </a:xfrm>
          <a:prstGeom prst="rect">
            <a:avLst/>
          </a:prstGeom>
          <a:noFill/>
          <a:ln w="9525">
            <a:noFill/>
            <a:miter lim="800000"/>
            <a:headEnd/>
            <a:tailEnd/>
          </a:ln>
        </p:spPr>
      </p:pic>
      <p:cxnSp>
        <p:nvCxnSpPr>
          <p:cNvPr id="10" name="Straight Arrow Connector 9"/>
          <p:cNvCxnSpPr>
            <a:cxnSpLocks noChangeShapeType="1"/>
          </p:cNvCxnSpPr>
          <p:nvPr/>
        </p:nvCxnSpPr>
        <p:spPr bwMode="auto">
          <a:xfrm rot="10800000" flipV="1">
            <a:off x="2273300" y="1444625"/>
            <a:ext cx="1584325" cy="973138"/>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13" name="Straight Arrow Connector 12"/>
          <p:cNvCxnSpPr>
            <a:cxnSpLocks noChangeShapeType="1"/>
          </p:cNvCxnSpPr>
          <p:nvPr/>
        </p:nvCxnSpPr>
        <p:spPr bwMode="auto">
          <a:xfrm>
            <a:off x="4079875" y="1838325"/>
            <a:ext cx="2427288" cy="106997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1278" name="Slide Number Placeholder 25"/>
          <p:cNvSpPr>
            <a:spLocks noGrp="1"/>
          </p:cNvSpPr>
          <p:nvPr>
            <p:ph type="sldNum" sz="quarter" idx="12"/>
          </p:nvPr>
        </p:nvSpPr>
        <p:spPr bwMode="auto">
          <a:noFill/>
          <a:ln>
            <a:miter lim="800000"/>
            <a:headEnd/>
            <a:tailEnd/>
          </a:ln>
        </p:spPr>
        <p:txBody>
          <a:bodyPr/>
          <a:lstStyle/>
          <a:p>
            <a:fld id="{FCB29B08-829B-4657-9CEB-00D87CE97434}" type="slidenum">
              <a:rPr lang="en-US" altLang="zh-CN"/>
              <a:pPr/>
              <a:t>16</a:t>
            </a:fld>
            <a:endParaRPr lang="en-US" altLang="zh-CN"/>
          </a:p>
        </p:txBody>
      </p:sp>
      <p:pic>
        <p:nvPicPr>
          <p:cNvPr id="15" name="Picture 6"/>
          <p:cNvPicPr>
            <a:picLocks noChangeAspect="1" noChangeArrowheads="1"/>
          </p:cNvPicPr>
          <p:nvPr/>
        </p:nvPicPr>
        <p:blipFill>
          <a:blip r:embed="rId5"/>
          <a:srcRect/>
          <a:stretch>
            <a:fillRect/>
          </a:stretch>
        </p:blipFill>
        <p:spPr bwMode="auto">
          <a:xfrm>
            <a:off x="7913369" y="1299383"/>
            <a:ext cx="105727" cy="148735"/>
          </a:xfrm>
          <a:prstGeom prst="rect">
            <a:avLst/>
          </a:prstGeom>
          <a:noFill/>
          <a:ln w="9525">
            <a:noFill/>
            <a:miter lim="800000"/>
            <a:headEnd/>
            <a:tailEnd/>
          </a:ln>
        </p:spPr>
      </p:pic>
    </p:spTree>
    <p:extLst>
      <p:ext uri="{BB962C8B-B14F-4D97-AF65-F5344CB8AC3E}">
        <p14:creationId xmlns:p14="http://schemas.microsoft.com/office/powerpoint/2010/main" val="42730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id_table_standalone.pdf"/>
          <p:cNvPicPr>
            <a:picLocks noChangeAspect="1"/>
          </p:cNvPicPr>
          <p:nvPr/>
        </p:nvPicPr>
        <p:blipFill>
          <a:blip r:embed="rId2"/>
          <a:srcRect/>
          <a:stretch>
            <a:fillRect/>
          </a:stretch>
        </p:blipFill>
        <p:spPr bwMode="auto">
          <a:xfrm>
            <a:off x="-476250" y="201613"/>
            <a:ext cx="9720263" cy="7510462"/>
          </a:xfrm>
          <a:prstGeom prst="rect">
            <a:avLst/>
          </a:prstGeom>
          <a:noFill/>
          <a:ln w="9525">
            <a:noFill/>
            <a:miter lim="800000"/>
            <a:headEnd/>
            <a:tailEnd/>
          </a:ln>
        </p:spPr>
      </p:pic>
      <p:sp>
        <p:nvSpPr>
          <p:cNvPr id="12291" name="TextBox 6"/>
          <p:cNvSpPr txBox="1">
            <a:spLocks noChangeArrowheads="1"/>
          </p:cNvSpPr>
          <p:nvPr/>
        </p:nvSpPr>
        <p:spPr bwMode="auto">
          <a:xfrm>
            <a:off x="3757613" y="254000"/>
            <a:ext cx="1384300" cy="369888"/>
          </a:xfrm>
          <a:prstGeom prst="rect">
            <a:avLst/>
          </a:prstGeom>
          <a:noFill/>
          <a:ln w="9525">
            <a:noFill/>
            <a:miter lim="800000"/>
            <a:headEnd/>
            <a:tailEnd/>
          </a:ln>
        </p:spPr>
        <p:txBody>
          <a:bodyPr wrap="none">
            <a:spAutoFit/>
          </a:bodyPr>
          <a:lstStyle/>
          <a:p>
            <a:r>
              <a:rPr lang="en-US" altLang="zh-CN" sz="1800"/>
              <a:t>y=A(x+z)+e</a:t>
            </a:r>
          </a:p>
        </p:txBody>
      </p:sp>
      <p:pic>
        <p:nvPicPr>
          <p:cNvPr id="23" name="Picture 22" descr="lena.png"/>
          <p:cNvPicPr>
            <a:picLocks noChangeAspect="1"/>
          </p:cNvPicPr>
          <p:nvPr/>
        </p:nvPicPr>
        <p:blipFill>
          <a:blip r:embed="rId3"/>
          <a:srcRect/>
          <a:stretch>
            <a:fillRect/>
          </a:stretch>
        </p:blipFill>
        <p:spPr bwMode="auto">
          <a:xfrm>
            <a:off x="7097713" y="2832100"/>
            <a:ext cx="1562100" cy="1555750"/>
          </a:xfrm>
          <a:prstGeom prst="rect">
            <a:avLst/>
          </a:prstGeom>
          <a:noFill/>
          <a:ln w="9525">
            <a:noFill/>
            <a:miter lim="800000"/>
            <a:headEnd/>
            <a:tailEnd/>
          </a:ln>
        </p:spPr>
      </p:pic>
      <p:pic>
        <p:nvPicPr>
          <p:cNvPr id="24" name="Picture 23"/>
          <p:cNvPicPr>
            <a:picLocks noChangeAspect="1"/>
          </p:cNvPicPr>
          <p:nvPr/>
        </p:nvPicPr>
        <p:blipFill>
          <a:blip r:embed="rId4"/>
          <a:srcRect/>
          <a:stretch>
            <a:fillRect/>
          </a:stretch>
        </p:blipFill>
        <p:spPr bwMode="auto">
          <a:xfrm>
            <a:off x="2193925" y="1277938"/>
            <a:ext cx="1563688" cy="1562100"/>
          </a:xfrm>
          <a:prstGeom prst="rect">
            <a:avLst/>
          </a:prstGeom>
          <a:noFill/>
          <a:ln w="9525">
            <a:noFill/>
            <a:miter lim="800000"/>
            <a:headEnd/>
            <a:tailEnd/>
          </a:ln>
        </p:spPr>
      </p:pic>
      <p:cxnSp>
        <p:nvCxnSpPr>
          <p:cNvPr id="21" name="Straight Arrow Connector 20"/>
          <p:cNvCxnSpPr>
            <a:cxnSpLocks noChangeShapeType="1"/>
          </p:cNvCxnSpPr>
          <p:nvPr/>
        </p:nvCxnSpPr>
        <p:spPr bwMode="auto">
          <a:xfrm rot="10800000" flipV="1">
            <a:off x="3802063" y="1716088"/>
            <a:ext cx="1522412" cy="33337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28" name="Oval 27"/>
          <p:cNvSpPr>
            <a:spLocks noChangeArrowheads="1"/>
          </p:cNvSpPr>
          <p:nvPr/>
        </p:nvSpPr>
        <p:spPr bwMode="auto">
          <a:xfrm>
            <a:off x="5097463" y="1260475"/>
            <a:ext cx="1085850" cy="1562100"/>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cxnSp>
        <p:nvCxnSpPr>
          <p:cNvPr id="30" name="Straight Arrow Connector 29"/>
          <p:cNvCxnSpPr>
            <a:cxnSpLocks noChangeShapeType="1"/>
          </p:cNvCxnSpPr>
          <p:nvPr/>
        </p:nvCxnSpPr>
        <p:spPr bwMode="auto">
          <a:xfrm>
            <a:off x="6161088" y="3354388"/>
            <a:ext cx="936625" cy="255587"/>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31" name="Oval 30"/>
          <p:cNvSpPr>
            <a:spLocks noChangeArrowheads="1"/>
          </p:cNvSpPr>
          <p:nvPr/>
        </p:nvSpPr>
        <p:spPr bwMode="auto">
          <a:xfrm>
            <a:off x="5075238" y="2690813"/>
            <a:ext cx="1085850" cy="21256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37" name="Oval 36"/>
          <p:cNvSpPr>
            <a:spLocks noChangeArrowheads="1"/>
          </p:cNvSpPr>
          <p:nvPr/>
        </p:nvSpPr>
        <p:spPr bwMode="auto">
          <a:xfrm>
            <a:off x="5010150" y="5281613"/>
            <a:ext cx="1225550" cy="368300"/>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cxnSp>
        <p:nvCxnSpPr>
          <p:cNvPr id="38" name="Straight Arrow Connector 37"/>
          <p:cNvCxnSpPr>
            <a:cxnSpLocks noChangeShapeType="1"/>
            <a:stCxn id="37" idx="1"/>
          </p:cNvCxnSpPr>
          <p:nvPr/>
        </p:nvCxnSpPr>
        <p:spPr bwMode="auto">
          <a:xfrm rot="16200000" flipV="1">
            <a:off x="3809207" y="3955256"/>
            <a:ext cx="947738" cy="181292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2300" name="Slide Number Placeholder 40"/>
          <p:cNvSpPr>
            <a:spLocks noGrp="1"/>
          </p:cNvSpPr>
          <p:nvPr>
            <p:ph type="sldNum" sz="quarter" idx="12"/>
          </p:nvPr>
        </p:nvSpPr>
        <p:spPr bwMode="auto">
          <a:noFill/>
          <a:ln>
            <a:miter lim="800000"/>
            <a:headEnd/>
            <a:tailEnd/>
          </a:ln>
        </p:spPr>
        <p:txBody>
          <a:bodyPr/>
          <a:lstStyle/>
          <a:p>
            <a:fld id="{EE76963B-8021-4EB9-8CC4-61BC69000EBB}" type="slidenum">
              <a:rPr lang="en-US" altLang="zh-CN"/>
              <a:pPr/>
              <a:t>17</a:t>
            </a:fld>
            <a:endParaRPr lang="en-US" altLang="zh-CN"/>
          </a:p>
        </p:txBody>
      </p:sp>
      <p:pic>
        <p:nvPicPr>
          <p:cNvPr id="42" name="Picture 41"/>
          <p:cNvPicPr>
            <a:picLocks noChangeAspect="1"/>
          </p:cNvPicPr>
          <p:nvPr/>
        </p:nvPicPr>
        <p:blipFill>
          <a:blip r:embed="rId5"/>
          <a:srcRect/>
          <a:stretch>
            <a:fillRect/>
          </a:stretch>
        </p:blipFill>
        <p:spPr bwMode="auto">
          <a:xfrm>
            <a:off x="1730375" y="3565525"/>
            <a:ext cx="1646238" cy="1646238"/>
          </a:xfrm>
          <a:prstGeom prst="rect">
            <a:avLst/>
          </a:prstGeom>
          <a:noFill/>
          <a:ln w="9525">
            <a:noFill/>
            <a:miter lim="800000"/>
            <a:headEnd/>
            <a:tailEnd/>
          </a:ln>
        </p:spPr>
      </p:pic>
      <p:pic>
        <p:nvPicPr>
          <p:cNvPr id="14" name="Picture 6"/>
          <p:cNvPicPr>
            <a:picLocks noChangeAspect="1" noChangeArrowheads="1"/>
          </p:cNvPicPr>
          <p:nvPr/>
        </p:nvPicPr>
        <p:blipFill>
          <a:blip r:embed="rId6"/>
          <a:srcRect/>
          <a:stretch>
            <a:fillRect/>
          </a:stretch>
        </p:blipFill>
        <p:spPr bwMode="auto">
          <a:xfrm>
            <a:off x="7913369" y="1299383"/>
            <a:ext cx="105727" cy="148735"/>
          </a:xfrm>
          <a:prstGeom prst="rect">
            <a:avLst/>
          </a:prstGeom>
          <a:noFill/>
          <a:ln w="9525">
            <a:noFill/>
            <a:miter lim="800000"/>
            <a:headEnd/>
            <a:tailEnd/>
          </a:ln>
        </p:spPr>
      </p:pic>
    </p:spTree>
    <p:extLst>
      <p:ext uri="{BB962C8B-B14F-4D97-AF65-F5344CB8AC3E}">
        <p14:creationId xmlns:p14="http://schemas.microsoft.com/office/powerpoint/2010/main" val="36509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3"/>
                                        </p:tgtEl>
                                      </p:cBhvr>
                                    </p:animEffect>
                                    <p:set>
                                      <p:cBhvr>
                                        <p:cTn id="33" dur="1" fill="hold">
                                          <p:stCondLst>
                                            <p:cond delay="999"/>
                                          </p:stCondLst>
                                        </p:cTn>
                                        <p:tgtEl>
                                          <p:spTgt spid="2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1"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id_table_standalone.pdf"/>
          <p:cNvPicPr>
            <a:picLocks noChangeAspect="1"/>
          </p:cNvPicPr>
          <p:nvPr/>
        </p:nvPicPr>
        <p:blipFill>
          <a:blip r:embed="rId2"/>
          <a:srcRect/>
          <a:stretch>
            <a:fillRect/>
          </a:stretch>
        </p:blipFill>
        <p:spPr bwMode="auto">
          <a:xfrm>
            <a:off x="-476250" y="201613"/>
            <a:ext cx="9720263" cy="7510462"/>
          </a:xfrm>
          <a:prstGeom prst="rect">
            <a:avLst/>
          </a:prstGeom>
          <a:noFill/>
          <a:ln w="9525">
            <a:noFill/>
            <a:miter lim="800000"/>
            <a:headEnd/>
            <a:tailEnd/>
          </a:ln>
        </p:spPr>
      </p:pic>
      <p:sp>
        <p:nvSpPr>
          <p:cNvPr id="13315" name="TextBox 3"/>
          <p:cNvSpPr txBox="1">
            <a:spLocks noChangeArrowheads="1"/>
          </p:cNvSpPr>
          <p:nvPr/>
        </p:nvSpPr>
        <p:spPr bwMode="auto">
          <a:xfrm>
            <a:off x="3757613" y="254000"/>
            <a:ext cx="1384300" cy="369888"/>
          </a:xfrm>
          <a:prstGeom prst="rect">
            <a:avLst/>
          </a:prstGeom>
          <a:noFill/>
          <a:ln w="9525">
            <a:noFill/>
            <a:miter lim="800000"/>
            <a:headEnd/>
            <a:tailEnd/>
          </a:ln>
        </p:spPr>
        <p:txBody>
          <a:bodyPr wrap="none">
            <a:spAutoFit/>
          </a:bodyPr>
          <a:lstStyle/>
          <a:p>
            <a:r>
              <a:rPr lang="en-US" altLang="zh-CN" sz="1800"/>
              <a:t>y=A(x+z)+e</a:t>
            </a:r>
          </a:p>
        </p:txBody>
      </p:sp>
      <p:pic>
        <p:nvPicPr>
          <p:cNvPr id="13316" name="Picture 4"/>
          <p:cNvPicPr>
            <a:picLocks noChangeAspect="1"/>
          </p:cNvPicPr>
          <p:nvPr/>
        </p:nvPicPr>
        <p:blipFill>
          <a:blip r:embed="rId3"/>
          <a:srcRect/>
          <a:stretch>
            <a:fillRect/>
          </a:stretch>
        </p:blipFill>
        <p:spPr bwMode="auto">
          <a:xfrm>
            <a:off x="5924550" y="1270000"/>
            <a:ext cx="1143000" cy="1104900"/>
          </a:xfrm>
          <a:prstGeom prst="rect">
            <a:avLst/>
          </a:prstGeom>
          <a:noFill/>
          <a:ln w="9525">
            <a:noFill/>
            <a:miter lim="800000"/>
            <a:headEnd/>
            <a:tailEnd/>
          </a:ln>
        </p:spPr>
      </p:pic>
      <p:pic>
        <p:nvPicPr>
          <p:cNvPr id="13317" name="Picture 5"/>
          <p:cNvPicPr>
            <a:picLocks noChangeAspect="1"/>
          </p:cNvPicPr>
          <p:nvPr/>
        </p:nvPicPr>
        <p:blipFill>
          <a:blip r:embed="rId4"/>
          <a:srcRect/>
          <a:stretch>
            <a:fillRect/>
          </a:stretch>
        </p:blipFill>
        <p:spPr bwMode="auto">
          <a:xfrm>
            <a:off x="7048500" y="2646363"/>
            <a:ext cx="2195513" cy="1254125"/>
          </a:xfrm>
          <a:prstGeom prst="rect">
            <a:avLst/>
          </a:prstGeom>
          <a:noFill/>
          <a:ln w="9525">
            <a:noFill/>
            <a:miter lim="800000"/>
            <a:headEnd/>
            <a:tailEnd/>
          </a:ln>
        </p:spPr>
      </p:pic>
      <p:sp>
        <p:nvSpPr>
          <p:cNvPr id="13318" name="Slide Number Placeholder 6"/>
          <p:cNvSpPr>
            <a:spLocks noGrp="1"/>
          </p:cNvSpPr>
          <p:nvPr>
            <p:ph type="sldNum" sz="quarter" idx="12"/>
          </p:nvPr>
        </p:nvSpPr>
        <p:spPr bwMode="auto">
          <a:noFill/>
          <a:ln>
            <a:miter lim="800000"/>
            <a:headEnd/>
            <a:tailEnd/>
          </a:ln>
        </p:spPr>
        <p:txBody>
          <a:bodyPr/>
          <a:lstStyle/>
          <a:p>
            <a:fld id="{140A16FE-E8B1-44F9-8621-F3D94F057487}" type="slidenum">
              <a:rPr lang="en-US" altLang="zh-CN"/>
              <a:pPr/>
              <a:t>18</a:t>
            </a:fld>
            <a:endParaRPr lang="en-US" altLang="zh-CN"/>
          </a:p>
        </p:txBody>
      </p:sp>
      <p:pic>
        <p:nvPicPr>
          <p:cNvPr id="7" name="Picture 6"/>
          <p:cNvPicPr>
            <a:picLocks noChangeAspect="1" noChangeArrowheads="1"/>
          </p:cNvPicPr>
          <p:nvPr/>
        </p:nvPicPr>
        <p:blipFill>
          <a:blip r:embed="rId5"/>
          <a:srcRect/>
          <a:stretch>
            <a:fillRect/>
          </a:stretch>
        </p:blipFill>
        <p:spPr bwMode="auto">
          <a:xfrm>
            <a:off x="7913369" y="1299383"/>
            <a:ext cx="105727" cy="148735"/>
          </a:xfrm>
          <a:prstGeom prst="rect">
            <a:avLst/>
          </a:prstGeom>
          <a:noFill/>
          <a:ln w="9525">
            <a:noFill/>
            <a:miter lim="800000"/>
            <a:headEnd/>
            <a:tailEnd/>
          </a:ln>
        </p:spPr>
      </p:pic>
    </p:spTree>
    <p:extLst>
      <p:ext uri="{BB962C8B-B14F-4D97-AF65-F5344CB8AC3E}">
        <p14:creationId xmlns:p14="http://schemas.microsoft.com/office/powerpoint/2010/main" val="1232960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id_table_standalone.pdf"/>
          <p:cNvPicPr>
            <a:picLocks noChangeAspect="1"/>
          </p:cNvPicPr>
          <p:nvPr/>
        </p:nvPicPr>
        <p:blipFill>
          <a:blip r:embed="rId2"/>
          <a:srcRect/>
          <a:stretch>
            <a:fillRect/>
          </a:stretch>
        </p:blipFill>
        <p:spPr bwMode="auto">
          <a:xfrm>
            <a:off x="-476250" y="193675"/>
            <a:ext cx="9720263" cy="7510463"/>
          </a:xfrm>
          <a:prstGeom prst="rect">
            <a:avLst/>
          </a:prstGeom>
          <a:noFill/>
          <a:ln w="9525">
            <a:noFill/>
            <a:miter lim="800000"/>
            <a:headEnd/>
            <a:tailEnd/>
          </a:ln>
        </p:spPr>
      </p:pic>
      <p:sp>
        <p:nvSpPr>
          <p:cNvPr id="14339" name="TextBox 3"/>
          <p:cNvSpPr txBox="1">
            <a:spLocks noChangeArrowheads="1"/>
          </p:cNvSpPr>
          <p:nvPr/>
        </p:nvSpPr>
        <p:spPr bwMode="auto">
          <a:xfrm>
            <a:off x="3757613" y="254000"/>
            <a:ext cx="1384300" cy="369888"/>
          </a:xfrm>
          <a:prstGeom prst="rect">
            <a:avLst/>
          </a:prstGeom>
          <a:noFill/>
          <a:ln w="9525">
            <a:noFill/>
            <a:miter lim="800000"/>
            <a:headEnd/>
            <a:tailEnd/>
          </a:ln>
        </p:spPr>
        <p:txBody>
          <a:bodyPr wrap="none">
            <a:spAutoFit/>
          </a:bodyPr>
          <a:lstStyle/>
          <a:p>
            <a:r>
              <a:rPr lang="en-US" altLang="zh-CN" sz="1800"/>
              <a:t>y=A(x+z)+e</a:t>
            </a:r>
          </a:p>
        </p:txBody>
      </p:sp>
      <p:sp>
        <p:nvSpPr>
          <p:cNvPr id="7" name="Rounded Rectangle 6"/>
          <p:cNvSpPr>
            <a:spLocks noChangeArrowheads="1"/>
          </p:cNvSpPr>
          <p:nvPr/>
        </p:nvSpPr>
        <p:spPr bwMode="auto">
          <a:xfrm>
            <a:off x="315913" y="5775325"/>
            <a:ext cx="8424862" cy="233363"/>
          </a:xfrm>
          <a:prstGeom prst="roundRect">
            <a:avLst>
              <a:gd name="adj" fmla="val 16667"/>
            </a:avLst>
          </a:prstGeom>
          <a:solidFill>
            <a:srgbClr val="8EB4E3">
              <a:alpha val="29019"/>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0" name="Rounded Rectangle 9"/>
          <p:cNvSpPr>
            <a:spLocks noChangeArrowheads="1"/>
          </p:cNvSpPr>
          <p:nvPr/>
        </p:nvSpPr>
        <p:spPr bwMode="auto">
          <a:xfrm>
            <a:off x="327025" y="6007100"/>
            <a:ext cx="8426450" cy="231775"/>
          </a:xfrm>
          <a:prstGeom prst="roundRect">
            <a:avLst>
              <a:gd name="adj" fmla="val 16667"/>
            </a:avLst>
          </a:prstGeom>
          <a:solidFill>
            <a:srgbClr val="8EB4E3">
              <a:alpha val="29019"/>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3" name="Half Frame 12"/>
          <p:cNvSpPr>
            <a:spLocks noChangeAspect="1"/>
          </p:cNvSpPr>
          <p:nvPr/>
        </p:nvSpPr>
        <p:spPr bwMode="auto">
          <a:xfrm rot="-7440000">
            <a:off x="99219" y="1102519"/>
            <a:ext cx="144463" cy="314325"/>
          </a:xfrm>
          <a:custGeom>
            <a:avLst/>
            <a:gdLst>
              <a:gd name="T0" fmla="*/ 133397 w 144463"/>
              <a:gd name="T1" fmla="*/ 24077 h 314325"/>
              <a:gd name="T2" fmla="*/ 24077 w 144463"/>
              <a:gd name="T3" fmla="*/ 261938 h 314325"/>
              <a:gd name="T4" fmla="*/ 0 w 144463"/>
              <a:gd name="T5" fmla="*/ 157163 h 314325"/>
              <a:gd name="T6" fmla="*/ 72232 w 144463"/>
              <a:gd name="T7" fmla="*/ 0 h 314325"/>
              <a:gd name="T8" fmla="*/ 0 60000 65536"/>
              <a:gd name="T9" fmla="*/ 1 60000 65536"/>
              <a:gd name="T10" fmla="*/ 2 60000 65536"/>
              <a:gd name="T11" fmla="*/ 3 60000 65536"/>
              <a:gd name="T12" fmla="*/ 0 w 144463"/>
              <a:gd name="T13" fmla="*/ 0 h 314325"/>
              <a:gd name="T14" fmla="*/ 144463 w 144463"/>
              <a:gd name="T15" fmla="*/ 314325 h 314325"/>
            </a:gdLst>
            <a:ahLst/>
            <a:cxnLst>
              <a:cxn ang="T8">
                <a:pos x="T0" y="T1"/>
              </a:cxn>
              <a:cxn ang="T9">
                <a:pos x="T2" y="T3"/>
              </a:cxn>
              <a:cxn ang="T10">
                <a:pos x="T4" y="T5"/>
              </a:cxn>
              <a:cxn ang="T11">
                <a:pos x="T6" y="T7"/>
              </a:cxn>
            </a:cxnLst>
            <a:rect l="T12" t="T13" r="T14" b="T15"/>
            <a:pathLst>
              <a:path w="144463" h="314325">
                <a:moveTo>
                  <a:pt x="0" y="0"/>
                </a:moveTo>
                <a:lnTo>
                  <a:pt x="144463" y="0"/>
                </a:lnTo>
                <a:lnTo>
                  <a:pt x="122332"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14" name="Multiply 13"/>
          <p:cNvSpPr>
            <a:spLocks noChangeArrowheads="1"/>
          </p:cNvSpPr>
          <p:nvPr/>
        </p:nvSpPr>
        <p:spPr bwMode="auto">
          <a:xfrm>
            <a:off x="11113" y="1452563"/>
            <a:ext cx="306387" cy="296862"/>
          </a:xfrm>
          <a:custGeom>
            <a:avLst/>
            <a:gdLst>
              <a:gd name="T0" fmla="*/ 73586 w 306387"/>
              <a:gd name="T1" fmla="*/ 71299 h 296862"/>
              <a:gd name="T2" fmla="*/ 232801 w 306387"/>
              <a:gd name="T3" fmla="*/ 71299 h 296862"/>
              <a:gd name="T4" fmla="*/ 232801 w 306387"/>
              <a:gd name="T5" fmla="*/ 225563 h 296862"/>
              <a:gd name="T6" fmla="*/ 73586 w 306387"/>
              <a:gd name="T7" fmla="*/ 225563 h 296862"/>
              <a:gd name="T8" fmla="*/ 2 60000 65536"/>
              <a:gd name="T9" fmla="*/ 3 60000 65536"/>
              <a:gd name="T10" fmla="*/ 0 60000 65536"/>
              <a:gd name="T11" fmla="*/ 1 60000 65536"/>
              <a:gd name="T12" fmla="*/ 49294 w 306387"/>
              <a:gd name="T13" fmla="*/ 46226 h 296862"/>
              <a:gd name="T14" fmla="*/ 257093 w 306387"/>
              <a:gd name="T15" fmla="*/ 250636 h 296862"/>
            </a:gdLst>
            <a:ahLst/>
            <a:cxnLst>
              <a:cxn ang="T8">
                <a:pos x="T0" y="T1"/>
              </a:cxn>
              <a:cxn ang="T9">
                <a:pos x="T2" y="T3"/>
              </a:cxn>
              <a:cxn ang="T10">
                <a:pos x="T4" y="T5"/>
              </a:cxn>
              <a:cxn ang="T11">
                <a:pos x="T6" y="T7"/>
              </a:cxn>
            </a:cxnLst>
            <a:rect l="T12" t="T13" r="T14" b="T15"/>
            <a:pathLst>
              <a:path w="306387" h="296862">
                <a:moveTo>
                  <a:pt x="49294" y="96371"/>
                </a:moveTo>
                <a:lnTo>
                  <a:pt x="97879" y="46226"/>
                </a:lnTo>
                <a:lnTo>
                  <a:pt x="153194" y="99821"/>
                </a:lnTo>
                <a:lnTo>
                  <a:pt x="208508" y="46226"/>
                </a:lnTo>
                <a:lnTo>
                  <a:pt x="257093" y="96371"/>
                </a:lnTo>
                <a:lnTo>
                  <a:pt x="203363" y="148431"/>
                </a:lnTo>
                <a:lnTo>
                  <a:pt x="257093" y="200491"/>
                </a:lnTo>
                <a:lnTo>
                  <a:pt x="208508" y="250636"/>
                </a:lnTo>
                <a:lnTo>
                  <a:pt x="153194" y="197041"/>
                </a:lnTo>
                <a:lnTo>
                  <a:pt x="97879" y="250636"/>
                </a:lnTo>
                <a:lnTo>
                  <a:pt x="49294" y="200491"/>
                </a:lnTo>
                <a:lnTo>
                  <a:pt x="103024" y="148431"/>
                </a:lnTo>
                <a:close/>
              </a:path>
            </a:pathLst>
          </a:custGeom>
          <a:solidFill>
            <a:schemeClr val="accent2"/>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5" name="Half Frame 14"/>
          <p:cNvSpPr>
            <a:spLocks noChangeAspect="1"/>
          </p:cNvSpPr>
          <p:nvPr/>
        </p:nvSpPr>
        <p:spPr bwMode="auto">
          <a:xfrm rot="-7440000">
            <a:off x="108745" y="5701506"/>
            <a:ext cx="144462"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18" name="Half Frame 17"/>
          <p:cNvSpPr>
            <a:spLocks noChangeAspect="1"/>
          </p:cNvSpPr>
          <p:nvPr/>
        </p:nvSpPr>
        <p:spPr bwMode="auto">
          <a:xfrm rot="-7440000">
            <a:off x="113506" y="5941219"/>
            <a:ext cx="144463" cy="314325"/>
          </a:xfrm>
          <a:custGeom>
            <a:avLst/>
            <a:gdLst>
              <a:gd name="T0" fmla="*/ 133397 w 144463"/>
              <a:gd name="T1" fmla="*/ 24077 h 314325"/>
              <a:gd name="T2" fmla="*/ 24077 w 144463"/>
              <a:gd name="T3" fmla="*/ 261938 h 314325"/>
              <a:gd name="T4" fmla="*/ 0 w 144463"/>
              <a:gd name="T5" fmla="*/ 157163 h 314325"/>
              <a:gd name="T6" fmla="*/ 72232 w 144463"/>
              <a:gd name="T7" fmla="*/ 0 h 314325"/>
              <a:gd name="T8" fmla="*/ 0 60000 65536"/>
              <a:gd name="T9" fmla="*/ 1 60000 65536"/>
              <a:gd name="T10" fmla="*/ 2 60000 65536"/>
              <a:gd name="T11" fmla="*/ 3 60000 65536"/>
              <a:gd name="T12" fmla="*/ 0 w 144463"/>
              <a:gd name="T13" fmla="*/ 0 h 314325"/>
              <a:gd name="T14" fmla="*/ 144463 w 144463"/>
              <a:gd name="T15" fmla="*/ 314325 h 314325"/>
            </a:gdLst>
            <a:ahLst/>
            <a:cxnLst>
              <a:cxn ang="T8">
                <a:pos x="T0" y="T1"/>
              </a:cxn>
              <a:cxn ang="T9">
                <a:pos x="T2" y="T3"/>
              </a:cxn>
              <a:cxn ang="T10">
                <a:pos x="T4" y="T5"/>
              </a:cxn>
              <a:cxn ang="T11">
                <a:pos x="T6" y="T7"/>
              </a:cxn>
            </a:cxnLst>
            <a:rect l="T12" t="T13" r="T14" b="T15"/>
            <a:pathLst>
              <a:path w="144463" h="314325">
                <a:moveTo>
                  <a:pt x="0" y="0"/>
                </a:moveTo>
                <a:lnTo>
                  <a:pt x="144463" y="0"/>
                </a:lnTo>
                <a:lnTo>
                  <a:pt x="122332"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19" name="TextBox 18"/>
          <p:cNvSpPr txBox="1">
            <a:spLocks noChangeArrowheads="1"/>
          </p:cNvSpPr>
          <p:nvPr/>
        </p:nvSpPr>
        <p:spPr bwMode="auto">
          <a:xfrm>
            <a:off x="4686300" y="6418263"/>
            <a:ext cx="4738688" cy="369887"/>
          </a:xfrm>
          <a:prstGeom prst="rect">
            <a:avLst/>
          </a:prstGeom>
          <a:noFill/>
          <a:ln w="9525">
            <a:noFill/>
            <a:miter lim="800000"/>
            <a:headEnd/>
            <a:tailEnd/>
          </a:ln>
        </p:spPr>
        <p:txBody>
          <a:bodyPr>
            <a:spAutoFit/>
          </a:bodyPr>
          <a:lstStyle/>
          <a:p>
            <a:r>
              <a:rPr lang="en-US" altLang="zh-CN" sz="1800" dirty="0"/>
              <a:t>(Information-theoretically) order-optimal</a:t>
            </a:r>
          </a:p>
        </p:txBody>
      </p:sp>
      <p:cxnSp>
        <p:nvCxnSpPr>
          <p:cNvPr id="20" name="Straight Arrow Connector 19"/>
          <p:cNvCxnSpPr>
            <a:cxnSpLocks noChangeShapeType="1"/>
          </p:cNvCxnSpPr>
          <p:nvPr/>
        </p:nvCxnSpPr>
        <p:spPr bwMode="auto">
          <a:xfrm rot="5400000">
            <a:off x="6710362" y="6280151"/>
            <a:ext cx="295275" cy="22860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23" name="Straight Arrow Connector 22"/>
          <p:cNvCxnSpPr>
            <a:cxnSpLocks noChangeShapeType="1"/>
          </p:cNvCxnSpPr>
          <p:nvPr/>
        </p:nvCxnSpPr>
        <p:spPr bwMode="auto">
          <a:xfrm rot="10800000" flipV="1">
            <a:off x="6972300" y="6259513"/>
            <a:ext cx="1123950" cy="29527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4354" name="Slide Number Placeholder 24"/>
          <p:cNvSpPr>
            <a:spLocks noGrp="1"/>
          </p:cNvSpPr>
          <p:nvPr>
            <p:ph type="sldNum" sz="quarter" idx="12"/>
          </p:nvPr>
        </p:nvSpPr>
        <p:spPr bwMode="auto">
          <a:noFill/>
          <a:ln>
            <a:miter lim="800000"/>
            <a:headEnd/>
            <a:tailEnd/>
          </a:ln>
        </p:spPr>
        <p:txBody>
          <a:bodyPr/>
          <a:lstStyle/>
          <a:p>
            <a:fld id="{072E46EA-7D05-4EB1-8F20-10C782753252}" type="slidenum">
              <a:rPr lang="en-US" altLang="zh-CN"/>
              <a:pPr/>
              <a:t>19</a:t>
            </a:fld>
            <a:endParaRPr lang="en-US" altLang="zh-CN"/>
          </a:p>
        </p:txBody>
      </p:sp>
      <p:pic>
        <p:nvPicPr>
          <p:cNvPr id="22" name="Picture 6"/>
          <p:cNvPicPr>
            <a:picLocks noChangeAspect="1" noChangeArrowheads="1"/>
          </p:cNvPicPr>
          <p:nvPr/>
        </p:nvPicPr>
        <p:blipFill>
          <a:blip r:embed="rId3"/>
          <a:srcRect/>
          <a:stretch>
            <a:fillRect/>
          </a:stretch>
        </p:blipFill>
        <p:spPr bwMode="auto">
          <a:xfrm>
            <a:off x="7913369" y="1299383"/>
            <a:ext cx="105727" cy="148735"/>
          </a:xfrm>
          <a:prstGeom prst="rect">
            <a:avLst/>
          </a:prstGeom>
          <a:noFill/>
          <a:ln w="9525">
            <a:noFill/>
            <a:miter lim="800000"/>
            <a:headEnd/>
            <a:tailEnd/>
          </a:ln>
        </p:spPr>
      </p:pic>
      <p:sp>
        <p:nvSpPr>
          <p:cNvPr id="6" name="Rounded Rectangle 5"/>
          <p:cNvSpPr>
            <a:spLocks noChangeArrowheads="1"/>
          </p:cNvSpPr>
          <p:nvPr/>
        </p:nvSpPr>
        <p:spPr bwMode="auto">
          <a:xfrm>
            <a:off x="315913" y="1304925"/>
            <a:ext cx="8424862" cy="368300"/>
          </a:xfrm>
          <a:prstGeom prst="roundRect">
            <a:avLst>
              <a:gd name="adj" fmla="val 16667"/>
            </a:avLst>
          </a:prstGeom>
          <a:solidFill>
            <a:srgbClr val="8EB4E3">
              <a:alpha val="29019"/>
            </a:srgbClr>
          </a:solidFill>
          <a:ln w="9525">
            <a:solidFill>
              <a:srgbClr val="4A7EBB"/>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Tree>
    <p:extLst>
      <p:ext uri="{BB962C8B-B14F-4D97-AF65-F5344CB8AC3E}">
        <p14:creationId xmlns:p14="http://schemas.microsoft.com/office/powerpoint/2010/main" val="258803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0" name="Picture 18" descr="C:\Users\Roland\Desktop\ppt\2.jpg"/>
          <p:cNvPicPr>
            <a:picLocks noChangeAspect="1" noChangeArrowheads="1"/>
          </p:cNvPicPr>
          <p:nvPr/>
        </p:nvPicPr>
        <p:blipFill>
          <a:blip r:embed="rId2"/>
          <a:srcRect/>
          <a:stretch>
            <a:fillRect/>
          </a:stretch>
        </p:blipFill>
        <p:spPr bwMode="auto">
          <a:xfrm>
            <a:off x="7142340" y="1465748"/>
            <a:ext cx="927898" cy="4249252"/>
          </a:xfrm>
          <a:prstGeom prst="rect">
            <a:avLst/>
          </a:prstGeom>
          <a:noFill/>
        </p:spPr>
      </p:pic>
      <p:sp>
        <p:nvSpPr>
          <p:cNvPr id="3077" name="TextBox 10"/>
          <p:cNvSpPr txBox="1">
            <a:spLocks noChangeArrowheads="1"/>
          </p:cNvSpPr>
          <p:nvPr/>
        </p:nvSpPr>
        <p:spPr bwMode="auto">
          <a:xfrm>
            <a:off x="7615515" y="3026151"/>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3078" name="TextBox 29"/>
          <p:cNvSpPr txBox="1">
            <a:spLocks noChangeArrowheads="1"/>
          </p:cNvSpPr>
          <p:nvPr/>
        </p:nvSpPr>
        <p:spPr bwMode="auto">
          <a:xfrm>
            <a:off x="8453152" y="3336617"/>
            <a:ext cx="312906" cy="369332"/>
          </a:xfrm>
          <a:prstGeom prst="rect">
            <a:avLst/>
          </a:prstGeom>
          <a:noFill/>
          <a:ln w="9525">
            <a:noFill/>
            <a:miter lim="800000"/>
            <a:headEnd/>
            <a:tailEnd/>
          </a:ln>
        </p:spPr>
        <p:txBody>
          <a:bodyPr wrap="none">
            <a:spAutoFit/>
          </a:bodyPr>
          <a:lstStyle/>
          <a:p>
            <a:r>
              <a:rPr lang="en-US" altLang="zh-CN" sz="1800" i="1" dirty="0"/>
              <a:t>n</a:t>
            </a:r>
          </a:p>
        </p:txBody>
      </p:sp>
      <p:pic>
        <p:nvPicPr>
          <p:cNvPr id="3081" name="Picture 32"/>
          <p:cNvPicPr>
            <a:picLocks noChangeAspect="1"/>
          </p:cNvPicPr>
          <p:nvPr/>
        </p:nvPicPr>
        <p:blipFill>
          <a:blip r:embed="rId3"/>
          <a:srcRect/>
          <a:stretch>
            <a:fillRect/>
          </a:stretch>
        </p:blipFill>
        <p:spPr bwMode="auto">
          <a:xfrm>
            <a:off x="47625" y="5513388"/>
            <a:ext cx="1176338" cy="1344612"/>
          </a:xfrm>
          <a:prstGeom prst="rect">
            <a:avLst/>
          </a:prstGeom>
          <a:noFill/>
          <a:ln w="9525">
            <a:noFill/>
            <a:miter lim="800000"/>
            <a:headEnd/>
            <a:tailEnd/>
          </a:ln>
        </p:spPr>
      </p:pic>
      <p:sp>
        <p:nvSpPr>
          <p:cNvPr id="3087" name="Slide Number Placeholder 39"/>
          <p:cNvSpPr>
            <a:spLocks noGrp="1"/>
          </p:cNvSpPr>
          <p:nvPr>
            <p:ph type="sldNum" sz="quarter" idx="12"/>
          </p:nvPr>
        </p:nvSpPr>
        <p:spPr bwMode="auto">
          <a:noFill/>
          <a:ln>
            <a:miter lim="800000"/>
            <a:headEnd/>
            <a:tailEnd/>
          </a:ln>
        </p:spPr>
        <p:txBody>
          <a:bodyPr/>
          <a:lstStyle/>
          <a:p>
            <a:fld id="{0EC8D0D6-04BA-4F25-B5D4-D3A70A11488F}" type="slidenum">
              <a:rPr lang="en-US" altLang="zh-CN"/>
              <a:pPr/>
              <a:t>2</a:t>
            </a:fld>
            <a:endParaRPr lang="en-US" altLang="zh-CN" dirty="0"/>
          </a:p>
        </p:txBody>
      </p:sp>
      <p:sp>
        <p:nvSpPr>
          <p:cNvPr id="12" name="标题 1"/>
          <p:cNvSpPr txBox="1">
            <a:spLocks/>
          </p:cNvSpPr>
          <p:nvPr/>
        </p:nvSpPr>
        <p:spPr>
          <a:xfrm>
            <a:off x="1" y="-3175"/>
            <a:ext cx="9051844"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dirty="0" smtClean="0">
                <a:solidFill>
                  <a:schemeClr val="bg1">
                    <a:lumMod val="50000"/>
                  </a:schemeClr>
                </a:solidFill>
                <a:cs typeface="宋体" pitchFamily="-84" charset="-122"/>
              </a:rPr>
              <a:t>Fast and robust </a:t>
            </a:r>
            <a:r>
              <a:rPr lang="en-US" altLang="zh-CN" b="1" u="sng" dirty="0" smtClean="0">
                <a:cs typeface="宋体" pitchFamily="-84" charset="-122"/>
              </a:rPr>
              <a:t>sparse recovery</a:t>
            </a:r>
            <a:endParaRPr lang="zh-CN" altLang="en-US" b="1" u="sng" dirty="0">
              <a:cs typeface="宋体" pitchFamily="-84" charset="-122"/>
            </a:endParaRPr>
          </a:p>
        </p:txBody>
      </p:sp>
      <p:pic>
        <p:nvPicPr>
          <p:cNvPr id="15" name="Picture 17" descr="C:\Users\Roland\Desktop\ppt\1.jpg"/>
          <p:cNvPicPr>
            <a:picLocks noChangeAspect="1" noChangeArrowheads="1"/>
          </p:cNvPicPr>
          <p:nvPr/>
        </p:nvPicPr>
        <p:blipFill>
          <a:blip r:embed="rId4"/>
          <a:srcRect/>
          <a:stretch>
            <a:fillRect/>
          </a:stretch>
        </p:blipFill>
        <p:spPr bwMode="auto">
          <a:xfrm>
            <a:off x="993290" y="1384217"/>
            <a:ext cx="6199849" cy="2385232"/>
          </a:xfrm>
          <a:prstGeom prst="rect">
            <a:avLst/>
          </a:prstGeom>
          <a:noFill/>
        </p:spPr>
      </p:pic>
      <p:sp>
        <p:nvSpPr>
          <p:cNvPr id="2" name="Rectangle 1"/>
          <p:cNvSpPr/>
          <p:nvPr/>
        </p:nvSpPr>
        <p:spPr>
          <a:xfrm>
            <a:off x="2162296" y="1465747"/>
            <a:ext cx="4980043" cy="22402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descr="C:\Users\Roland\Desktop\Allerton\pic\engineer.gif"/>
          <p:cNvPicPr>
            <a:picLocks noChangeAspect="1" noChangeArrowheads="1"/>
          </p:cNvPicPr>
          <p:nvPr/>
        </p:nvPicPr>
        <p:blipFill>
          <a:blip r:embed="rId5" cstate="print"/>
          <a:srcRect/>
          <a:stretch>
            <a:fillRect/>
          </a:stretch>
        </p:blipFill>
        <p:spPr bwMode="auto">
          <a:xfrm>
            <a:off x="3352729" y="1676400"/>
            <a:ext cx="2319539" cy="1631376"/>
          </a:xfrm>
          <a:prstGeom prst="rect">
            <a:avLst/>
          </a:prstGeom>
          <a:noFill/>
        </p:spPr>
      </p:pic>
      <p:sp>
        <p:nvSpPr>
          <p:cNvPr id="3" name="Left Arrow 2"/>
          <p:cNvSpPr/>
          <p:nvPr/>
        </p:nvSpPr>
        <p:spPr>
          <a:xfrm>
            <a:off x="6166551" y="2448571"/>
            <a:ext cx="572035"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2311021" y="2357033"/>
            <a:ext cx="572045"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37"/>
          <p:cNvSpPr txBox="1">
            <a:spLocks noChangeArrowheads="1"/>
          </p:cNvSpPr>
          <p:nvPr/>
        </p:nvSpPr>
        <p:spPr bwMode="auto">
          <a:xfrm>
            <a:off x="330839" y="2361275"/>
            <a:ext cx="377026" cy="369332"/>
          </a:xfrm>
          <a:prstGeom prst="rect">
            <a:avLst/>
          </a:prstGeom>
          <a:noFill/>
          <a:ln w="9525">
            <a:noFill/>
            <a:miter lim="800000"/>
            <a:headEnd/>
            <a:tailEnd/>
          </a:ln>
        </p:spPr>
        <p:txBody>
          <a:bodyPr wrap="none">
            <a:spAutoFit/>
          </a:bodyPr>
          <a:lstStyle/>
          <a:p>
            <a:r>
              <a:rPr lang="en-US" altLang="zh-CN" sz="1800" i="1" dirty="0"/>
              <a:t>m</a:t>
            </a:r>
          </a:p>
        </p:txBody>
      </p:sp>
      <p:sp>
        <p:nvSpPr>
          <p:cNvPr id="20" name="Left Brace 19"/>
          <p:cNvSpPr>
            <a:spLocks/>
          </p:cNvSpPr>
          <p:nvPr/>
        </p:nvSpPr>
        <p:spPr bwMode="auto">
          <a:xfrm>
            <a:off x="734087" y="1571766"/>
            <a:ext cx="368300" cy="1942652"/>
          </a:xfrm>
          <a:prstGeom prst="leftBrace">
            <a:avLst>
              <a:gd name="adj1" fmla="val 8330"/>
              <a:gd name="adj2" fmla="val 5000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28" name="Left Brace 30"/>
          <p:cNvSpPr>
            <a:spLocks/>
          </p:cNvSpPr>
          <p:nvPr/>
        </p:nvSpPr>
        <p:spPr bwMode="auto">
          <a:xfrm flipH="1">
            <a:off x="7998201" y="1513019"/>
            <a:ext cx="438150" cy="4114669"/>
          </a:xfrm>
          <a:prstGeom prst="leftBrace">
            <a:avLst>
              <a:gd name="adj1" fmla="val 8331"/>
              <a:gd name="adj2" fmla="val 4937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29" name="Picture 39" descr="C:\Users\Roland\Desktop\ppt\sparsex.jpg"/>
          <p:cNvPicPr>
            <a:picLocks noChangeAspect="1" noChangeArrowheads="1"/>
          </p:cNvPicPr>
          <p:nvPr/>
        </p:nvPicPr>
        <p:blipFill>
          <a:blip r:embed="rId6"/>
          <a:srcRect/>
          <a:stretch>
            <a:fillRect/>
          </a:stretch>
        </p:blipFill>
        <p:spPr bwMode="auto">
          <a:xfrm>
            <a:off x="7231241" y="1638300"/>
            <a:ext cx="735461" cy="3949700"/>
          </a:xfrm>
          <a:prstGeom prst="rect">
            <a:avLst/>
          </a:prstGeom>
          <a:noFill/>
        </p:spPr>
      </p:pic>
      <p:cxnSp>
        <p:nvCxnSpPr>
          <p:cNvPr id="30" name="Straight Arrow Connector 33"/>
          <p:cNvCxnSpPr>
            <a:cxnSpLocks noChangeShapeType="1"/>
          </p:cNvCxnSpPr>
          <p:nvPr/>
        </p:nvCxnSpPr>
        <p:spPr bwMode="auto">
          <a:xfrm flipV="1">
            <a:off x="6553200" y="1895477"/>
            <a:ext cx="990382" cy="2757488"/>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32" name="Straight Arrow Connector 35"/>
          <p:cNvCxnSpPr>
            <a:cxnSpLocks noChangeShapeType="1"/>
          </p:cNvCxnSpPr>
          <p:nvPr/>
        </p:nvCxnSpPr>
        <p:spPr bwMode="auto">
          <a:xfrm flipV="1">
            <a:off x="6553200" y="2255520"/>
            <a:ext cx="990382" cy="23974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33" name="Straight Arrow Connector 40"/>
          <p:cNvCxnSpPr>
            <a:cxnSpLocks noChangeShapeType="1"/>
          </p:cNvCxnSpPr>
          <p:nvPr/>
        </p:nvCxnSpPr>
        <p:spPr bwMode="auto">
          <a:xfrm flipV="1">
            <a:off x="6553200" y="2910840"/>
            <a:ext cx="990382" cy="174212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34" name="Straight Arrow Connector 43"/>
          <p:cNvCxnSpPr>
            <a:cxnSpLocks noChangeShapeType="1"/>
          </p:cNvCxnSpPr>
          <p:nvPr/>
        </p:nvCxnSpPr>
        <p:spPr bwMode="auto">
          <a:xfrm flipV="1">
            <a:off x="6553200" y="3336617"/>
            <a:ext cx="990382" cy="13163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35" name="Straight Arrow Connector 46"/>
          <p:cNvCxnSpPr>
            <a:cxnSpLocks noChangeShapeType="1"/>
          </p:cNvCxnSpPr>
          <p:nvPr/>
        </p:nvCxnSpPr>
        <p:spPr bwMode="auto">
          <a:xfrm flipV="1">
            <a:off x="6553200" y="4328160"/>
            <a:ext cx="990382" cy="32480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sp>
        <p:nvSpPr>
          <p:cNvPr id="36" name="TextBox 31"/>
          <p:cNvSpPr txBox="1">
            <a:spLocks noChangeArrowheads="1"/>
          </p:cNvSpPr>
          <p:nvPr/>
        </p:nvSpPr>
        <p:spPr bwMode="auto">
          <a:xfrm>
            <a:off x="4093215" y="5015575"/>
            <a:ext cx="641350" cy="369887"/>
          </a:xfrm>
          <a:prstGeom prst="rect">
            <a:avLst/>
          </a:prstGeom>
          <a:noFill/>
          <a:ln w="9525">
            <a:noFill/>
            <a:miter lim="800000"/>
            <a:headEnd/>
            <a:tailEnd/>
          </a:ln>
        </p:spPr>
        <p:txBody>
          <a:bodyPr wrap="none">
            <a:spAutoFit/>
          </a:bodyPr>
          <a:lstStyle/>
          <a:p>
            <a:r>
              <a:rPr lang="en-US" altLang="zh-CN" sz="1800" dirty="0"/>
              <a:t>m&lt;n</a:t>
            </a:r>
          </a:p>
        </p:txBody>
      </p:sp>
      <p:sp>
        <p:nvSpPr>
          <p:cNvPr id="38" name="TextBox 55"/>
          <p:cNvSpPr txBox="1">
            <a:spLocks noChangeArrowheads="1"/>
          </p:cNvSpPr>
          <p:nvPr/>
        </p:nvSpPr>
        <p:spPr bwMode="auto">
          <a:xfrm>
            <a:off x="6234112" y="4498978"/>
            <a:ext cx="319088" cy="307975"/>
          </a:xfrm>
          <a:prstGeom prst="rect">
            <a:avLst/>
          </a:prstGeom>
          <a:noFill/>
          <a:ln w="9525">
            <a:noFill/>
            <a:miter lim="800000"/>
            <a:headEnd/>
            <a:tailEnd/>
          </a:ln>
        </p:spPr>
        <p:txBody>
          <a:bodyPr wrap="none">
            <a:spAutoFit/>
          </a:bodyPr>
          <a:lstStyle/>
          <a:p>
            <a:r>
              <a:rPr lang="en-US" altLang="zh-CN" sz="1400" i="1" dirty="0"/>
              <a:t>k</a:t>
            </a:r>
          </a:p>
        </p:txBody>
      </p:sp>
      <p:sp>
        <p:nvSpPr>
          <p:cNvPr id="40" name="TextBox 31"/>
          <p:cNvSpPr txBox="1">
            <a:spLocks noChangeArrowheads="1"/>
          </p:cNvSpPr>
          <p:nvPr/>
        </p:nvSpPr>
        <p:spPr bwMode="auto">
          <a:xfrm>
            <a:off x="7139713" y="5843048"/>
            <a:ext cx="1261884" cy="369332"/>
          </a:xfrm>
          <a:prstGeom prst="rect">
            <a:avLst/>
          </a:prstGeom>
          <a:noFill/>
          <a:ln w="9525">
            <a:noFill/>
            <a:miter lim="800000"/>
            <a:headEnd/>
            <a:tailEnd/>
          </a:ln>
        </p:spPr>
        <p:txBody>
          <a:bodyPr wrap="none">
            <a:spAutoFit/>
          </a:bodyPr>
          <a:lstStyle/>
          <a:p>
            <a:r>
              <a:rPr lang="en-US" altLang="zh-CN" sz="1800" dirty="0" smtClean="0"/>
              <a:t>Unknown </a:t>
            </a:r>
            <a:r>
              <a:rPr lang="en-US" altLang="zh-CN" sz="1800" b="1" dirty="0" smtClean="0"/>
              <a:t>x</a:t>
            </a:r>
            <a:endParaRPr lang="en-US" altLang="zh-CN" sz="1800" b="1" dirty="0"/>
          </a:p>
        </p:txBody>
      </p:sp>
      <p:sp>
        <p:nvSpPr>
          <p:cNvPr id="41" name="TextBox 31"/>
          <p:cNvSpPr txBox="1">
            <a:spLocks noChangeArrowheads="1"/>
          </p:cNvSpPr>
          <p:nvPr/>
        </p:nvSpPr>
        <p:spPr bwMode="auto">
          <a:xfrm>
            <a:off x="3985744" y="3705949"/>
            <a:ext cx="1512178" cy="369332"/>
          </a:xfrm>
          <a:prstGeom prst="rect">
            <a:avLst/>
          </a:prstGeom>
          <a:noFill/>
          <a:ln w="9525">
            <a:noFill/>
            <a:miter lim="800000"/>
            <a:headEnd/>
            <a:tailEnd/>
          </a:ln>
        </p:spPr>
        <p:txBody>
          <a:bodyPr wrap="none">
            <a:spAutoFit/>
          </a:bodyPr>
          <a:lstStyle/>
          <a:p>
            <a:r>
              <a:rPr lang="en-US" altLang="zh-CN" sz="1800" dirty="0" smtClean="0"/>
              <a:t>Measurement</a:t>
            </a:r>
            <a:endParaRPr lang="en-US" altLang="zh-CN" sz="1800" dirty="0"/>
          </a:p>
        </p:txBody>
      </p:sp>
      <p:sp>
        <p:nvSpPr>
          <p:cNvPr id="42" name="TextBox 31"/>
          <p:cNvSpPr txBox="1">
            <a:spLocks noChangeArrowheads="1"/>
          </p:cNvSpPr>
          <p:nvPr/>
        </p:nvSpPr>
        <p:spPr bwMode="auto">
          <a:xfrm>
            <a:off x="639026" y="3890615"/>
            <a:ext cx="2204562" cy="369332"/>
          </a:xfrm>
          <a:prstGeom prst="rect">
            <a:avLst/>
          </a:prstGeom>
          <a:noFill/>
          <a:ln w="9525">
            <a:noFill/>
            <a:miter lim="800000"/>
            <a:headEnd/>
            <a:tailEnd/>
          </a:ln>
        </p:spPr>
        <p:txBody>
          <a:bodyPr wrap="none">
            <a:spAutoFit/>
          </a:bodyPr>
          <a:lstStyle/>
          <a:p>
            <a:r>
              <a:rPr lang="en-US" altLang="zh-CN" sz="1800" dirty="0" smtClean="0"/>
              <a:t>Measurement output</a:t>
            </a:r>
            <a:endParaRPr lang="en-US" altLang="zh-CN" sz="1800" dirty="0"/>
          </a:p>
        </p:txBody>
      </p:sp>
      <p:sp>
        <p:nvSpPr>
          <p:cNvPr id="5" name="Down Arrow 4"/>
          <p:cNvSpPr/>
          <p:nvPr/>
        </p:nvSpPr>
        <p:spPr>
          <a:xfrm>
            <a:off x="1384322" y="4328160"/>
            <a:ext cx="484632" cy="5853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31"/>
          <p:cNvSpPr txBox="1">
            <a:spLocks noChangeArrowheads="1"/>
          </p:cNvSpPr>
          <p:nvPr/>
        </p:nvSpPr>
        <p:spPr bwMode="auto">
          <a:xfrm>
            <a:off x="831129" y="5200796"/>
            <a:ext cx="1479892" cy="369332"/>
          </a:xfrm>
          <a:prstGeom prst="rect">
            <a:avLst/>
          </a:prstGeom>
          <a:noFill/>
          <a:ln w="9525">
            <a:noFill/>
            <a:miter lim="800000"/>
            <a:headEnd/>
            <a:tailEnd/>
          </a:ln>
        </p:spPr>
        <p:txBody>
          <a:bodyPr wrap="none">
            <a:spAutoFit/>
          </a:bodyPr>
          <a:lstStyle/>
          <a:p>
            <a:r>
              <a:rPr lang="en-US" altLang="zh-CN" sz="1800" dirty="0" smtClean="0"/>
              <a:t>Reconstruct </a:t>
            </a:r>
            <a:r>
              <a:rPr lang="en-US" altLang="zh-CN" sz="1800" b="1" dirty="0" smtClean="0"/>
              <a:t>x</a:t>
            </a:r>
            <a:endParaRPr lang="en-US" altLang="zh-CN" sz="1800" b="1" dirty="0"/>
          </a:p>
        </p:txBody>
      </p:sp>
    </p:spTree>
    <p:extLst>
      <p:ext uri="{BB962C8B-B14F-4D97-AF65-F5344CB8AC3E}">
        <p14:creationId xmlns:p14="http://schemas.microsoft.com/office/powerpoint/2010/main" val="25722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3077"/>
                                        </p:tgtEl>
                                        <p:attrNameLst>
                                          <p:attrName>style.visibility</p:attrName>
                                        </p:attrNameLst>
                                      </p:cBhvr>
                                      <p:to>
                                        <p:strVal val="visible"/>
                                      </p:to>
                                    </p:set>
                                    <p:animEffect transition="in" filter="dissolve">
                                      <p:cBhvr>
                                        <p:cTn id="9" dur="500"/>
                                        <p:tgtEl>
                                          <p:spTgt spid="3077"/>
                                        </p:tgtEl>
                                      </p:cBhvr>
                                    </p:animEffect>
                                  </p:childTnLst>
                                </p:cTn>
                              </p:par>
                            </p:childTnLst>
                          </p:cTn>
                        </p:par>
                        <p:par>
                          <p:cTn id="10" fill="hold">
                            <p:stCondLst>
                              <p:cond delay="500"/>
                            </p:stCondLst>
                            <p:childTnLst>
                              <p:par>
                                <p:cTn id="11" presetID="9" presetClass="entr" presetSubtype="0" fill="hold" grpId="1"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9"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par>
                                <p:cTn id="37" presetID="9"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dissolv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07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8" grpId="0"/>
      <p:bldP spid="3" grpId="0" animBg="1"/>
      <p:bldP spid="4" grpId="0" animBg="1"/>
      <p:bldP spid="19" grpId="0"/>
      <p:bldP spid="20" grpId="0" animBg="1"/>
      <p:bldP spid="28" grpId="0" animBg="1"/>
      <p:bldP spid="36" grpId="0"/>
      <p:bldP spid="38" grpId="0"/>
      <p:bldP spid="40" grpId="1"/>
      <p:bldP spid="41" grpId="0"/>
      <p:bldP spid="42" grpId="0"/>
      <p:bldP spid="5" grpId="0" animBg="1"/>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(Information-theoretically) order-optimal</a:t>
            </a:r>
            <a:endParaRPr lang="zh-CN" altLang="en-US" dirty="0"/>
          </a:p>
        </p:txBody>
      </p:sp>
      <p:sp>
        <p:nvSpPr>
          <p:cNvPr id="3" name="内容占位符 2"/>
          <p:cNvSpPr>
            <a:spLocks noGrp="1"/>
          </p:cNvSpPr>
          <p:nvPr>
            <p:ph idx="1"/>
          </p:nvPr>
        </p:nvSpPr>
        <p:spPr/>
        <p:txBody>
          <a:bodyPr/>
          <a:lstStyle/>
          <a:p>
            <a:r>
              <a:rPr lang="en-US" altLang="zh-CN" dirty="0" smtClean="0"/>
              <a:t>Support Recovery</a:t>
            </a:r>
            <a:endParaRPr lang="zh-CN" altLang="en-US" dirty="0"/>
          </a:p>
        </p:txBody>
      </p:sp>
      <p:sp>
        <p:nvSpPr>
          <p:cNvPr id="4" name="灯片编号占位符 3"/>
          <p:cNvSpPr>
            <a:spLocks noGrp="1"/>
          </p:cNvSpPr>
          <p:nvPr>
            <p:ph type="sldNum" sz="quarter" idx="12"/>
          </p:nvPr>
        </p:nvSpPr>
        <p:spPr/>
        <p:txBody>
          <a:bodyPr/>
          <a:lstStyle/>
          <a:p>
            <a:pPr>
              <a:defRPr/>
            </a:pPr>
            <a:fld id="{EE77561A-17BF-4D37-AB79-7718659C7E2B}" type="slidenum">
              <a:rPr lang="en-US" altLang="zh-CN" smtClean="0"/>
              <a:pPr>
                <a:defRPr/>
              </a:pPr>
              <a:t>20</a:t>
            </a:fld>
            <a:endParaRPr lang="en-US" altLang="zh-CN"/>
          </a:p>
        </p:txBody>
      </p:sp>
      <p:pic>
        <p:nvPicPr>
          <p:cNvPr id="5" name="Picture 41"/>
          <p:cNvPicPr>
            <a:picLocks noChangeAspect="1"/>
          </p:cNvPicPr>
          <p:nvPr/>
        </p:nvPicPr>
        <p:blipFill>
          <a:blip r:embed="rId2"/>
          <a:srcRect/>
          <a:stretch>
            <a:fillRect/>
          </a:stretch>
        </p:blipFill>
        <p:spPr bwMode="auto">
          <a:xfrm>
            <a:off x="6261431" y="2006181"/>
            <a:ext cx="1646238" cy="1646238"/>
          </a:xfrm>
          <a:prstGeom prst="rect">
            <a:avLst/>
          </a:prstGeom>
          <a:noFill/>
          <a:ln w="9525">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864168" y="2516427"/>
            <a:ext cx="3898901" cy="884015"/>
          </a:xfrm>
          <a:prstGeom prst="rect">
            <a:avLst/>
          </a:prstGeom>
          <a:noFill/>
          <a:ln w="9525">
            <a:noFill/>
            <a:miter lim="800000"/>
            <a:headEnd/>
            <a:tailEnd/>
          </a:ln>
        </p:spPr>
      </p:pic>
    </p:spTree>
    <p:extLst>
      <p:ext uri="{BB962C8B-B14F-4D97-AF65-F5344CB8AC3E}">
        <p14:creationId xmlns:p14="http://schemas.microsoft.com/office/powerpoint/2010/main" val="32501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ea typeface="宋体" pitchFamily="-84" charset="-122"/>
                <a:cs typeface="宋体" pitchFamily="-84" charset="-122"/>
              </a:rPr>
              <a:t> </a:t>
            </a:r>
            <a:r>
              <a:rPr lang="en-US" b="1" dirty="0" smtClean="0">
                <a:ea typeface="宋体" pitchFamily="-84" charset="-122"/>
                <a:cs typeface="宋体" pitchFamily="-84" charset="-122"/>
              </a:rPr>
              <a:t>SHO-</a:t>
            </a:r>
            <a:r>
              <a:rPr lang="en-US" b="1" dirty="0" err="1" smtClean="0">
                <a:ea typeface="宋体" pitchFamily="-84" charset="-122"/>
                <a:cs typeface="宋体" pitchFamily="-84" charset="-122"/>
              </a:rPr>
              <a:t>FA</a:t>
            </a:r>
            <a:r>
              <a:rPr lang="en-US" dirty="0" err="1" smtClean="0">
                <a:ea typeface="宋体" pitchFamily="-84" charset="-122"/>
                <a:cs typeface="宋体" pitchFamily="-84" charset="-122"/>
              </a:rPr>
              <a:t>:</a:t>
            </a:r>
            <a:r>
              <a:rPr lang="en-US" b="1" dirty="0" err="1" smtClean="0">
                <a:ea typeface="宋体" pitchFamily="-84" charset="-122"/>
                <a:cs typeface="宋体" pitchFamily="-84" charset="-122"/>
              </a:rPr>
              <a:t>SHO</a:t>
            </a:r>
            <a:r>
              <a:rPr lang="en-US" dirty="0" err="1" smtClean="0">
                <a:ea typeface="宋体" pitchFamily="-84" charset="-122"/>
                <a:cs typeface="宋体" pitchFamily="-84" charset="-122"/>
              </a:rPr>
              <a:t>(rt)-</a:t>
            </a:r>
            <a:r>
              <a:rPr lang="en-US" b="1" dirty="0" err="1" smtClean="0">
                <a:ea typeface="宋体" pitchFamily="-84" charset="-122"/>
                <a:cs typeface="宋体" pitchFamily="-84" charset="-122"/>
              </a:rPr>
              <a:t>FA</a:t>
            </a:r>
            <a:r>
              <a:rPr lang="en-US" dirty="0" err="1" smtClean="0">
                <a:ea typeface="宋体" pitchFamily="-84" charset="-122"/>
                <a:cs typeface="宋体" pitchFamily="-84" charset="-122"/>
              </a:rPr>
              <a:t>(st</a:t>
            </a:r>
            <a:r>
              <a:rPr lang="en-US" dirty="0">
                <a:ea typeface="宋体" pitchFamily="-84" charset="-122"/>
                <a:cs typeface="宋体" pitchFamily="-84" charset="-122"/>
              </a:rPr>
              <a:t>)</a:t>
            </a:r>
            <a:endParaRPr lang="en-US" dirty="0" smtClean="0">
              <a:ea typeface="宋体" pitchFamily="-84" charset="-122"/>
              <a:cs typeface="宋体" pitchFamily="-84" charset="-122"/>
            </a:endParaRPr>
          </a:p>
        </p:txBody>
      </p:sp>
      <p:pic>
        <p:nvPicPr>
          <p:cNvPr id="23555" name="Content Placeholder 3" descr="comparison.jpg"/>
          <p:cNvPicPr>
            <a:picLocks noGrp="1" noChangeAspect="1"/>
          </p:cNvPicPr>
          <p:nvPr>
            <p:ph idx="1"/>
          </p:nvPr>
        </p:nvPicPr>
        <p:blipFill>
          <a:blip r:embed="rId2"/>
          <a:srcRect l="-16672" r="-16672"/>
          <a:stretch>
            <a:fillRect/>
          </a:stretch>
        </p:blipFill>
        <p:spPr/>
      </p:pic>
    </p:spTree>
    <p:extLst>
      <p:ext uri="{BB962C8B-B14F-4D97-AF65-F5344CB8AC3E}">
        <p14:creationId xmlns:p14="http://schemas.microsoft.com/office/powerpoint/2010/main" val="793861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Content Placeholder 5" descr="output2modified.jpg"/>
          <p:cNvPicPr>
            <a:picLocks noGrp="1" noChangeAspect="1"/>
          </p:cNvPicPr>
          <p:nvPr>
            <p:ph idx="1"/>
          </p:nvPr>
        </p:nvPicPr>
        <p:blipFill>
          <a:blip r:embed="rId2"/>
          <a:srcRect t="-3455" b="-3455"/>
          <a:stretch>
            <a:fillRect/>
          </a:stretch>
        </p:blipFill>
        <p:spPr>
          <a:xfrm>
            <a:off x="1219200" y="1295400"/>
            <a:ext cx="4918075" cy="2705100"/>
          </a:xfrm>
        </p:spPr>
      </p:pic>
      <p:pic>
        <p:nvPicPr>
          <p:cNvPr id="24580" name="Picture 6" descr="output3modified.jpg"/>
          <p:cNvPicPr>
            <a:picLocks noChangeAspect="1"/>
          </p:cNvPicPr>
          <p:nvPr/>
        </p:nvPicPr>
        <p:blipFill>
          <a:blip r:embed="rId3"/>
          <a:srcRect/>
          <a:stretch>
            <a:fillRect/>
          </a:stretch>
        </p:blipFill>
        <p:spPr bwMode="auto">
          <a:xfrm>
            <a:off x="1219200" y="4114800"/>
            <a:ext cx="4887913" cy="2514600"/>
          </a:xfrm>
          <a:prstGeom prst="rect">
            <a:avLst/>
          </a:prstGeom>
          <a:noFill/>
          <a:ln w="9525">
            <a:noFill/>
            <a:miter lim="800000"/>
            <a:headEnd/>
            <a:tailEnd/>
          </a:ln>
        </p:spPr>
      </p:pic>
      <p:sp>
        <p:nvSpPr>
          <p:cNvPr id="24581" name="TextBox 7"/>
          <p:cNvSpPr txBox="1">
            <a:spLocks noChangeArrowheads="1"/>
          </p:cNvSpPr>
          <p:nvPr/>
        </p:nvSpPr>
        <p:spPr bwMode="auto">
          <a:xfrm>
            <a:off x="6096000" y="3544888"/>
            <a:ext cx="2287588" cy="646112"/>
          </a:xfrm>
          <a:prstGeom prst="rect">
            <a:avLst/>
          </a:prstGeom>
          <a:noFill/>
          <a:ln w="9525">
            <a:noFill/>
            <a:miter lim="800000"/>
            <a:headEnd/>
            <a:tailEnd/>
          </a:ln>
        </p:spPr>
        <p:txBody>
          <a:bodyPr wrap="none">
            <a:prstTxWarp prst="textNoShape">
              <a:avLst/>
            </a:prstTxWarp>
            <a:spAutoFit/>
          </a:bodyPr>
          <a:lstStyle/>
          <a:p>
            <a:r>
              <a:rPr lang="en-US"/>
              <a:t>O(k) measurements,</a:t>
            </a:r>
          </a:p>
          <a:p>
            <a:r>
              <a:rPr lang="en-US"/>
              <a:t>O(k) time</a:t>
            </a: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871245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1878012"/>
          </a:xfrm>
        </p:spPr>
        <p:txBody>
          <a:bodyPr/>
          <a:lstStyle/>
          <a:p>
            <a:pPr eaLnBrk="1" hangingPunct="1"/>
            <a:r>
              <a:rPr lang="en-US" altLang="zh-CN" smtClean="0">
                <a:ea typeface="ＭＳ Ｐゴシック" pitchFamily="-1" charset="-128"/>
              </a:rPr>
              <a:t>SHO</a:t>
            </a:r>
            <a:r>
              <a:rPr lang="en-US" altLang="zh-CN" sz="2400" smtClean="0">
                <a:ea typeface="ＭＳ Ｐゴシック" pitchFamily="-1" charset="-128"/>
              </a:rPr>
              <a:t>(rt)</a:t>
            </a:r>
            <a:r>
              <a:rPr lang="en-US" altLang="zh-CN" smtClean="0">
                <a:ea typeface="ＭＳ Ｐゴシック" pitchFamily="-1" charset="-128"/>
              </a:rPr>
              <a:t>-FA</a:t>
            </a:r>
            <a:r>
              <a:rPr lang="en-US" altLang="zh-CN" sz="2400" smtClean="0">
                <a:ea typeface="ＭＳ Ｐゴシック" pitchFamily="-1" charset="-128"/>
              </a:rPr>
              <a:t>(st)</a:t>
            </a:r>
            <a:r>
              <a:rPr lang="en-US" altLang="zh-CN" smtClean="0">
                <a:ea typeface="ＭＳ Ｐゴシック" pitchFamily="-1" charset="-128"/>
              </a:rPr>
              <a:t/>
            </a:r>
            <a:br>
              <a:rPr lang="en-US" altLang="zh-CN" smtClean="0">
                <a:ea typeface="ＭＳ Ｐゴシック" pitchFamily="-1" charset="-128"/>
              </a:rPr>
            </a:br>
            <a:r>
              <a:rPr lang="en-US" altLang="zh-CN" smtClean="0">
                <a:ea typeface="ＭＳ Ｐゴシック" pitchFamily="-1" charset="-128"/>
              </a:rPr>
              <a:t>O(k) meas., O(k) steps</a:t>
            </a:r>
          </a:p>
        </p:txBody>
      </p:sp>
      <p:pic>
        <p:nvPicPr>
          <p:cNvPr id="17411" name="Picture 3" descr="output3.eps"/>
          <p:cNvPicPr>
            <a:picLocks noChangeAspect="1"/>
          </p:cNvPicPr>
          <p:nvPr/>
        </p:nvPicPr>
        <p:blipFill>
          <a:blip r:embed="rId2"/>
          <a:srcRect/>
          <a:stretch>
            <a:fillRect/>
          </a:stretch>
        </p:blipFill>
        <p:spPr bwMode="auto">
          <a:xfrm>
            <a:off x="15875" y="2022475"/>
            <a:ext cx="9144000" cy="4703763"/>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590550" y="1162050"/>
            <a:ext cx="8054975" cy="5749925"/>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576263" y="0"/>
            <a:ext cx="8139112" cy="8139113"/>
          </a:xfrm>
          <a:prstGeom prst="rect">
            <a:avLst/>
          </a:prstGeom>
          <a:noFill/>
          <a:ln w="9525">
            <a:noFill/>
            <a:miter lim="800000"/>
            <a:headEnd/>
            <a:tailEnd/>
          </a:ln>
        </p:spPr>
      </p:pic>
      <p:sp>
        <p:nvSpPr>
          <p:cNvPr id="8" name="Double Bracket 7"/>
          <p:cNvSpPr>
            <a:spLocks noChangeArrowheads="1"/>
          </p:cNvSpPr>
          <p:nvPr/>
        </p:nvSpPr>
        <p:spPr bwMode="auto">
          <a:xfrm>
            <a:off x="4387850" y="4545013"/>
            <a:ext cx="866775" cy="1227137"/>
          </a:xfrm>
          <a:prstGeom prst="bracketPair">
            <a:avLst>
              <a:gd name="adj" fmla="val 16667"/>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17415" name="Slide Number Placeholder 8"/>
          <p:cNvSpPr>
            <a:spLocks noGrp="1"/>
          </p:cNvSpPr>
          <p:nvPr>
            <p:ph type="sldNum" sz="quarter" idx="12"/>
          </p:nvPr>
        </p:nvSpPr>
        <p:spPr bwMode="auto">
          <a:noFill/>
          <a:ln>
            <a:miter lim="800000"/>
            <a:headEnd/>
            <a:tailEnd/>
          </a:ln>
        </p:spPr>
        <p:txBody>
          <a:bodyPr/>
          <a:lstStyle/>
          <a:p>
            <a:fld id="{E811CE1B-B8BC-44D1-87F6-90A08E2F5C9A}" type="slidenum">
              <a:rPr lang="en-US" altLang="zh-CN"/>
              <a:pPr/>
              <a:t>23</a:t>
            </a:fld>
            <a:endParaRPr lang="en-US" altLang="zh-CN"/>
          </a:p>
        </p:txBody>
      </p:sp>
    </p:spTree>
    <p:extLst>
      <p:ext uri="{BB962C8B-B14F-4D97-AF65-F5344CB8AC3E}">
        <p14:creationId xmlns:p14="http://schemas.microsoft.com/office/powerpoint/2010/main" val="2750726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6" name="Picture 14" descr="C:\Users\Roland\Desktop\ppt\graph.jpg"/>
          <p:cNvPicPr>
            <a:picLocks noChangeAspect="1" noChangeArrowheads="1"/>
          </p:cNvPicPr>
          <p:nvPr/>
        </p:nvPicPr>
        <p:blipFill>
          <a:blip r:embed="rId2"/>
          <a:srcRect/>
          <a:stretch>
            <a:fillRect/>
          </a:stretch>
        </p:blipFill>
        <p:spPr bwMode="auto">
          <a:xfrm>
            <a:off x="652462" y="2001838"/>
            <a:ext cx="3531446" cy="3121200"/>
          </a:xfrm>
          <a:prstGeom prst="rect">
            <a:avLst/>
          </a:prstGeom>
          <a:noFill/>
        </p:spPr>
      </p:pic>
      <p:sp>
        <p:nvSpPr>
          <p:cNvPr id="18434" name="Title 1"/>
          <p:cNvSpPr>
            <a:spLocks noGrp="1"/>
          </p:cNvSpPr>
          <p:nvPr>
            <p:ph type="title"/>
          </p:nvPr>
        </p:nvSpPr>
        <p:spPr/>
        <p:txBody>
          <a:bodyPr/>
          <a:lstStyle/>
          <a:p>
            <a:pPr eaLnBrk="1" hangingPunct="1"/>
            <a:r>
              <a:rPr lang="en-US" altLang="zh-CN" dirty="0" smtClean="0">
                <a:ea typeface="ＭＳ Ｐゴシック" pitchFamily="-1" charset="-128"/>
              </a:rPr>
              <a:t>1. Graph-Matrix</a:t>
            </a:r>
          </a:p>
        </p:txBody>
      </p:sp>
      <p:sp>
        <p:nvSpPr>
          <p:cNvPr id="7" name="Rectangle 6"/>
          <p:cNvSpPr/>
          <p:nvPr/>
        </p:nvSpPr>
        <p:spPr>
          <a:xfrm>
            <a:off x="5776913" y="1858963"/>
            <a:ext cx="3144837" cy="4646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18437" name="TextBox 7"/>
          <p:cNvSpPr txBox="1">
            <a:spLocks noChangeArrowheads="1"/>
          </p:cNvSpPr>
          <p:nvPr/>
        </p:nvSpPr>
        <p:spPr bwMode="auto">
          <a:xfrm>
            <a:off x="617538" y="5175251"/>
            <a:ext cx="400050" cy="585787"/>
          </a:xfrm>
          <a:prstGeom prst="rect">
            <a:avLst/>
          </a:prstGeom>
          <a:noFill/>
          <a:ln w="9525">
            <a:noFill/>
            <a:miter lim="800000"/>
            <a:headEnd/>
            <a:tailEnd/>
          </a:ln>
        </p:spPr>
        <p:txBody>
          <a:bodyPr wrap="none">
            <a:spAutoFit/>
          </a:bodyPr>
          <a:lstStyle/>
          <a:p>
            <a:r>
              <a:rPr lang="en-US" altLang="zh-CN" sz="3200">
                <a:latin typeface="Calibri" pitchFamily="-1" charset="0"/>
              </a:rPr>
              <a:t>n</a:t>
            </a:r>
          </a:p>
        </p:txBody>
      </p:sp>
      <p:sp>
        <p:nvSpPr>
          <p:cNvPr id="18438" name="TextBox 8"/>
          <p:cNvSpPr txBox="1">
            <a:spLocks noChangeArrowheads="1"/>
          </p:cNvSpPr>
          <p:nvPr/>
        </p:nvSpPr>
        <p:spPr bwMode="auto">
          <a:xfrm>
            <a:off x="3667969"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18439" name="TextBox 9"/>
          <p:cNvSpPr txBox="1">
            <a:spLocks noChangeArrowheads="1"/>
          </p:cNvSpPr>
          <p:nvPr/>
        </p:nvSpPr>
        <p:spPr bwMode="auto">
          <a:xfrm>
            <a:off x="1409700" y="1417638"/>
            <a:ext cx="812800" cy="584200"/>
          </a:xfrm>
          <a:prstGeom prst="rect">
            <a:avLst/>
          </a:prstGeom>
          <a:noFill/>
          <a:ln w="9525">
            <a:noFill/>
            <a:miter lim="800000"/>
            <a:headEnd/>
            <a:tailEnd/>
          </a:ln>
        </p:spPr>
        <p:txBody>
          <a:bodyPr wrap="none">
            <a:spAutoFit/>
          </a:bodyPr>
          <a:lstStyle/>
          <a:p>
            <a:r>
              <a:rPr lang="en-US" altLang="zh-CN" sz="3200" dirty="0">
                <a:latin typeface="Calibri" pitchFamily="-1" charset="0"/>
              </a:rPr>
              <a:t>d=3</a:t>
            </a:r>
          </a:p>
        </p:txBody>
      </p:sp>
      <p:sp>
        <p:nvSpPr>
          <p:cNvPr id="18" name="Arc 17"/>
          <p:cNvSpPr>
            <a:spLocks noChangeArrowheads="1"/>
          </p:cNvSpPr>
          <p:nvPr/>
        </p:nvSpPr>
        <p:spPr bwMode="auto">
          <a:xfrm rot="4800000">
            <a:off x="621507" y="1572418"/>
            <a:ext cx="1041400" cy="1046163"/>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18442" name="Slide Number Placeholder 19"/>
          <p:cNvSpPr>
            <a:spLocks noGrp="1"/>
          </p:cNvSpPr>
          <p:nvPr>
            <p:ph type="sldNum" sz="quarter" idx="12"/>
          </p:nvPr>
        </p:nvSpPr>
        <p:spPr bwMode="auto">
          <a:noFill/>
          <a:ln>
            <a:miter lim="800000"/>
            <a:headEnd/>
            <a:tailEnd/>
          </a:ln>
        </p:spPr>
        <p:txBody>
          <a:bodyPr/>
          <a:lstStyle/>
          <a:p>
            <a:fld id="{BDD2DD7C-3184-44DB-AD85-E34707ED66EB}" type="slidenum">
              <a:rPr lang="en-US" altLang="zh-CN"/>
              <a:pPr/>
              <a:t>24</a:t>
            </a:fld>
            <a:endParaRPr lang="en-US" altLang="zh-CN"/>
          </a:p>
        </p:txBody>
      </p:sp>
      <p:sp>
        <p:nvSpPr>
          <p:cNvPr id="23" name="TextBox 7"/>
          <p:cNvSpPr txBox="1">
            <a:spLocks noChangeArrowheads="1"/>
          </p:cNvSpPr>
          <p:nvPr/>
        </p:nvSpPr>
        <p:spPr bwMode="auto">
          <a:xfrm>
            <a:off x="7165975" y="1330325"/>
            <a:ext cx="433388" cy="584200"/>
          </a:xfrm>
          <a:prstGeom prst="rect">
            <a:avLst/>
          </a:prstGeom>
          <a:noFill/>
          <a:ln w="9525">
            <a:noFill/>
            <a:miter lim="800000"/>
            <a:headEnd/>
            <a:tailEnd/>
          </a:ln>
        </p:spPr>
        <p:txBody>
          <a:bodyPr wrap="none">
            <a:spAutoFit/>
          </a:bodyPr>
          <a:lstStyle/>
          <a:p>
            <a:r>
              <a:rPr lang="en-US" altLang="zh-CN" sz="3200" b="1" dirty="0">
                <a:latin typeface="Calibri" pitchFamily="-1" charset="0"/>
              </a:rPr>
              <a:t>A</a:t>
            </a:r>
          </a:p>
        </p:txBody>
      </p:sp>
      <p:pic>
        <p:nvPicPr>
          <p:cNvPr id="18447" name="Picture 15" descr="C:\Users\Roland\Desktop\ppt\phase1.png"/>
          <p:cNvPicPr>
            <a:picLocks noChangeAspect="1" noChangeArrowheads="1"/>
          </p:cNvPicPr>
          <p:nvPr/>
        </p:nvPicPr>
        <p:blipFill>
          <a:blip r:embed="rId3"/>
          <a:srcRect/>
          <a:stretch>
            <a:fillRect/>
          </a:stretch>
        </p:blipFill>
        <p:spPr bwMode="auto">
          <a:xfrm>
            <a:off x="6220618" y="2699122"/>
            <a:ext cx="665163" cy="1993900"/>
          </a:xfrm>
          <a:prstGeom prst="rect">
            <a:avLst/>
          </a:prstGeom>
          <a:noFill/>
        </p:spPr>
      </p:pic>
      <p:pic>
        <p:nvPicPr>
          <p:cNvPr id="18448" name="Picture 16" descr="C:\Users\Roland\Desktop\ppt\phase2.png"/>
          <p:cNvPicPr>
            <a:picLocks noChangeAspect="1" noChangeArrowheads="1"/>
          </p:cNvPicPr>
          <p:nvPr/>
        </p:nvPicPr>
        <p:blipFill>
          <a:blip r:embed="rId4"/>
          <a:srcRect/>
          <a:stretch>
            <a:fillRect/>
          </a:stretch>
        </p:blipFill>
        <p:spPr bwMode="auto">
          <a:xfrm>
            <a:off x="7178675" y="2495922"/>
            <a:ext cx="944563" cy="2303462"/>
          </a:xfrm>
          <a:prstGeom prst="rect">
            <a:avLst/>
          </a:prstGeom>
          <a:noFill/>
        </p:spPr>
      </p:pic>
      <p:pic>
        <p:nvPicPr>
          <p:cNvPr id="18449" name="Picture 17" descr="C:\Users\Roland\Desktop\ppt\phase3.png"/>
          <p:cNvPicPr>
            <a:picLocks noChangeAspect="1" noChangeArrowheads="1"/>
          </p:cNvPicPr>
          <p:nvPr/>
        </p:nvPicPr>
        <p:blipFill>
          <a:blip r:embed="rId5"/>
          <a:srcRect/>
          <a:stretch>
            <a:fillRect/>
          </a:stretch>
        </p:blipFill>
        <p:spPr bwMode="auto">
          <a:xfrm>
            <a:off x="7239000" y="2635622"/>
            <a:ext cx="858838" cy="2303462"/>
          </a:xfrm>
          <a:prstGeom prst="rect">
            <a:avLst/>
          </a:prstGeom>
          <a:noFill/>
        </p:spPr>
      </p:pic>
      <p:pic>
        <p:nvPicPr>
          <p:cNvPr id="18451" name="Picture 19" descr="C:\Users\Roland\Desktop\ppt\axis.jpg"/>
          <p:cNvPicPr>
            <a:picLocks noChangeAspect="1" noChangeArrowheads="1"/>
          </p:cNvPicPr>
          <p:nvPr/>
        </p:nvPicPr>
        <p:blipFill>
          <a:blip r:embed="rId6"/>
          <a:srcRect/>
          <a:stretch>
            <a:fillRect/>
          </a:stretch>
        </p:blipFill>
        <p:spPr bwMode="auto">
          <a:xfrm>
            <a:off x="6049109" y="4973762"/>
            <a:ext cx="1574780" cy="1531814"/>
          </a:xfrm>
          <a:prstGeom prst="rect">
            <a:avLst/>
          </a:prstGeom>
          <a:noFill/>
        </p:spPr>
      </p:pic>
      <p:pic>
        <p:nvPicPr>
          <p:cNvPr id="27" name="Picture 18" descr="C:\Users\Roland\Desktop\ppt\angle matrix.jpg"/>
          <p:cNvPicPr>
            <a:picLocks noChangeAspect="1" noChangeArrowheads="1"/>
          </p:cNvPicPr>
          <p:nvPr/>
        </p:nvPicPr>
        <p:blipFill>
          <a:blip r:embed="rId7"/>
          <a:srcRect/>
          <a:stretch>
            <a:fillRect/>
          </a:stretch>
        </p:blipFill>
        <p:spPr bwMode="auto">
          <a:xfrm>
            <a:off x="4804377" y="2286000"/>
            <a:ext cx="4146337" cy="2407022"/>
          </a:xfrm>
          <a:prstGeom prst="rect">
            <a:avLst/>
          </a:prstGeom>
          <a:noFill/>
        </p:spPr>
      </p:pic>
    </p:spTree>
    <p:extLst>
      <p:ext uri="{BB962C8B-B14F-4D97-AF65-F5344CB8AC3E}">
        <p14:creationId xmlns:p14="http://schemas.microsoft.com/office/powerpoint/2010/main" val="36207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8447"/>
                                        </p:tgtEl>
                                        <p:attrNameLst>
                                          <p:attrName>style.visibility</p:attrName>
                                        </p:attrNameLst>
                                      </p:cBhvr>
                                      <p:to>
                                        <p:strVal val="visible"/>
                                      </p:to>
                                    </p:set>
                                    <p:animEffect transition="in" filter="fade">
                                      <p:cBhvr>
                                        <p:cTn id="10" dur="1000"/>
                                        <p:tgtEl>
                                          <p:spTgt spid="1844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8448"/>
                                        </p:tgtEl>
                                        <p:attrNameLst>
                                          <p:attrName>style.visibility</p:attrName>
                                        </p:attrNameLst>
                                      </p:cBhvr>
                                      <p:to>
                                        <p:strVal val="visible"/>
                                      </p:to>
                                    </p:set>
                                    <p:animEffect transition="in" filter="fade">
                                      <p:cBhvr>
                                        <p:cTn id="14" dur="1000"/>
                                        <p:tgtEl>
                                          <p:spTgt spid="1844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448"/>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8449"/>
                                        </p:tgtEl>
                                        <p:attrNameLst>
                                          <p:attrName>style.visibility</p:attrName>
                                        </p:attrNameLst>
                                      </p:cBhvr>
                                      <p:to>
                                        <p:strVal val="visible"/>
                                      </p:to>
                                    </p:set>
                                    <p:animEffect transition="in" filter="fade">
                                      <p:cBhvr>
                                        <p:cTn id="22" dur="1000"/>
                                        <p:tgtEl>
                                          <p:spTgt spid="18449"/>
                                        </p:tgtEl>
                                      </p:cBhvr>
                                    </p:animEffect>
                                  </p:childTnLst>
                                </p:cTn>
                              </p:par>
                              <p:par>
                                <p:cTn id="23" presetID="10" presetClass="entr" presetSubtype="0" fill="hold" nodeType="withEffect">
                                  <p:stCondLst>
                                    <p:cond delay="0"/>
                                  </p:stCondLst>
                                  <p:childTnLst>
                                    <p:set>
                                      <p:cBhvr>
                                        <p:cTn id="24" dur="1" fill="hold">
                                          <p:stCondLst>
                                            <p:cond delay="0"/>
                                          </p:stCondLst>
                                        </p:cTn>
                                        <p:tgtEl>
                                          <p:spTgt spid="18451"/>
                                        </p:tgtEl>
                                        <p:attrNameLst>
                                          <p:attrName>style.visibility</p:attrName>
                                        </p:attrNameLst>
                                      </p:cBhvr>
                                      <p:to>
                                        <p:strVal val="visible"/>
                                      </p:to>
                                    </p:set>
                                    <p:animEffect transition="in" filter="fade">
                                      <p:cBhvr>
                                        <p:cTn id="25" dur="1000"/>
                                        <p:tgtEl>
                                          <p:spTgt spid="1845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44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844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8451"/>
                                        </p:tgtEl>
                                        <p:attrNameLst>
                                          <p:attrName>style.visibility</p:attrName>
                                        </p:attrNameLst>
                                      </p:cBhvr>
                                      <p:to>
                                        <p:strVal val="hidden"/>
                                      </p:to>
                                    </p:set>
                                  </p:childTnLst>
                                </p:cTn>
                              </p:par>
                            </p:childTnLst>
                          </p:cTn>
                        </p:par>
                        <p:par>
                          <p:cTn id="34" fill="hold">
                            <p:stCondLst>
                              <p:cond delay="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Roland\Desktop\ppt\colorgraph.jpg"/>
          <p:cNvPicPr>
            <a:picLocks noChangeAspect="1" noChangeArrowheads="1"/>
          </p:cNvPicPr>
          <p:nvPr/>
        </p:nvPicPr>
        <p:blipFill>
          <a:blip r:embed="rId2"/>
          <a:srcRect/>
          <a:stretch>
            <a:fillRect/>
          </a:stretch>
        </p:blipFill>
        <p:spPr bwMode="auto">
          <a:xfrm>
            <a:off x="651600" y="2001600"/>
            <a:ext cx="3530498" cy="3120664"/>
          </a:xfrm>
          <a:prstGeom prst="rect">
            <a:avLst/>
          </a:prstGeom>
          <a:noFill/>
        </p:spPr>
      </p:pic>
      <p:sp>
        <p:nvSpPr>
          <p:cNvPr id="18434" name="Title 1"/>
          <p:cNvSpPr>
            <a:spLocks noGrp="1"/>
          </p:cNvSpPr>
          <p:nvPr>
            <p:ph type="title"/>
          </p:nvPr>
        </p:nvSpPr>
        <p:spPr/>
        <p:txBody>
          <a:bodyPr/>
          <a:lstStyle/>
          <a:p>
            <a:pPr eaLnBrk="1" hangingPunct="1"/>
            <a:r>
              <a:rPr lang="en-US" altLang="zh-CN" dirty="0" smtClean="0">
                <a:ea typeface="ＭＳ Ｐゴシック" pitchFamily="-1" charset="-128"/>
              </a:rPr>
              <a:t>1. Graph-Matrix</a:t>
            </a:r>
          </a:p>
        </p:txBody>
      </p:sp>
      <p:sp>
        <p:nvSpPr>
          <p:cNvPr id="18442" name="Slide Number Placeholder 19"/>
          <p:cNvSpPr>
            <a:spLocks noGrp="1"/>
          </p:cNvSpPr>
          <p:nvPr>
            <p:ph type="sldNum" sz="quarter" idx="12"/>
          </p:nvPr>
        </p:nvSpPr>
        <p:spPr bwMode="auto">
          <a:noFill/>
          <a:ln>
            <a:miter lim="800000"/>
            <a:headEnd/>
            <a:tailEnd/>
          </a:ln>
        </p:spPr>
        <p:txBody>
          <a:bodyPr/>
          <a:lstStyle/>
          <a:p>
            <a:fld id="{BDD2DD7C-3184-44DB-AD85-E34707ED66EB}" type="slidenum">
              <a:rPr lang="en-US" altLang="zh-CN"/>
              <a:pPr/>
              <a:t>25</a:t>
            </a:fld>
            <a:endParaRPr lang="en-US" altLang="zh-CN"/>
          </a:p>
        </p:txBody>
      </p:sp>
      <p:pic>
        <p:nvPicPr>
          <p:cNvPr id="52227" name="Picture 3" descr="C:\Users\Roland\Desktop\ppt\colorangle.jpg"/>
          <p:cNvPicPr>
            <a:picLocks noChangeAspect="1" noChangeArrowheads="1"/>
          </p:cNvPicPr>
          <p:nvPr/>
        </p:nvPicPr>
        <p:blipFill>
          <a:blip r:embed="rId3"/>
          <a:srcRect/>
          <a:stretch>
            <a:fillRect/>
          </a:stretch>
        </p:blipFill>
        <p:spPr bwMode="auto">
          <a:xfrm>
            <a:off x="4806000" y="2285999"/>
            <a:ext cx="4148891" cy="2408400"/>
          </a:xfrm>
          <a:prstGeom prst="rect">
            <a:avLst/>
          </a:prstGeom>
          <a:noFill/>
        </p:spPr>
      </p:pic>
      <p:sp>
        <p:nvSpPr>
          <p:cNvPr id="17" name="TextBox 7"/>
          <p:cNvSpPr txBox="1">
            <a:spLocks noChangeArrowheads="1"/>
          </p:cNvSpPr>
          <p:nvPr/>
        </p:nvSpPr>
        <p:spPr bwMode="auto">
          <a:xfrm>
            <a:off x="617538" y="5175251"/>
            <a:ext cx="400050" cy="585787"/>
          </a:xfrm>
          <a:prstGeom prst="rect">
            <a:avLst/>
          </a:prstGeom>
          <a:noFill/>
          <a:ln w="9525">
            <a:noFill/>
            <a:miter lim="800000"/>
            <a:headEnd/>
            <a:tailEnd/>
          </a:ln>
        </p:spPr>
        <p:txBody>
          <a:bodyPr wrap="none">
            <a:spAutoFit/>
          </a:bodyPr>
          <a:lstStyle/>
          <a:p>
            <a:r>
              <a:rPr lang="en-US" altLang="zh-CN" sz="3200">
                <a:latin typeface="Calibri" pitchFamily="-1" charset="0"/>
              </a:rPr>
              <a:t>n</a:t>
            </a:r>
          </a:p>
        </p:txBody>
      </p:sp>
      <p:sp>
        <p:nvSpPr>
          <p:cNvPr id="19" name="TextBox 8"/>
          <p:cNvSpPr txBox="1">
            <a:spLocks noChangeArrowheads="1"/>
          </p:cNvSpPr>
          <p:nvPr/>
        </p:nvSpPr>
        <p:spPr bwMode="auto">
          <a:xfrm>
            <a:off x="3667969"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20" name="TextBox 7"/>
          <p:cNvSpPr txBox="1">
            <a:spLocks noChangeArrowheads="1"/>
          </p:cNvSpPr>
          <p:nvPr/>
        </p:nvSpPr>
        <p:spPr bwMode="auto">
          <a:xfrm>
            <a:off x="7165975" y="1330325"/>
            <a:ext cx="433388" cy="584200"/>
          </a:xfrm>
          <a:prstGeom prst="rect">
            <a:avLst/>
          </a:prstGeom>
          <a:noFill/>
          <a:ln w="9525">
            <a:noFill/>
            <a:miter lim="800000"/>
            <a:headEnd/>
            <a:tailEnd/>
          </a:ln>
        </p:spPr>
        <p:txBody>
          <a:bodyPr wrap="none">
            <a:spAutoFit/>
          </a:bodyPr>
          <a:lstStyle/>
          <a:p>
            <a:r>
              <a:rPr lang="en-US" altLang="zh-CN" sz="3200" b="1" dirty="0">
                <a:latin typeface="Calibri" pitchFamily="-1" charset="0"/>
              </a:rPr>
              <a:t>A</a:t>
            </a:r>
          </a:p>
        </p:txBody>
      </p:sp>
      <p:sp>
        <p:nvSpPr>
          <p:cNvPr id="21" name="TextBox 9"/>
          <p:cNvSpPr txBox="1">
            <a:spLocks noChangeArrowheads="1"/>
          </p:cNvSpPr>
          <p:nvPr/>
        </p:nvSpPr>
        <p:spPr bwMode="auto">
          <a:xfrm>
            <a:off x="1409700" y="1417638"/>
            <a:ext cx="812800" cy="584200"/>
          </a:xfrm>
          <a:prstGeom prst="rect">
            <a:avLst/>
          </a:prstGeom>
          <a:noFill/>
          <a:ln w="9525">
            <a:noFill/>
            <a:miter lim="800000"/>
            <a:headEnd/>
            <a:tailEnd/>
          </a:ln>
        </p:spPr>
        <p:txBody>
          <a:bodyPr wrap="none">
            <a:spAutoFit/>
          </a:bodyPr>
          <a:lstStyle/>
          <a:p>
            <a:r>
              <a:rPr lang="en-US" altLang="zh-CN" sz="3200" dirty="0">
                <a:latin typeface="Calibri" pitchFamily="-1" charset="0"/>
              </a:rPr>
              <a:t>d=3</a:t>
            </a:r>
          </a:p>
        </p:txBody>
      </p:sp>
      <p:sp>
        <p:nvSpPr>
          <p:cNvPr id="22" name="Arc 17"/>
          <p:cNvSpPr>
            <a:spLocks noChangeArrowheads="1"/>
          </p:cNvSpPr>
          <p:nvPr/>
        </p:nvSpPr>
        <p:spPr bwMode="auto">
          <a:xfrm rot="4800000">
            <a:off x="621507" y="1572418"/>
            <a:ext cx="1041400" cy="1046163"/>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Tree>
    <p:extLst>
      <p:ext uri="{BB962C8B-B14F-4D97-AF65-F5344CB8AC3E}">
        <p14:creationId xmlns:p14="http://schemas.microsoft.com/office/powerpoint/2010/main" val="14135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222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EE77561A-17BF-4D37-AB79-7718659C7E2B}" type="slidenum">
              <a:rPr lang="en-US" altLang="zh-CN" smtClean="0"/>
              <a:pPr>
                <a:defRPr/>
              </a:pPr>
              <a:t>26</a:t>
            </a:fld>
            <a:endParaRPr lang="en-US" altLang="zh-CN"/>
          </a:p>
        </p:txBody>
      </p:sp>
      <p:sp>
        <p:nvSpPr>
          <p:cNvPr id="5" name="椭圆 4"/>
          <p:cNvSpPr/>
          <p:nvPr/>
        </p:nvSpPr>
        <p:spPr>
          <a:xfrm>
            <a:off x="2188379" y="2059624"/>
            <a:ext cx="432048" cy="432048"/>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6" name="椭圆 5"/>
          <p:cNvSpPr/>
          <p:nvPr/>
        </p:nvSpPr>
        <p:spPr>
          <a:xfrm>
            <a:off x="2188379" y="2923720"/>
            <a:ext cx="432048" cy="43204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7" name="椭圆 6"/>
          <p:cNvSpPr/>
          <p:nvPr/>
        </p:nvSpPr>
        <p:spPr>
          <a:xfrm>
            <a:off x="2188379" y="5444000"/>
            <a:ext cx="432048" cy="432048"/>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8" name="椭圆 7"/>
          <p:cNvSpPr/>
          <p:nvPr/>
        </p:nvSpPr>
        <p:spPr>
          <a:xfrm>
            <a:off x="2188379" y="4651912"/>
            <a:ext cx="432048" cy="43204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9" name="椭圆 8"/>
          <p:cNvSpPr/>
          <p:nvPr/>
        </p:nvSpPr>
        <p:spPr>
          <a:xfrm>
            <a:off x="2188379" y="3787816"/>
            <a:ext cx="432048" cy="43204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10" name="矩形 9"/>
          <p:cNvSpPr/>
          <p:nvPr/>
        </p:nvSpPr>
        <p:spPr>
          <a:xfrm>
            <a:off x="6076811" y="2419664"/>
            <a:ext cx="432048" cy="43204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11" name="矩形 10"/>
          <p:cNvSpPr/>
          <p:nvPr/>
        </p:nvSpPr>
        <p:spPr>
          <a:xfrm>
            <a:off x="6076811" y="4219864"/>
            <a:ext cx="432048" cy="43204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12" name="矩形 11"/>
          <p:cNvSpPr/>
          <p:nvPr/>
        </p:nvSpPr>
        <p:spPr>
          <a:xfrm>
            <a:off x="6076811" y="5011952"/>
            <a:ext cx="432048"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cxnSp>
        <p:nvCxnSpPr>
          <p:cNvPr id="13" name="直接连接符 12"/>
          <p:cNvCxnSpPr>
            <a:stCxn id="5" idx="6"/>
            <a:endCxn id="10" idx="1"/>
          </p:cNvCxnSpPr>
          <p:nvPr/>
        </p:nvCxnSpPr>
        <p:spPr>
          <a:xfrm>
            <a:off x="2620427" y="2275648"/>
            <a:ext cx="3456384" cy="36004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5" idx="6"/>
          </p:cNvCxnSpPr>
          <p:nvPr/>
        </p:nvCxnSpPr>
        <p:spPr>
          <a:xfrm>
            <a:off x="2620427" y="2275648"/>
            <a:ext cx="3456384" cy="122413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6" idx="6"/>
            <a:endCxn id="11" idx="1"/>
          </p:cNvCxnSpPr>
          <p:nvPr/>
        </p:nvCxnSpPr>
        <p:spPr>
          <a:xfrm>
            <a:off x="2620427" y="3139744"/>
            <a:ext cx="3456384" cy="129614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6" idx="6"/>
          </p:cNvCxnSpPr>
          <p:nvPr/>
        </p:nvCxnSpPr>
        <p:spPr>
          <a:xfrm>
            <a:off x="2620427" y="3139744"/>
            <a:ext cx="3456384" cy="36004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9" idx="6"/>
            <a:endCxn id="11" idx="1"/>
          </p:cNvCxnSpPr>
          <p:nvPr/>
        </p:nvCxnSpPr>
        <p:spPr>
          <a:xfrm>
            <a:off x="2620427" y="4003840"/>
            <a:ext cx="3456384"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9" idx="6"/>
            <a:endCxn id="12" idx="1"/>
          </p:cNvCxnSpPr>
          <p:nvPr/>
        </p:nvCxnSpPr>
        <p:spPr>
          <a:xfrm>
            <a:off x="2620427" y="4003840"/>
            <a:ext cx="3456384" cy="12241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8" idx="6"/>
            <a:endCxn id="10" idx="1"/>
          </p:cNvCxnSpPr>
          <p:nvPr/>
        </p:nvCxnSpPr>
        <p:spPr>
          <a:xfrm flipV="1">
            <a:off x="2620427" y="2635688"/>
            <a:ext cx="3456384" cy="22322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8" idx="6"/>
            <a:endCxn id="12" idx="1"/>
          </p:cNvCxnSpPr>
          <p:nvPr/>
        </p:nvCxnSpPr>
        <p:spPr>
          <a:xfrm>
            <a:off x="2620427" y="4867936"/>
            <a:ext cx="3456384" cy="36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7" idx="6"/>
          </p:cNvCxnSpPr>
          <p:nvPr/>
        </p:nvCxnSpPr>
        <p:spPr>
          <a:xfrm flipV="1">
            <a:off x="2620427" y="3499784"/>
            <a:ext cx="3456384" cy="21602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7" idx="6"/>
            <a:endCxn id="11" idx="1"/>
          </p:cNvCxnSpPr>
          <p:nvPr/>
        </p:nvCxnSpPr>
        <p:spPr>
          <a:xfrm flipV="1">
            <a:off x="2620427" y="4435888"/>
            <a:ext cx="3456384" cy="12241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076811" y="3283760"/>
            <a:ext cx="432048" cy="432048"/>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cxnSp>
        <p:nvCxnSpPr>
          <p:cNvPr id="24" name="直接连接符 23"/>
          <p:cNvCxnSpPr>
            <a:stCxn id="5" idx="6"/>
            <a:endCxn id="11" idx="1"/>
          </p:cNvCxnSpPr>
          <p:nvPr/>
        </p:nvCxnSpPr>
        <p:spPr>
          <a:xfrm>
            <a:off x="2620427" y="2275648"/>
            <a:ext cx="3456384" cy="216024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6" idx="6"/>
            <a:endCxn id="12" idx="1"/>
          </p:cNvCxnSpPr>
          <p:nvPr/>
        </p:nvCxnSpPr>
        <p:spPr>
          <a:xfrm>
            <a:off x="2620427" y="3139744"/>
            <a:ext cx="3456384" cy="208823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9" idx="6"/>
            <a:endCxn id="10" idx="1"/>
          </p:cNvCxnSpPr>
          <p:nvPr/>
        </p:nvCxnSpPr>
        <p:spPr>
          <a:xfrm flipV="1">
            <a:off x="2620427" y="2635688"/>
            <a:ext cx="3456384" cy="136815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8" idx="6"/>
            <a:endCxn id="23" idx="1"/>
          </p:cNvCxnSpPr>
          <p:nvPr/>
        </p:nvCxnSpPr>
        <p:spPr>
          <a:xfrm flipV="1">
            <a:off x="2620427" y="3499784"/>
            <a:ext cx="3456384" cy="13681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7" idx="6"/>
            <a:endCxn id="12" idx="1"/>
          </p:cNvCxnSpPr>
          <p:nvPr/>
        </p:nvCxnSpPr>
        <p:spPr>
          <a:xfrm flipV="1">
            <a:off x="2620427" y="5227976"/>
            <a:ext cx="3456384" cy="4320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a:blip r:embed="rId2" cstate="print"/>
          <a:srcRect/>
          <a:stretch>
            <a:fillRect/>
          </a:stretch>
        </p:blipFill>
        <p:spPr bwMode="auto">
          <a:xfrm>
            <a:off x="2260387" y="2185219"/>
            <a:ext cx="288032" cy="234445"/>
          </a:xfrm>
          <a:prstGeom prst="rect">
            <a:avLst/>
          </a:prstGeom>
          <a:noFill/>
          <a:ln w="9525">
            <a:noFill/>
            <a:miter lim="800000"/>
            <a:headEnd/>
            <a:tailEnd/>
          </a:ln>
        </p:spPr>
      </p:pic>
      <p:pic>
        <p:nvPicPr>
          <p:cNvPr id="30" name="Picture 4"/>
          <p:cNvPicPr>
            <a:picLocks noChangeAspect="1" noChangeArrowheads="1"/>
          </p:cNvPicPr>
          <p:nvPr/>
        </p:nvPicPr>
        <p:blipFill>
          <a:blip r:embed="rId3" cstate="print"/>
          <a:srcRect/>
          <a:stretch>
            <a:fillRect/>
          </a:stretch>
        </p:blipFill>
        <p:spPr bwMode="auto">
          <a:xfrm>
            <a:off x="2260387" y="3067736"/>
            <a:ext cx="288032" cy="220469"/>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2270319" y="3900933"/>
            <a:ext cx="278100" cy="201622"/>
          </a:xfrm>
          <a:prstGeom prst="rect">
            <a:avLst/>
          </a:prstGeom>
          <a:noFill/>
          <a:ln w="9525">
            <a:noFill/>
            <a:miter lim="800000"/>
            <a:headEnd/>
            <a:tailEnd/>
          </a:ln>
        </p:spPr>
      </p:pic>
      <p:pic>
        <p:nvPicPr>
          <p:cNvPr id="32" name="Picture 6"/>
          <p:cNvPicPr>
            <a:picLocks noChangeAspect="1" noChangeArrowheads="1"/>
          </p:cNvPicPr>
          <p:nvPr/>
        </p:nvPicPr>
        <p:blipFill>
          <a:blip r:embed="rId5" cstate="print"/>
          <a:srcRect/>
          <a:stretch>
            <a:fillRect/>
          </a:stretch>
        </p:blipFill>
        <p:spPr bwMode="auto">
          <a:xfrm>
            <a:off x="2262297" y="4767965"/>
            <a:ext cx="286122" cy="211186"/>
          </a:xfrm>
          <a:prstGeom prst="rect">
            <a:avLst/>
          </a:prstGeom>
          <a:noFill/>
          <a:ln w="9525">
            <a:noFill/>
            <a:miter lim="800000"/>
            <a:headEnd/>
            <a:tailEnd/>
          </a:ln>
        </p:spPr>
      </p:pic>
      <p:pic>
        <p:nvPicPr>
          <p:cNvPr id="33" name="Picture 7"/>
          <p:cNvPicPr>
            <a:picLocks noChangeAspect="1" noChangeArrowheads="1"/>
          </p:cNvPicPr>
          <p:nvPr/>
        </p:nvPicPr>
        <p:blipFill>
          <a:blip r:embed="rId6" cstate="print"/>
          <a:srcRect/>
          <a:stretch>
            <a:fillRect/>
          </a:stretch>
        </p:blipFill>
        <p:spPr bwMode="auto">
          <a:xfrm>
            <a:off x="2281347" y="5560303"/>
            <a:ext cx="267072" cy="200304"/>
          </a:xfrm>
          <a:prstGeom prst="rect">
            <a:avLst/>
          </a:prstGeom>
          <a:noFill/>
          <a:ln w="9525">
            <a:noFill/>
            <a:miter lim="800000"/>
            <a:headEnd/>
            <a:tailEnd/>
          </a:ln>
        </p:spPr>
      </p:pic>
      <p:pic>
        <p:nvPicPr>
          <p:cNvPr id="34" name="Picture 8"/>
          <p:cNvPicPr>
            <a:picLocks noChangeAspect="1" noChangeArrowheads="1"/>
          </p:cNvPicPr>
          <p:nvPr/>
        </p:nvPicPr>
        <p:blipFill>
          <a:blip r:embed="rId7" cstate="print"/>
          <a:srcRect/>
          <a:stretch>
            <a:fillRect/>
          </a:stretch>
        </p:blipFill>
        <p:spPr bwMode="auto">
          <a:xfrm>
            <a:off x="6148819" y="2544630"/>
            <a:ext cx="267176" cy="213172"/>
          </a:xfrm>
          <a:prstGeom prst="rect">
            <a:avLst/>
          </a:prstGeom>
          <a:noFill/>
          <a:ln w="9525">
            <a:noFill/>
            <a:miter lim="800000"/>
            <a:headEnd/>
            <a:tailEnd/>
          </a:ln>
        </p:spPr>
      </p:pic>
      <p:pic>
        <p:nvPicPr>
          <p:cNvPr id="35" name="Picture 9"/>
          <p:cNvPicPr>
            <a:picLocks noChangeAspect="1" noChangeArrowheads="1"/>
          </p:cNvPicPr>
          <p:nvPr/>
        </p:nvPicPr>
        <p:blipFill>
          <a:blip r:embed="rId8" cstate="print"/>
          <a:srcRect/>
          <a:stretch>
            <a:fillRect/>
          </a:stretch>
        </p:blipFill>
        <p:spPr bwMode="auto">
          <a:xfrm>
            <a:off x="6148819" y="3408726"/>
            <a:ext cx="289623" cy="217934"/>
          </a:xfrm>
          <a:prstGeom prst="rect">
            <a:avLst/>
          </a:prstGeom>
          <a:noFill/>
          <a:ln w="9525">
            <a:noFill/>
            <a:miter lim="800000"/>
            <a:headEnd/>
            <a:tailEnd/>
          </a:ln>
        </p:spPr>
      </p:pic>
      <p:pic>
        <p:nvPicPr>
          <p:cNvPr id="36" name="Picture 10"/>
          <p:cNvPicPr>
            <a:picLocks noChangeAspect="1" noChangeArrowheads="1"/>
          </p:cNvPicPr>
          <p:nvPr/>
        </p:nvPicPr>
        <p:blipFill>
          <a:blip r:embed="rId9" cstate="print"/>
          <a:srcRect/>
          <a:stretch>
            <a:fillRect/>
          </a:stretch>
        </p:blipFill>
        <p:spPr bwMode="auto">
          <a:xfrm>
            <a:off x="6148819" y="4339497"/>
            <a:ext cx="283888" cy="217934"/>
          </a:xfrm>
          <a:prstGeom prst="rect">
            <a:avLst/>
          </a:prstGeom>
          <a:noFill/>
          <a:ln w="9525">
            <a:noFill/>
            <a:miter lim="800000"/>
            <a:headEnd/>
            <a:tailEnd/>
          </a:ln>
        </p:spPr>
      </p:pic>
      <p:pic>
        <p:nvPicPr>
          <p:cNvPr id="37" name="Picture 11"/>
          <p:cNvPicPr>
            <a:picLocks noChangeAspect="1" noChangeArrowheads="1"/>
          </p:cNvPicPr>
          <p:nvPr/>
        </p:nvPicPr>
        <p:blipFill>
          <a:blip r:embed="rId10" cstate="print"/>
          <a:srcRect/>
          <a:stretch>
            <a:fillRect/>
          </a:stretch>
        </p:blipFill>
        <p:spPr bwMode="auto">
          <a:xfrm>
            <a:off x="6148819" y="5122060"/>
            <a:ext cx="284226" cy="213170"/>
          </a:xfrm>
          <a:prstGeom prst="rect">
            <a:avLst/>
          </a:prstGeom>
          <a:noFill/>
          <a:ln w="9525">
            <a:noFill/>
            <a:miter lim="800000"/>
            <a:headEnd/>
            <a:tailEnd/>
          </a:ln>
        </p:spPr>
      </p:pic>
      <p:sp>
        <p:nvSpPr>
          <p:cNvPr id="39" name="椭圆 38"/>
          <p:cNvSpPr/>
          <p:nvPr/>
        </p:nvSpPr>
        <p:spPr>
          <a:xfrm>
            <a:off x="1072763" y="2131632"/>
            <a:ext cx="1008112" cy="360040"/>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itle 1"/>
          <p:cNvSpPr>
            <a:spLocks noGrp="1"/>
          </p:cNvSpPr>
          <p:nvPr>
            <p:ph type="title"/>
          </p:nvPr>
        </p:nvSpPr>
        <p:spPr>
          <a:xfrm>
            <a:off x="457200" y="274638"/>
            <a:ext cx="8229600" cy="1143000"/>
          </a:xfrm>
        </p:spPr>
        <p:txBody>
          <a:bodyPr/>
          <a:lstStyle/>
          <a:p>
            <a:pPr eaLnBrk="1" hangingPunct="1"/>
            <a:r>
              <a:rPr lang="en-US" altLang="zh-CN" dirty="0" smtClean="0">
                <a:ea typeface="ＭＳ Ｐゴシック" pitchFamily="-1" charset="-128"/>
              </a:rPr>
              <a:t>1. Graph-Matrix</a:t>
            </a:r>
          </a:p>
        </p:txBody>
      </p:sp>
      <p:sp>
        <p:nvSpPr>
          <p:cNvPr id="53" name="椭圆 52"/>
          <p:cNvSpPr/>
          <p:nvPr/>
        </p:nvSpPr>
        <p:spPr>
          <a:xfrm>
            <a:off x="1072800" y="4651912"/>
            <a:ext cx="1008112" cy="360040"/>
          </a:xfrm>
          <a:prstGeom prst="ellipse">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69"/>
          <p:cNvGrpSpPr/>
          <p:nvPr/>
        </p:nvGrpSpPr>
        <p:grpSpPr>
          <a:xfrm>
            <a:off x="1216199" y="2266013"/>
            <a:ext cx="712723" cy="72000"/>
            <a:chOff x="1216199" y="2266013"/>
            <a:chExt cx="712723" cy="72000"/>
          </a:xfrm>
        </p:grpSpPr>
        <p:cxnSp>
          <p:nvCxnSpPr>
            <p:cNvPr id="55" name="直接连接符 54"/>
            <p:cNvCxnSpPr/>
            <p:nvPr/>
          </p:nvCxnSpPr>
          <p:spPr>
            <a:xfrm>
              <a:off x="1216199" y="2300114"/>
              <a:ext cx="638886"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椭圆 55"/>
            <p:cNvSpPr/>
            <p:nvPr/>
          </p:nvSpPr>
          <p:spPr>
            <a:xfrm>
              <a:off x="1856922"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3" name="组合 68"/>
          <p:cNvGrpSpPr/>
          <p:nvPr/>
        </p:nvGrpSpPr>
        <p:grpSpPr>
          <a:xfrm>
            <a:off x="1187624" y="4763051"/>
            <a:ext cx="712723" cy="72000"/>
            <a:chOff x="1187624" y="4763051"/>
            <a:chExt cx="712723" cy="72000"/>
          </a:xfrm>
        </p:grpSpPr>
        <p:cxnSp>
          <p:nvCxnSpPr>
            <p:cNvPr id="57" name="直接连接符 56"/>
            <p:cNvCxnSpPr/>
            <p:nvPr/>
          </p:nvCxnSpPr>
          <p:spPr>
            <a:xfrm>
              <a:off x="1187624" y="4797152"/>
              <a:ext cx="638886" cy="0"/>
            </a:xfrm>
            <a:prstGeom prst="line">
              <a:avLst/>
            </a:prstGeom>
          </p:spPr>
          <p:style>
            <a:lnRef idx="2">
              <a:schemeClr val="accent1"/>
            </a:lnRef>
            <a:fillRef idx="0">
              <a:schemeClr val="accent1"/>
            </a:fillRef>
            <a:effectRef idx="1">
              <a:schemeClr val="accent1"/>
            </a:effectRef>
            <a:fontRef idx="minor">
              <a:schemeClr val="tx1"/>
            </a:fontRef>
          </p:style>
        </p:cxnSp>
        <p:sp>
          <p:nvSpPr>
            <p:cNvPr id="58" name="椭圆 57"/>
            <p:cNvSpPr/>
            <p:nvPr/>
          </p:nvSpPr>
          <p:spPr>
            <a:xfrm>
              <a:off x="1828347" y="4763051"/>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38" name="组合 74"/>
          <p:cNvGrpSpPr/>
          <p:nvPr/>
        </p:nvGrpSpPr>
        <p:grpSpPr>
          <a:xfrm>
            <a:off x="6834684" y="2151092"/>
            <a:ext cx="1072763" cy="638744"/>
            <a:chOff x="2771800" y="3727584"/>
            <a:chExt cx="1072763" cy="638744"/>
          </a:xfrm>
        </p:grpSpPr>
        <p:cxnSp>
          <p:nvCxnSpPr>
            <p:cNvPr id="76" name="直接连接符 75"/>
            <p:cNvCxnSpPr>
              <a:endCxn id="77" idx="3"/>
            </p:cNvCxnSpPr>
            <p:nvPr/>
          </p:nvCxnSpPr>
          <p:spPr>
            <a:xfrm flipV="1">
              <a:off x="2771800" y="3789040"/>
              <a:ext cx="1011307" cy="577288"/>
            </a:xfrm>
            <a:prstGeom prst="line">
              <a:avLst/>
            </a:prstGeom>
            <a:ln/>
          </p:spPr>
          <p:style>
            <a:lnRef idx="2">
              <a:schemeClr val="accent1"/>
            </a:lnRef>
            <a:fillRef idx="0">
              <a:schemeClr val="accent1"/>
            </a:fillRef>
            <a:effectRef idx="1">
              <a:schemeClr val="accent1"/>
            </a:effectRef>
            <a:fontRef idx="minor">
              <a:schemeClr val="tx1"/>
            </a:fontRef>
          </p:style>
        </p:cxnSp>
        <p:sp>
          <p:nvSpPr>
            <p:cNvPr id="77" name="椭圆 76"/>
            <p:cNvSpPr/>
            <p:nvPr/>
          </p:nvSpPr>
          <p:spPr>
            <a:xfrm>
              <a:off x="3772563" y="3727584"/>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204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childTnLst>
                                </p:cTn>
                              </p:par>
                              <p:par>
                                <p:cTn id="71" presetID="10" presetClass="entr" presetSubtype="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childTnLst>
                                </p:cTn>
                              </p:par>
                              <p:par>
                                <p:cTn id="74" presetID="10"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childTnLst>
                                </p:cTn>
                              </p:par>
                              <p:par>
                                <p:cTn id="77" presetID="10"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childTnLst>
                                </p:cTn>
                              </p:par>
                              <p:par>
                                <p:cTn id="80" presetID="10"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childTnLst>
                                </p:cTn>
                              </p:par>
                              <p:par>
                                <p:cTn id="83" presetID="10" presetClass="entr" presetSubtype="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childTnLst>
                                </p:cTn>
                              </p:par>
                              <p:par>
                                <p:cTn id="86" presetID="10"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childTnLst>
                                </p:cTn>
                              </p:par>
                              <p:par>
                                <p:cTn id="89" presetID="10" presetClass="entr" presetSubtype="0"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1000"/>
                                        <p:tgtEl>
                                          <p:spTgt spid="33"/>
                                        </p:tgtEl>
                                      </p:cBhvr>
                                    </p:animEffect>
                                  </p:childTnLst>
                                </p:cTn>
                              </p:par>
                              <p:par>
                                <p:cTn id="92" presetID="10"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1000"/>
                                        <p:tgtEl>
                                          <p:spTgt spid="34"/>
                                        </p:tgtEl>
                                      </p:cBhvr>
                                    </p:animEffect>
                                  </p:childTnLst>
                                </p:cTn>
                              </p:par>
                              <p:par>
                                <p:cTn id="95" presetID="10" presetClass="entr" presetSubtype="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childTnLst>
                                </p:cTn>
                              </p:par>
                              <p:par>
                                <p:cTn id="98" presetID="10" presetClass="entr" presetSubtype="0"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1000"/>
                                        <p:tgtEl>
                                          <p:spTgt spid="36"/>
                                        </p:tgtEl>
                                      </p:cBhvr>
                                    </p:animEffect>
                                  </p:childTnLst>
                                </p:cTn>
                              </p:par>
                              <p:par>
                                <p:cTn id="101" presetID="10" presetClass="entr" presetSubtype="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1000"/>
                                        <p:tgtEl>
                                          <p:spTgt spid="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10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1000"/>
                                        <p:tgtEl>
                                          <p:spTgt spid="53"/>
                                        </p:tgtEl>
                                      </p:cBhvr>
                                    </p:animEffect>
                                  </p:childTnLst>
                                </p:cTn>
                              </p:par>
                              <p:par>
                                <p:cTn id="110" presetID="10" presetClass="entr" presetSubtype="0" fill="hold" nodeType="with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fade">
                                      <p:cBhvr>
                                        <p:cTn id="112" dur="1000"/>
                                        <p:tgtEl>
                                          <p:spTgt spid="2"/>
                                        </p:tgtEl>
                                      </p:cBhvr>
                                    </p:animEffect>
                                  </p:childTnLst>
                                </p:cTn>
                              </p:par>
                              <p:par>
                                <p:cTn id="113" presetID="10" presetClass="entr" presetSubtype="0"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fade">
                                      <p:cBhvr>
                                        <p:cTn id="115" dur="1000"/>
                                        <p:tgtEl>
                                          <p:spTgt spid="3"/>
                                        </p:tgtEl>
                                      </p:cBhvr>
                                    </p:animEffect>
                                  </p:childTnLst>
                                </p:cTn>
                              </p:par>
                            </p:childTnLst>
                          </p:cTn>
                        </p:par>
                      </p:childTnLst>
                    </p:cTn>
                  </p:par>
                  <p:par>
                    <p:cTn id="116" fill="hold">
                      <p:stCondLst>
                        <p:cond delay="indefinite"/>
                      </p:stCondLst>
                      <p:childTnLst>
                        <p:par>
                          <p:cTn id="117" fill="hold">
                            <p:stCondLst>
                              <p:cond delay="0"/>
                            </p:stCondLst>
                            <p:childTnLst>
                              <p:par>
                                <p:cTn id="118" presetID="56" presetClass="path" presetSubtype="0" accel="50000" decel="50000" fill="hold" nodeType="clickEffect">
                                  <p:stCondLst>
                                    <p:cond delay="0"/>
                                  </p:stCondLst>
                                  <p:childTnLst>
                                    <p:animMotion origin="layout" path="M 2.77556E-17 1.48148E-6 L 0.59514 -0.33333 " pathEditMode="relative" rAng="0" ptsTypes="AA">
                                      <p:cBhvr>
                                        <p:cTn id="119" dur="2000" fill="hold"/>
                                        <p:tgtEl>
                                          <p:spTgt spid="3"/>
                                        </p:tgtEl>
                                        <p:attrNameLst>
                                          <p:attrName>ppt_x</p:attrName>
                                          <p:attrName>ppt_y</p:attrName>
                                        </p:attrNameLst>
                                      </p:cBhvr>
                                      <p:rCtr x="29800" y="-16700"/>
                                    </p:animMotion>
                                  </p:childTnLst>
                                </p:cTn>
                              </p:par>
                            </p:childTnLst>
                          </p:cTn>
                        </p:par>
                        <p:par>
                          <p:cTn id="120" fill="hold">
                            <p:stCondLst>
                              <p:cond delay="2000"/>
                            </p:stCondLst>
                            <p:childTnLst>
                              <p:par>
                                <p:cTn id="121" presetID="8" presetClass="emph" presetSubtype="0" fill="hold" nodeType="afterEffect">
                                  <p:stCondLst>
                                    <p:cond delay="0"/>
                                  </p:stCondLst>
                                  <p:childTnLst>
                                    <p:animRot by="-3600000">
                                      <p:cBhvr>
                                        <p:cTn id="122" dur="2000" fill="hold"/>
                                        <p:tgtEl>
                                          <p:spTgt spid="3"/>
                                        </p:tgtEl>
                                        <p:attrNameLst>
                                          <p:attrName>r</p:attrName>
                                        </p:attrNameLst>
                                      </p:cBhvr>
                                    </p:animRot>
                                  </p:childTnLst>
                                </p:cTn>
                              </p:par>
                            </p:childTnLst>
                          </p:cTn>
                        </p:par>
                        <p:par>
                          <p:cTn id="123" fill="hold">
                            <p:stCondLst>
                              <p:cond delay="4000"/>
                            </p:stCondLst>
                            <p:childTnLst>
                              <p:par>
                                <p:cTn id="124" presetID="63" presetClass="path" presetSubtype="0" accel="50000" decel="50000" fill="hold" nodeType="afterEffect">
                                  <p:stCondLst>
                                    <p:cond delay="0"/>
                                  </p:stCondLst>
                                  <p:childTnLst>
                                    <p:animMotion origin="layout" path="M 5E-6 0.0037 L 0.61112 0.07546 " pathEditMode="relative" rAng="0" ptsTypes="AA">
                                      <p:cBhvr>
                                        <p:cTn id="125" dur="2000" fill="hold"/>
                                        <p:tgtEl>
                                          <p:spTgt spid="2"/>
                                        </p:tgtEl>
                                        <p:attrNameLst>
                                          <p:attrName>ppt_x</p:attrName>
                                          <p:attrName>ppt_y</p:attrName>
                                        </p:attrNameLst>
                                      </p:cBhvr>
                                      <p:rCtr x="30600" y="3600"/>
                                    </p:animMotion>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00"/>
                                        <p:tgtEl>
                                          <p:spTgt spid="3"/>
                                        </p:tgtEl>
                                      </p:cBhvr>
                                    </p:animEffect>
                                    <p:set>
                                      <p:cBhvr>
                                        <p:cTn id="130" dur="1" fill="hold">
                                          <p:stCondLst>
                                            <p:cond delay="999"/>
                                          </p:stCondLst>
                                        </p:cTn>
                                        <p:tgtEl>
                                          <p:spTgt spid="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2"/>
                                        </p:tgtEl>
                                      </p:cBhvr>
                                    </p:animEffect>
                                    <p:set>
                                      <p:cBhvr>
                                        <p:cTn id="133" dur="1" fill="hold">
                                          <p:stCondLst>
                                            <p:cond delay="999"/>
                                          </p:stCondLst>
                                        </p:cTn>
                                        <p:tgtEl>
                                          <p:spTgt spid="2"/>
                                        </p:tgtEl>
                                        <p:attrNameLst>
                                          <p:attrName>style.visibility</p:attrName>
                                        </p:attrNameLst>
                                      </p:cBhvr>
                                      <p:to>
                                        <p:strVal val="hidden"/>
                                      </p:to>
                                    </p:set>
                                  </p:childTnLst>
                                </p:cTn>
                              </p:par>
                              <p:par>
                                <p:cTn id="134" presetID="10" presetClass="entr" presetSubtype="0" fill="hold" nodeType="with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3" grpId="0" animBg="1"/>
      <p:bldP spid="39"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6" name="Picture 20" descr="C:\Users\Roland\Desktop\ppt\expender.jpg"/>
          <p:cNvPicPr>
            <a:picLocks noChangeAspect="1" noChangeArrowheads="1"/>
          </p:cNvPicPr>
          <p:nvPr/>
        </p:nvPicPr>
        <p:blipFill>
          <a:blip r:embed="rId2"/>
          <a:srcRect/>
          <a:stretch>
            <a:fillRect/>
          </a:stretch>
        </p:blipFill>
        <p:spPr bwMode="auto">
          <a:xfrm>
            <a:off x="536575" y="3871913"/>
            <a:ext cx="8053388" cy="1835150"/>
          </a:xfrm>
          <a:prstGeom prst="rect">
            <a:avLst/>
          </a:prstGeom>
          <a:noFill/>
        </p:spPr>
      </p:pic>
      <p:sp>
        <p:nvSpPr>
          <p:cNvPr id="19458" name="Title 1"/>
          <p:cNvSpPr>
            <a:spLocks noGrp="1"/>
          </p:cNvSpPr>
          <p:nvPr>
            <p:ph type="title"/>
          </p:nvPr>
        </p:nvSpPr>
        <p:spPr>
          <a:xfrm>
            <a:off x="457200" y="55563"/>
            <a:ext cx="8229600" cy="1143000"/>
          </a:xfrm>
        </p:spPr>
        <p:txBody>
          <a:bodyPr/>
          <a:lstStyle/>
          <a:p>
            <a:pPr eaLnBrk="1" hangingPunct="1"/>
            <a:r>
              <a:rPr lang="en-US" altLang="zh-CN" dirty="0" smtClean="0">
                <a:ea typeface="ＭＳ Ｐゴシック" pitchFamily="-1" charset="-128"/>
              </a:rPr>
              <a:t>2. (Most) x-expansion</a:t>
            </a:r>
          </a:p>
        </p:txBody>
      </p:sp>
      <p:sp>
        <p:nvSpPr>
          <p:cNvPr id="19460" name="TextBox 5"/>
          <p:cNvSpPr txBox="1">
            <a:spLocks noChangeArrowheads="1"/>
          </p:cNvSpPr>
          <p:nvPr/>
        </p:nvSpPr>
        <p:spPr bwMode="auto">
          <a:xfrm>
            <a:off x="2065338" y="5819775"/>
            <a:ext cx="1163637" cy="584200"/>
          </a:xfrm>
          <a:prstGeom prst="rect">
            <a:avLst/>
          </a:prstGeom>
          <a:noFill/>
          <a:ln w="9525">
            <a:noFill/>
            <a:miter lim="800000"/>
            <a:headEnd/>
            <a:tailEnd/>
          </a:ln>
        </p:spPr>
        <p:txBody>
          <a:bodyPr wrap="none">
            <a:spAutoFit/>
          </a:bodyPr>
          <a:lstStyle/>
          <a:p>
            <a:r>
              <a:rPr lang="en-US" altLang="zh-CN" sz="3200">
                <a:latin typeface="Calibri" pitchFamily="-1" charset="0"/>
              </a:rPr>
              <a:t>≥2|S|</a:t>
            </a:r>
          </a:p>
        </p:txBody>
      </p:sp>
      <p:sp>
        <p:nvSpPr>
          <p:cNvPr id="19461" name="TextBox 6"/>
          <p:cNvSpPr txBox="1">
            <a:spLocks noChangeArrowheads="1"/>
          </p:cNvSpPr>
          <p:nvPr/>
        </p:nvSpPr>
        <p:spPr bwMode="auto">
          <a:xfrm>
            <a:off x="344488" y="5832475"/>
            <a:ext cx="750887" cy="585788"/>
          </a:xfrm>
          <a:prstGeom prst="rect">
            <a:avLst/>
          </a:prstGeom>
          <a:noFill/>
          <a:ln w="9525">
            <a:noFill/>
            <a:miter lim="800000"/>
            <a:headEnd/>
            <a:tailEnd/>
          </a:ln>
        </p:spPr>
        <p:txBody>
          <a:bodyPr wrap="none">
            <a:spAutoFit/>
          </a:bodyPr>
          <a:lstStyle/>
          <a:p>
            <a:r>
              <a:rPr lang="en-US" altLang="zh-CN" sz="3200">
                <a:latin typeface="Calibri" pitchFamily="-1" charset="0"/>
              </a:rPr>
              <a:t>|S|</a:t>
            </a:r>
          </a:p>
        </p:txBody>
      </p:sp>
      <p:pic>
        <p:nvPicPr>
          <p:cNvPr id="10" name="Picture 9"/>
          <p:cNvPicPr>
            <a:picLocks noChangeAspect="1"/>
          </p:cNvPicPr>
          <p:nvPr/>
        </p:nvPicPr>
        <p:blipFill>
          <a:blip r:embed="rId3"/>
          <a:srcRect/>
          <a:stretch>
            <a:fillRect/>
          </a:stretch>
        </p:blipFill>
        <p:spPr bwMode="auto">
          <a:xfrm>
            <a:off x="4367213" y="5805488"/>
            <a:ext cx="976312" cy="971550"/>
          </a:xfrm>
          <a:prstGeom prst="rect">
            <a:avLst/>
          </a:prstGeom>
          <a:noFill/>
          <a:ln w="9525">
            <a:noFill/>
            <a:miter lim="800000"/>
            <a:headEnd/>
            <a:tailEnd/>
          </a:ln>
        </p:spPr>
      </p:pic>
      <p:sp>
        <p:nvSpPr>
          <p:cNvPr id="19472" name="Slide Number Placeholder 10"/>
          <p:cNvSpPr>
            <a:spLocks noGrp="1"/>
          </p:cNvSpPr>
          <p:nvPr>
            <p:ph type="sldNum" sz="quarter" idx="12"/>
          </p:nvPr>
        </p:nvSpPr>
        <p:spPr bwMode="auto">
          <a:xfrm>
            <a:off x="6553200" y="6453188"/>
            <a:ext cx="2133600" cy="365125"/>
          </a:xfrm>
          <a:noFill/>
          <a:ln>
            <a:miter lim="800000"/>
            <a:headEnd/>
            <a:tailEnd/>
          </a:ln>
        </p:spPr>
        <p:txBody>
          <a:bodyPr/>
          <a:lstStyle/>
          <a:p>
            <a:fld id="{57220A24-C474-436E-92E0-5C35E0C6A8DE}" type="slidenum">
              <a:rPr lang="en-US" altLang="zh-CN"/>
              <a:pPr/>
              <a:t>27</a:t>
            </a:fld>
            <a:endParaRPr lang="en-US" altLang="zh-CN"/>
          </a:p>
        </p:txBody>
      </p:sp>
      <p:pic>
        <p:nvPicPr>
          <p:cNvPr id="19474" name="Picture 18" descr="C:\Users\Roland\Desktop\ppt\graph.jpg"/>
          <p:cNvPicPr>
            <a:picLocks noChangeAspect="1" noChangeArrowheads="1"/>
          </p:cNvPicPr>
          <p:nvPr/>
        </p:nvPicPr>
        <p:blipFill>
          <a:blip r:embed="rId4"/>
          <a:srcRect/>
          <a:stretch>
            <a:fillRect/>
          </a:stretch>
        </p:blipFill>
        <p:spPr bwMode="auto">
          <a:xfrm>
            <a:off x="3265488" y="1182521"/>
            <a:ext cx="2458808" cy="2173170"/>
          </a:xfrm>
          <a:prstGeom prst="rect">
            <a:avLst/>
          </a:prstGeom>
          <a:noFill/>
        </p:spPr>
      </p:pic>
    </p:spTree>
    <p:extLst>
      <p:ext uri="{BB962C8B-B14F-4D97-AF65-F5344CB8AC3E}">
        <p14:creationId xmlns:p14="http://schemas.microsoft.com/office/powerpoint/2010/main" val="31535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0" descr="C:\Users\Roland\Desktop\ppt\expender.jpg"/>
          <p:cNvPicPr>
            <a:picLocks noChangeAspect="1" noChangeArrowheads="1"/>
          </p:cNvPicPr>
          <p:nvPr/>
        </p:nvPicPr>
        <p:blipFill>
          <a:blip r:embed="rId2"/>
          <a:srcRect/>
          <a:stretch>
            <a:fillRect/>
          </a:stretch>
        </p:blipFill>
        <p:spPr bwMode="auto">
          <a:xfrm>
            <a:off x="536575" y="2881313"/>
            <a:ext cx="8053388" cy="1835150"/>
          </a:xfrm>
          <a:prstGeom prst="rect">
            <a:avLst/>
          </a:prstGeom>
          <a:noFill/>
        </p:spPr>
      </p:pic>
      <p:sp>
        <p:nvSpPr>
          <p:cNvPr id="20482" name="Title 1"/>
          <p:cNvSpPr>
            <a:spLocks noGrp="1"/>
          </p:cNvSpPr>
          <p:nvPr>
            <p:ph type="title"/>
          </p:nvPr>
        </p:nvSpPr>
        <p:spPr/>
        <p:txBody>
          <a:bodyPr/>
          <a:lstStyle/>
          <a:p>
            <a:pPr eaLnBrk="1" hangingPunct="1"/>
            <a:r>
              <a:rPr lang="en-US" altLang="zh-CN" dirty="0" smtClean="0">
                <a:ea typeface="ＭＳ Ｐゴシック" pitchFamily="-1" charset="-128"/>
              </a:rPr>
              <a:t>3. “Many” leafs</a:t>
            </a:r>
          </a:p>
        </p:txBody>
      </p:sp>
      <p:sp>
        <p:nvSpPr>
          <p:cNvPr id="5" name="Rectangle 4"/>
          <p:cNvSpPr/>
          <p:nvPr/>
        </p:nvSpPr>
        <p:spPr>
          <a:xfrm>
            <a:off x="5776913" y="1858963"/>
            <a:ext cx="3144837" cy="4646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20485" name="TextBox 11"/>
          <p:cNvSpPr txBox="1">
            <a:spLocks noChangeArrowheads="1"/>
          </p:cNvSpPr>
          <p:nvPr/>
        </p:nvSpPr>
        <p:spPr bwMode="auto">
          <a:xfrm>
            <a:off x="2074863" y="2114550"/>
            <a:ext cx="1163637" cy="584200"/>
          </a:xfrm>
          <a:prstGeom prst="rect">
            <a:avLst/>
          </a:prstGeom>
          <a:noFill/>
          <a:ln w="9525">
            <a:noFill/>
            <a:miter lim="800000"/>
            <a:headEnd/>
            <a:tailEnd/>
          </a:ln>
        </p:spPr>
        <p:txBody>
          <a:bodyPr wrap="none">
            <a:spAutoFit/>
          </a:bodyPr>
          <a:lstStyle/>
          <a:p>
            <a:r>
              <a:rPr lang="en-US" altLang="zh-CN" sz="3200">
                <a:latin typeface="Calibri" pitchFamily="-1" charset="0"/>
              </a:rPr>
              <a:t>≥2|S|</a:t>
            </a:r>
          </a:p>
        </p:txBody>
      </p:sp>
      <p:sp>
        <p:nvSpPr>
          <p:cNvPr id="20486" name="TextBox 12"/>
          <p:cNvSpPr txBox="1">
            <a:spLocks noChangeArrowheads="1"/>
          </p:cNvSpPr>
          <p:nvPr/>
        </p:nvSpPr>
        <p:spPr bwMode="auto">
          <a:xfrm>
            <a:off x="354013" y="2127250"/>
            <a:ext cx="750887" cy="585788"/>
          </a:xfrm>
          <a:prstGeom prst="rect">
            <a:avLst/>
          </a:prstGeom>
          <a:noFill/>
          <a:ln w="9525">
            <a:noFill/>
            <a:miter lim="800000"/>
            <a:headEnd/>
            <a:tailEnd/>
          </a:ln>
        </p:spPr>
        <p:txBody>
          <a:bodyPr wrap="none">
            <a:spAutoFit/>
          </a:bodyPr>
          <a:lstStyle/>
          <a:p>
            <a:r>
              <a:rPr lang="en-US" altLang="zh-CN" sz="3200">
                <a:latin typeface="Calibri" pitchFamily="-1" charset="0"/>
              </a:rPr>
              <a:t>|S|</a:t>
            </a:r>
          </a:p>
        </p:txBody>
      </p:sp>
      <p:sp>
        <p:nvSpPr>
          <p:cNvPr id="14" name="Rectangle 13"/>
          <p:cNvSpPr/>
          <p:nvPr/>
        </p:nvSpPr>
        <p:spPr>
          <a:xfrm>
            <a:off x="3236913" y="1858963"/>
            <a:ext cx="3144837" cy="4646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15" name="Rectangle 14"/>
          <p:cNvSpPr/>
          <p:nvPr/>
        </p:nvSpPr>
        <p:spPr>
          <a:xfrm>
            <a:off x="5961063" y="1654175"/>
            <a:ext cx="3143250" cy="464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20489" name="TextBox 17"/>
          <p:cNvSpPr txBox="1">
            <a:spLocks noChangeArrowheads="1"/>
          </p:cNvSpPr>
          <p:nvPr/>
        </p:nvSpPr>
        <p:spPr bwMode="auto">
          <a:xfrm>
            <a:off x="6348413" y="1679575"/>
            <a:ext cx="1785937" cy="584200"/>
          </a:xfrm>
          <a:prstGeom prst="rect">
            <a:avLst/>
          </a:prstGeom>
          <a:noFill/>
          <a:ln w="9525">
            <a:noFill/>
            <a:miter lim="800000"/>
            <a:headEnd/>
            <a:tailEnd/>
          </a:ln>
        </p:spPr>
        <p:txBody>
          <a:bodyPr wrap="none">
            <a:spAutoFit/>
          </a:bodyPr>
          <a:lstStyle/>
          <a:p>
            <a:r>
              <a:rPr lang="en-US" altLang="zh-CN" sz="3200">
                <a:latin typeface="Calibri" pitchFamily="-1" charset="0"/>
              </a:rPr>
              <a:t>L+L’≥2|S|</a:t>
            </a:r>
          </a:p>
        </p:txBody>
      </p:sp>
      <p:sp>
        <p:nvSpPr>
          <p:cNvPr id="20490" name="TextBox 18"/>
          <p:cNvSpPr txBox="1">
            <a:spLocks noChangeArrowheads="1"/>
          </p:cNvSpPr>
          <p:nvPr/>
        </p:nvSpPr>
        <p:spPr bwMode="auto">
          <a:xfrm>
            <a:off x="6183313" y="2295525"/>
            <a:ext cx="1993900" cy="585788"/>
          </a:xfrm>
          <a:prstGeom prst="rect">
            <a:avLst/>
          </a:prstGeom>
          <a:noFill/>
          <a:ln w="9525">
            <a:noFill/>
            <a:miter lim="800000"/>
            <a:headEnd/>
            <a:tailEnd/>
          </a:ln>
        </p:spPr>
        <p:txBody>
          <a:bodyPr wrap="none">
            <a:spAutoFit/>
          </a:bodyPr>
          <a:lstStyle/>
          <a:p>
            <a:r>
              <a:rPr lang="en-US" altLang="zh-CN" sz="3200" dirty="0">
                <a:latin typeface="Calibri" pitchFamily="-1" charset="0"/>
              </a:rPr>
              <a:t>3|S|≥L+2L’</a:t>
            </a:r>
          </a:p>
        </p:txBody>
      </p:sp>
      <p:sp>
        <p:nvSpPr>
          <p:cNvPr id="20" name="Down Arrow 19"/>
          <p:cNvSpPr>
            <a:spLocks noChangeArrowheads="1"/>
          </p:cNvSpPr>
          <p:nvPr/>
        </p:nvSpPr>
        <p:spPr bwMode="auto">
          <a:xfrm>
            <a:off x="7110413" y="3097213"/>
            <a:ext cx="107950" cy="774700"/>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0492" name="TextBox 20"/>
          <p:cNvSpPr txBox="1">
            <a:spLocks noChangeArrowheads="1"/>
          </p:cNvSpPr>
          <p:nvPr/>
        </p:nvSpPr>
        <p:spPr bwMode="auto">
          <a:xfrm>
            <a:off x="6653213" y="3935413"/>
            <a:ext cx="1127125" cy="584200"/>
          </a:xfrm>
          <a:prstGeom prst="rect">
            <a:avLst/>
          </a:prstGeom>
          <a:noFill/>
          <a:ln w="9525">
            <a:noFill/>
            <a:miter lim="800000"/>
            <a:headEnd/>
            <a:tailEnd/>
          </a:ln>
        </p:spPr>
        <p:txBody>
          <a:bodyPr wrap="none">
            <a:spAutoFit/>
          </a:bodyPr>
          <a:lstStyle/>
          <a:p>
            <a:r>
              <a:rPr lang="en-US" altLang="zh-CN" sz="3200">
                <a:latin typeface="Calibri" pitchFamily="-1" charset="0"/>
              </a:rPr>
              <a:t>L≥|S|</a:t>
            </a:r>
          </a:p>
        </p:txBody>
      </p:sp>
      <p:sp>
        <p:nvSpPr>
          <p:cNvPr id="22" name="Rectangle 21"/>
          <p:cNvSpPr/>
          <p:nvPr/>
        </p:nvSpPr>
        <p:spPr>
          <a:xfrm>
            <a:off x="6099175" y="2332038"/>
            <a:ext cx="2571750" cy="688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23" name="Rectangle 22"/>
          <p:cNvSpPr/>
          <p:nvPr/>
        </p:nvSpPr>
        <p:spPr>
          <a:xfrm>
            <a:off x="6115050" y="3021013"/>
            <a:ext cx="2571750" cy="2097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800">
              <a:solidFill>
                <a:srgbClr val="FFFFFF"/>
              </a:solidFill>
              <a:ea typeface="ＭＳ Ｐゴシック" pitchFamily="-1" charset="-128"/>
            </a:endParaRPr>
          </a:p>
        </p:txBody>
      </p:sp>
      <p:sp>
        <p:nvSpPr>
          <p:cNvPr id="16" name="TextBox 20"/>
          <p:cNvSpPr txBox="1">
            <a:spLocks noChangeArrowheads="1"/>
          </p:cNvSpPr>
          <p:nvPr/>
        </p:nvSpPr>
        <p:spPr bwMode="auto">
          <a:xfrm>
            <a:off x="6227763" y="4394200"/>
            <a:ext cx="1803400" cy="584200"/>
          </a:xfrm>
          <a:prstGeom prst="rect">
            <a:avLst/>
          </a:prstGeom>
          <a:noFill/>
          <a:ln w="9525">
            <a:noFill/>
            <a:miter lim="800000"/>
            <a:headEnd/>
            <a:tailEnd/>
          </a:ln>
        </p:spPr>
        <p:txBody>
          <a:bodyPr wrap="none">
            <a:spAutoFit/>
          </a:bodyPr>
          <a:lstStyle/>
          <a:p>
            <a:r>
              <a:rPr lang="en-US" altLang="zh-CN" sz="3200">
                <a:latin typeface="Calibri" pitchFamily="-1" charset="0"/>
              </a:rPr>
              <a:t>L+L’≤3|S|</a:t>
            </a:r>
          </a:p>
        </p:txBody>
      </p:sp>
      <p:sp>
        <p:nvSpPr>
          <p:cNvPr id="17" name="Down Arrow 16"/>
          <p:cNvSpPr>
            <a:spLocks noChangeArrowheads="1"/>
          </p:cNvSpPr>
          <p:nvPr/>
        </p:nvSpPr>
        <p:spPr bwMode="auto">
          <a:xfrm>
            <a:off x="7164388" y="4978400"/>
            <a:ext cx="107950" cy="460375"/>
          </a:xfrm>
          <a:prstGeom prst="downArrow">
            <a:avLst>
              <a:gd name="adj1" fmla="val 50000"/>
              <a:gd name="adj2" fmla="val 49992"/>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8" name="TextBox 20"/>
          <p:cNvSpPr txBox="1">
            <a:spLocks noChangeArrowheads="1"/>
          </p:cNvSpPr>
          <p:nvPr/>
        </p:nvSpPr>
        <p:spPr bwMode="auto">
          <a:xfrm>
            <a:off x="5565775" y="5378450"/>
            <a:ext cx="2257425" cy="585788"/>
          </a:xfrm>
          <a:prstGeom prst="rect">
            <a:avLst/>
          </a:prstGeom>
          <a:noFill/>
          <a:ln w="9525">
            <a:noFill/>
            <a:miter lim="800000"/>
            <a:headEnd/>
            <a:tailEnd/>
          </a:ln>
        </p:spPr>
        <p:txBody>
          <a:bodyPr wrap="none">
            <a:spAutoFit/>
          </a:bodyPr>
          <a:lstStyle/>
          <a:p>
            <a:r>
              <a:rPr lang="en-US" altLang="zh-CN" sz="3200">
                <a:latin typeface="Calibri" pitchFamily="-1" charset="0"/>
              </a:rPr>
              <a:t>L/(L+L’) ≥1/3</a:t>
            </a:r>
          </a:p>
        </p:txBody>
      </p:sp>
      <p:sp>
        <p:nvSpPr>
          <p:cNvPr id="19" name="TextBox 20"/>
          <p:cNvSpPr txBox="1">
            <a:spLocks noChangeArrowheads="1"/>
          </p:cNvSpPr>
          <p:nvPr/>
        </p:nvSpPr>
        <p:spPr bwMode="auto">
          <a:xfrm>
            <a:off x="5559425" y="5373688"/>
            <a:ext cx="2259013" cy="584200"/>
          </a:xfrm>
          <a:prstGeom prst="rect">
            <a:avLst/>
          </a:prstGeom>
          <a:noFill/>
          <a:ln w="9525">
            <a:noFill/>
            <a:miter lim="800000"/>
            <a:headEnd/>
            <a:tailEnd/>
          </a:ln>
        </p:spPr>
        <p:txBody>
          <a:bodyPr wrap="none">
            <a:spAutoFit/>
          </a:bodyPr>
          <a:lstStyle/>
          <a:p>
            <a:r>
              <a:rPr lang="en-US" altLang="zh-CN" sz="3200">
                <a:latin typeface="Calibri" pitchFamily="-1" charset="0"/>
              </a:rPr>
              <a:t>L/(L+L’) ≥1/2</a:t>
            </a:r>
          </a:p>
        </p:txBody>
      </p:sp>
      <p:sp>
        <p:nvSpPr>
          <p:cNvPr id="20499" name="Slide Number Placeholder 20"/>
          <p:cNvSpPr>
            <a:spLocks noGrp="1"/>
          </p:cNvSpPr>
          <p:nvPr>
            <p:ph type="sldNum" sz="quarter" idx="12"/>
          </p:nvPr>
        </p:nvSpPr>
        <p:spPr bwMode="auto">
          <a:noFill/>
          <a:ln>
            <a:miter lim="800000"/>
            <a:headEnd/>
            <a:tailEnd/>
          </a:ln>
        </p:spPr>
        <p:txBody>
          <a:bodyPr/>
          <a:lstStyle/>
          <a:p>
            <a:fld id="{978E6E5B-35E9-4D87-B38D-516A2E89B63A}" type="slidenum">
              <a:rPr lang="en-US" altLang="zh-CN"/>
              <a:pPr/>
              <a:t>28</a:t>
            </a:fld>
            <a:endParaRPr lang="en-US" altLang="zh-CN"/>
          </a:p>
        </p:txBody>
      </p:sp>
    </p:spTree>
    <p:extLst>
      <p:ext uri="{BB962C8B-B14F-4D97-AF65-F5344CB8AC3E}">
        <p14:creationId xmlns:p14="http://schemas.microsoft.com/office/powerpoint/2010/main" val="25437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23"/>
                                        </p:tgtEl>
                                      </p:cBhvr>
                                    </p:animEffect>
                                    <p:set>
                                      <p:cBhvr>
                                        <p:cTn id="12" dur="1" fill="hold">
                                          <p:stCondLst>
                                            <p:cond delay="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2000"/>
                                        <p:tgtEl>
                                          <p:spTgt spid="18"/>
                                        </p:tgtEl>
                                      </p:cBhvr>
                                    </p:animEffect>
                                    <p:set>
                                      <p:cBhvr>
                                        <p:cTn id="30" dur="1" fill="hold">
                                          <p:stCondLst>
                                            <p:cond delay="1999"/>
                                          </p:stCondLst>
                                        </p:cTn>
                                        <p:tgtEl>
                                          <p:spTgt spid="1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par>
                                <p:cTn id="34" presetID="10" presetClass="exit" presetSubtype="0" fill="hold" grpId="0" nodeType="withEffect">
                                  <p:stCondLst>
                                    <p:cond delay="0"/>
                                  </p:stCondLst>
                                  <p:childTnLst>
                                    <p:animEffect transition="out" filter="fade">
                                      <p:cBhvr>
                                        <p:cTn id="35" dur="1000"/>
                                        <p:tgtEl>
                                          <p:spTgt spid="20489"/>
                                        </p:tgtEl>
                                      </p:cBhvr>
                                    </p:animEffect>
                                    <p:set>
                                      <p:cBhvr>
                                        <p:cTn id="36" dur="1" fill="hold">
                                          <p:stCondLst>
                                            <p:cond delay="999"/>
                                          </p:stCondLst>
                                        </p:cTn>
                                        <p:tgtEl>
                                          <p:spTgt spid="2048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20492"/>
                                        </p:tgtEl>
                                      </p:cBhvr>
                                    </p:animEffect>
                                    <p:set>
                                      <p:cBhvr>
                                        <p:cTn id="39" dur="1" fill="hold">
                                          <p:stCondLst>
                                            <p:cond delay="999"/>
                                          </p:stCondLst>
                                        </p:cTn>
                                        <p:tgtEl>
                                          <p:spTgt spid="2049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20490"/>
                                        </p:tgtEl>
                                      </p:cBhvr>
                                    </p:animEffect>
                                    <p:set>
                                      <p:cBhvr>
                                        <p:cTn id="42" dur="1" fill="hold">
                                          <p:stCondLst>
                                            <p:cond delay="999"/>
                                          </p:stCondLst>
                                        </p:cTn>
                                        <p:tgtEl>
                                          <p:spTgt spid="20490"/>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0"/>
                                        </p:tgtEl>
                                      </p:cBhvr>
                                    </p:animEffect>
                                    <p:set>
                                      <p:cBhvr>
                                        <p:cTn id="45" dur="1" fill="hold">
                                          <p:stCondLst>
                                            <p:cond delay="9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22"/>
                                        </p:tgtEl>
                                      </p:cBhvr>
                                    </p:animEffect>
                                    <p:set>
                                      <p:cBhvr>
                                        <p:cTn id="48" dur="1" fill="hold">
                                          <p:stCondLst>
                                            <p:cond delay="9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7"/>
                                        </p:tgtEl>
                                      </p:cBhvr>
                                    </p:animEffect>
                                    <p:set>
                                      <p:cBhvr>
                                        <p:cTn id="51" dur="1" fill="hold">
                                          <p:stCondLst>
                                            <p:cond delay="9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 grpId="0" animBg="1"/>
      <p:bldP spid="20492" grpId="0"/>
      <p:bldP spid="22" grpId="0" animBg="1"/>
      <p:bldP spid="22" grpId="1" animBg="1"/>
      <p:bldP spid="23" grpId="0" animBg="1"/>
      <p:bldP spid="16" grpId="0"/>
      <p:bldP spid="16" grpId="1"/>
      <p:bldP spid="17" grpId="0" animBg="1"/>
      <p:bldP spid="17" grpId="1" animBg="1"/>
      <p:bldP spid="18" grpId="0"/>
      <p:bldP spid="18" grpId="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7" descr="C:\Users\Roland\Desktop\ppt\sensing.jpg"/>
          <p:cNvPicPr>
            <a:picLocks noChangeAspect="1" noChangeArrowheads="1"/>
          </p:cNvPicPr>
          <p:nvPr/>
        </p:nvPicPr>
        <p:blipFill>
          <a:blip r:embed="rId2"/>
          <a:srcRect/>
          <a:stretch>
            <a:fillRect/>
          </a:stretch>
        </p:blipFill>
        <p:spPr bwMode="auto">
          <a:xfrm>
            <a:off x="3381374" y="1748983"/>
            <a:ext cx="5643563" cy="2966332"/>
          </a:xfrm>
          <a:prstGeom prst="rect">
            <a:avLst/>
          </a:prstGeom>
          <a:noFill/>
        </p:spPr>
      </p:pic>
      <p:pic>
        <p:nvPicPr>
          <p:cNvPr id="1026" name="Picture 2" descr="C:\Users\Roland\Desktop\ppt\idplusve.jpg"/>
          <p:cNvPicPr>
            <a:picLocks noChangeAspect="1" noChangeArrowheads="1"/>
          </p:cNvPicPr>
          <p:nvPr/>
        </p:nvPicPr>
        <p:blipFill>
          <a:blip r:embed="rId3"/>
          <a:srcRect/>
          <a:stretch>
            <a:fillRect/>
          </a:stretch>
        </p:blipFill>
        <p:spPr bwMode="auto">
          <a:xfrm>
            <a:off x="5034036" y="2970274"/>
            <a:ext cx="4927453" cy="2906651"/>
          </a:xfrm>
          <a:prstGeom prst="rect">
            <a:avLst/>
          </a:prstGeom>
          <a:noFill/>
        </p:spPr>
      </p:pic>
      <p:sp>
        <p:nvSpPr>
          <p:cNvPr id="21506" name="Title 1"/>
          <p:cNvSpPr>
            <a:spLocks noGrp="1"/>
          </p:cNvSpPr>
          <p:nvPr>
            <p:ph type="title"/>
          </p:nvPr>
        </p:nvSpPr>
        <p:spPr/>
        <p:txBody>
          <a:bodyPr/>
          <a:lstStyle/>
          <a:p>
            <a:pPr eaLnBrk="1" hangingPunct="1"/>
            <a:r>
              <a:rPr lang="en-US" altLang="zh-CN" dirty="0" smtClean="0">
                <a:ea typeface="ＭＳ Ｐゴシック" pitchFamily="-1" charset="-128"/>
              </a:rPr>
              <a:t>4. Matrix</a:t>
            </a:r>
          </a:p>
        </p:txBody>
      </p:sp>
      <p:pic>
        <p:nvPicPr>
          <p:cNvPr id="54" name="Picture 53"/>
          <p:cNvPicPr>
            <a:picLocks noChangeAspect="1"/>
          </p:cNvPicPr>
          <p:nvPr/>
        </p:nvPicPr>
        <p:blipFill>
          <a:blip r:embed="rId4"/>
          <a:srcRect/>
          <a:stretch>
            <a:fillRect/>
          </a:stretch>
        </p:blipFill>
        <p:spPr bwMode="auto">
          <a:xfrm>
            <a:off x="1647825" y="5073650"/>
            <a:ext cx="1912938" cy="1563688"/>
          </a:xfrm>
          <a:prstGeom prst="rect">
            <a:avLst/>
          </a:prstGeom>
          <a:noFill/>
          <a:ln w="9525">
            <a:noFill/>
            <a:miter lim="800000"/>
            <a:headEnd/>
            <a:tailEnd/>
          </a:ln>
        </p:spPr>
      </p:pic>
      <p:cxnSp>
        <p:nvCxnSpPr>
          <p:cNvPr id="55" name="Straight Arrow Connector 54"/>
          <p:cNvCxnSpPr>
            <a:cxnSpLocks noChangeShapeType="1"/>
          </p:cNvCxnSpPr>
          <p:nvPr/>
        </p:nvCxnSpPr>
        <p:spPr bwMode="auto">
          <a:xfrm rot="5400000">
            <a:off x="2139156" y="2804319"/>
            <a:ext cx="3057525" cy="1309688"/>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56" name="Straight Arrow Connector 55"/>
          <p:cNvCxnSpPr>
            <a:cxnSpLocks noChangeShapeType="1"/>
          </p:cNvCxnSpPr>
          <p:nvPr/>
        </p:nvCxnSpPr>
        <p:spPr bwMode="auto">
          <a:xfrm rot="5400000">
            <a:off x="2647156" y="3312319"/>
            <a:ext cx="2193925" cy="1157288"/>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57" name="Straight Arrow Connector 56"/>
          <p:cNvCxnSpPr>
            <a:cxnSpLocks noChangeShapeType="1"/>
          </p:cNvCxnSpPr>
          <p:nvPr/>
        </p:nvCxnSpPr>
        <p:spPr bwMode="auto">
          <a:xfrm flipH="1">
            <a:off x="3317875" y="3471865"/>
            <a:ext cx="1004888" cy="160178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58" name="Straight Arrow Connector 57"/>
          <p:cNvCxnSpPr>
            <a:cxnSpLocks noChangeShapeType="1"/>
          </p:cNvCxnSpPr>
          <p:nvPr/>
        </p:nvCxnSpPr>
        <p:spPr bwMode="auto">
          <a:xfrm flipH="1">
            <a:off x="3470275" y="4102100"/>
            <a:ext cx="852488" cy="112395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pic>
        <p:nvPicPr>
          <p:cNvPr id="59" name="Picture 58"/>
          <p:cNvPicPr>
            <a:picLocks noChangeAspect="1"/>
          </p:cNvPicPr>
          <p:nvPr/>
        </p:nvPicPr>
        <p:blipFill>
          <a:blip r:embed="rId5"/>
          <a:srcRect/>
          <a:stretch>
            <a:fillRect/>
          </a:stretch>
        </p:blipFill>
        <p:spPr bwMode="auto">
          <a:xfrm>
            <a:off x="7318375" y="5548313"/>
            <a:ext cx="1368425" cy="1089025"/>
          </a:xfrm>
          <a:prstGeom prst="rect">
            <a:avLst/>
          </a:prstGeom>
          <a:noFill/>
          <a:ln w="9525">
            <a:noFill/>
            <a:miter lim="800000"/>
            <a:headEnd/>
            <a:tailEnd/>
          </a:ln>
        </p:spPr>
      </p:pic>
      <p:cxnSp>
        <p:nvCxnSpPr>
          <p:cNvPr id="60" name="Straight Arrow Connector 59"/>
          <p:cNvCxnSpPr>
            <a:cxnSpLocks noChangeShapeType="1"/>
          </p:cNvCxnSpPr>
          <p:nvPr/>
        </p:nvCxnSpPr>
        <p:spPr bwMode="auto">
          <a:xfrm>
            <a:off x="5143500" y="2408237"/>
            <a:ext cx="2668588" cy="3055938"/>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61" name="Straight Arrow Connector 60"/>
          <p:cNvCxnSpPr>
            <a:cxnSpLocks noChangeShapeType="1"/>
          </p:cNvCxnSpPr>
          <p:nvPr/>
        </p:nvCxnSpPr>
        <p:spPr bwMode="auto">
          <a:xfrm>
            <a:off x="5143502" y="3035303"/>
            <a:ext cx="2503486" cy="267493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62" name="Straight Arrow Connector 61"/>
          <p:cNvCxnSpPr>
            <a:cxnSpLocks noChangeShapeType="1"/>
          </p:cNvCxnSpPr>
          <p:nvPr/>
        </p:nvCxnSpPr>
        <p:spPr bwMode="auto">
          <a:xfrm>
            <a:off x="5143500" y="3771900"/>
            <a:ext cx="2354263" cy="210502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63" name="Straight Arrow Connector 62"/>
          <p:cNvCxnSpPr>
            <a:cxnSpLocks noChangeShapeType="1"/>
          </p:cNvCxnSpPr>
          <p:nvPr/>
        </p:nvCxnSpPr>
        <p:spPr bwMode="auto">
          <a:xfrm>
            <a:off x="5143500" y="4446470"/>
            <a:ext cx="2174875" cy="169398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21519" name="Slide Number Placeholder 63"/>
          <p:cNvSpPr>
            <a:spLocks noGrp="1"/>
          </p:cNvSpPr>
          <p:nvPr>
            <p:ph type="sldNum" sz="quarter" idx="12"/>
          </p:nvPr>
        </p:nvSpPr>
        <p:spPr bwMode="auto">
          <a:noFill/>
          <a:ln>
            <a:miter lim="800000"/>
            <a:headEnd/>
            <a:tailEnd/>
          </a:ln>
        </p:spPr>
        <p:txBody>
          <a:bodyPr/>
          <a:lstStyle/>
          <a:p>
            <a:fld id="{E0A3D60A-1EC1-4398-89E3-36622EA139E8}" type="slidenum">
              <a:rPr lang="en-US" altLang="zh-CN"/>
              <a:pPr/>
              <a:t>29</a:t>
            </a:fld>
            <a:endParaRPr lang="en-US" altLang="zh-CN"/>
          </a:p>
        </p:txBody>
      </p:sp>
      <p:pic>
        <p:nvPicPr>
          <p:cNvPr id="16" name="Picture 32"/>
          <p:cNvPicPr>
            <a:picLocks noChangeAspect="1"/>
          </p:cNvPicPr>
          <p:nvPr/>
        </p:nvPicPr>
        <p:blipFill>
          <a:blip r:embed="rId6"/>
          <a:srcRect/>
          <a:stretch>
            <a:fillRect/>
          </a:stretch>
        </p:blipFill>
        <p:spPr bwMode="auto">
          <a:xfrm>
            <a:off x="3588767" y="5517357"/>
            <a:ext cx="733996" cy="838993"/>
          </a:xfrm>
          <a:prstGeom prst="rect">
            <a:avLst/>
          </a:prstGeom>
          <a:noFill/>
          <a:ln w="9525">
            <a:noFill/>
            <a:miter lim="800000"/>
            <a:headEnd/>
            <a:tailEnd/>
          </a:ln>
        </p:spPr>
      </p:pic>
      <p:pic>
        <p:nvPicPr>
          <p:cNvPr id="17" name="Picture 18" descr="C:\Users\Roland\Desktop\ppt\graph.jpg"/>
          <p:cNvPicPr>
            <a:picLocks noChangeAspect="1" noChangeArrowheads="1"/>
          </p:cNvPicPr>
          <p:nvPr/>
        </p:nvPicPr>
        <p:blipFill>
          <a:blip r:embed="rId7"/>
          <a:srcRect/>
          <a:stretch>
            <a:fillRect/>
          </a:stretch>
        </p:blipFill>
        <p:spPr bwMode="auto">
          <a:xfrm>
            <a:off x="224436" y="1930400"/>
            <a:ext cx="2846778" cy="2516070"/>
          </a:xfrm>
          <a:prstGeom prst="rect">
            <a:avLst/>
          </a:prstGeom>
          <a:noFill/>
        </p:spPr>
      </p:pic>
    </p:spTree>
    <p:extLst>
      <p:ext uri="{BB962C8B-B14F-4D97-AF65-F5344CB8AC3E}">
        <p14:creationId xmlns:p14="http://schemas.microsoft.com/office/powerpoint/2010/main" val="16694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par>
                                <p:cTn id="8" presetID="1"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1000"/>
                                        <p:tgtEl>
                                          <p:spTgt spid="59"/>
                                        </p:tgtEl>
                                      </p:cBhvr>
                                    </p:animEffec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90" name="Picture 18" descr="C:\Users\Roland\Desktop\ppt\2.jpg"/>
          <p:cNvPicPr>
            <a:picLocks noChangeAspect="1" noChangeArrowheads="1"/>
          </p:cNvPicPr>
          <p:nvPr/>
        </p:nvPicPr>
        <p:blipFill>
          <a:blip r:embed="rId2"/>
          <a:srcRect/>
          <a:stretch>
            <a:fillRect/>
          </a:stretch>
        </p:blipFill>
        <p:spPr bwMode="auto">
          <a:xfrm>
            <a:off x="7142340" y="1465748"/>
            <a:ext cx="927898" cy="4249252"/>
          </a:xfrm>
          <a:prstGeom prst="rect">
            <a:avLst/>
          </a:prstGeom>
          <a:noFill/>
        </p:spPr>
      </p:pic>
      <p:pic>
        <p:nvPicPr>
          <p:cNvPr id="3089" name="Picture 17" descr="C:\Users\Roland\Desktop\ppt\1.jpg"/>
          <p:cNvPicPr>
            <a:picLocks noChangeAspect="1" noChangeArrowheads="1"/>
          </p:cNvPicPr>
          <p:nvPr/>
        </p:nvPicPr>
        <p:blipFill>
          <a:blip r:embed="rId3"/>
          <a:srcRect/>
          <a:stretch>
            <a:fillRect/>
          </a:stretch>
        </p:blipFill>
        <p:spPr bwMode="auto">
          <a:xfrm>
            <a:off x="993290" y="1384217"/>
            <a:ext cx="6199849" cy="2385232"/>
          </a:xfrm>
          <a:prstGeom prst="rect">
            <a:avLst/>
          </a:prstGeom>
          <a:noFill/>
        </p:spPr>
      </p:pic>
      <p:sp>
        <p:nvSpPr>
          <p:cNvPr id="3077" name="TextBox 10"/>
          <p:cNvSpPr txBox="1">
            <a:spLocks noChangeArrowheads="1"/>
          </p:cNvSpPr>
          <p:nvPr/>
        </p:nvSpPr>
        <p:spPr bwMode="auto">
          <a:xfrm>
            <a:off x="7615515" y="3026151"/>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3078" name="TextBox 29"/>
          <p:cNvSpPr txBox="1">
            <a:spLocks noChangeArrowheads="1"/>
          </p:cNvSpPr>
          <p:nvPr/>
        </p:nvSpPr>
        <p:spPr bwMode="auto">
          <a:xfrm>
            <a:off x="8453152" y="3336617"/>
            <a:ext cx="312906" cy="369332"/>
          </a:xfrm>
          <a:prstGeom prst="rect">
            <a:avLst/>
          </a:prstGeom>
          <a:noFill/>
          <a:ln w="9525">
            <a:noFill/>
            <a:miter lim="800000"/>
            <a:headEnd/>
            <a:tailEnd/>
          </a:ln>
        </p:spPr>
        <p:txBody>
          <a:bodyPr wrap="none">
            <a:spAutoFit/>
          </a:bodyPr>
          <a:lstStyle/>
          <a:p>
            <a:r>
              <a:rPr lang="en-US" altLang="zh-CN" sz="1800" i="1" dirty="0"/>
              <a:t>n</a:t>
            </a:r>
          </a:p>
        </p:txBody>
      </p:sp>
      <p:sp>
        <p:nvSpPr>
          <p:cNvPr id="31" name="Left Brace 30"/>
          <p:cNvSpPr>
            <a:spLocks/>
          </p:cNvSpPr>
          <p:nvPr/>
        </p:nvSpPr>
        <p:spPr bwMode="auto">
          <a:xfrm flipH="1">
            <a:off x="7998201" y="1513019"/>
            <a:ext cx="438150" cy="4114669"/>
          </a:xfrm>
          <a:prstGeom prst="leftBrace">
            <a:avLst>
              <a:gd name="adj1" fmla="val 8331"/>
              <a:gd name="adj2" fmla="val 4937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080" name="TextBox 31"/>
          <p:cNvSpPr txBox="1">
            <a:spLocks noChangeArrowheads="1"/>
          </p:cNvSpPr>
          <p:nvPr/>
        </p:nvSpPr>
        <p:spPr bwMode="auto">
          <a:xfrm>
            <a:off x="4093215" y="5015575"/>
            <a:ext cx="641350" cy="369887"/>
          </a:xfrm>
          <a:prstGeom prst="rect">
            <a:avLst/>
          </a:prstGeom>
          <a:noFill/>
          <a:ln w="9525">
            <a:noFill/>
            <a:miter lim="800000"/>
            <a:headEnd/>
            <a:tailEnd/>
          </a:ln>
        </p:spPr>
        <p:txBody>
          <a:bodyPr wrap="none">
            <a:spAutoFit/>
          </a:bodyPr>
          <a:lstStyle/>
          <a:p>
            <a:r>
              <a:rPr lang="en-US" altLang="zh-CN" sz="1800" dirty="0"/>
              <a:t>m&lt;n</a:t>
            </a:r>
          </a:p>
        </p:txBody>
      </p:sp>
      <p:pic>
        <p:nvPicPr>
          <p:cNvPr id="3081" name="Picture 32"/>
          <p:cNvPicPr>
            <a:picLocks noChangeAspect="1"/>
          </p:cNvPicPr>
          <p:nvPr/>
        </p:nvPicPr>
        <p:blipFill>
          <a:blip r:embed="rId4"/>
          <a:srcRect/>
          <a:stretch>
            <a:fillRect/>
          </a:stretch>
        </p:blipFill>
        <p:spPr bwMode="auto">
          <a:xfrm>
            <a:off x="47625" y="5513388"/>
            <a:ext cx="1176338" cy="1344612"/>
          </a:xfrm>
          <a:prstGeom prst="rect">
            <a:avLst/>
          </a:prstGeom>
          <a:noFill/>
          <a:ln w="9525">
            <a:noFill/>
            <a:miter lim="800000"/>
            <a:headEnd/>
            <a:tailEnd/>
          </a:ln>
        </p:spPr>
      </p:pic>
      <p:sp>
        <p:nvSpPr>
          <p:cNvPr id="3085" name="TextBox 37"/>
          <p:cNvSpPr txBox="1">
            <a:spLocks noChangeArrowheads="1"/>
          </p:cNvSpPr>
          <p:nvPr/>
        </p:nvSpPr>
        <p:spPr bwMode="auto">
          <a:xfrm>
            <a:off x="330839" y="2361275"/>
            <a:ext cx="377026" cy="369332"/>
          </a:xfrm>
          <a:prstGeom prst="rect">
            <a:avLst/>
          </a:prstGeom>
          <a:noFill/>
          <a:ln w="9525">
            <a:noFill/>
            <a:miter lim="800000"/>
            <a:headEnd/>
            <a:tailEnd/>
          </a:ln>
        </p:spPr>
        <p:txBody>
          <a:bodyPr wrap="none">
            <a:spAutoFit/>
          </a:bodyPr>
          <a:lstStyle/>
          <a:p>
            <a:r>
              <a:rPr lang="en-US" altLang="zh-CN" sz="1800" i="1" dirty="0"/>
              <a:t>m</a:t>
            </a:r>
          </a:p>
        </p:txBody>
      </p:sp>
      <p:sp>
        <p:nvSpPr>
          <p:cNvPr id="39" name="Left Brace 38"/>
          <p:cNvSpPr>
            <a:spLocks/>
          </p:cNvSpPr>
          <p:nvPr/>
        </p:nvSpPr>
        <p:spPr bwMode="auto">
          <a:xfrm>
            <a:off x="734087" y="1571766"/>
            <a:ext cx="368300" cy="1942652"/>
          </a:xfrm>
          <a:prstGeom prst="leftBrace">
            <a:avLst>
              <a:gd name="adj1" fmla="val 8330"/>
              <a:gd name="adj2" fmla="val 5000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087" name="Slide Number Placeholder 39"/>
          <p:cNvSpPr>
            <a:spLocks noGrp="1"/>
          </p:cNvSpPr>
          <p:nvPr>
            <p:ph type="sldNum" sz="quarter" idx="12"/>
          </p:nvPr>
        </p:nvSpPr>
        <p:spPr bwMode="auto">
          <a:noFill/>
          <a:ln>
            <a:miter lim="800000"/>
            <a:headEnd/>
            <a:tailEnd/>
          </a:ln>
        </p:spPr>
        <p:txBody>
          <a:bodyPr/>
          <a:lstStyle/>
          <a:p>
            <a:fld id="{0EC8D0D6-04BA-4F25-B5D4-D3A70A11488F}" type="slidenum">
              <a:rPr lang="en-US" altLang="zh-CN"/>
              <a:pPr/>
              <a:t>3</a:t>
            </a:fld>
            <a:endParaRPr lang="en-US" altLang="zh-CN"/>
          </a:p>
        </p:txBody>
      </p:sp>
      <p:sp>
        <p:nvSpPr>
          <p:cNvPr id="12" name="标题 1"/>
          <p:cNvSpPr txBox="1">
            <a:spLocks/>
          </p:cNvSpPr>
          <p:nvPr/>
        </p:nvSpPr>
        <p:spPr>
          <a:xfrm>
            <a:off x="1" y="-3175"/>
            <a:ext cx="9051844"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mtClean="0">
                <a:cs typeface="宋体" pitchFamily="-84" charset="-122"/>
              </a:rPr>
              <a:t>Fast and robust sparse recovery</a:t>
            </a:r>
            <a:endParaRPr lang="zh-CN" altLang="en-US" dirty="0">
              <a:cs typeface="宋体" pitchFamily="-84" charset="-122"/>
            </a:endParaRPr>
          </a:p>
        </p:txBody>
      </p:sp>
    </p:spTree>
    <p:extLst>
      <p:ext uri="{BB962C8B-B14F-4D97-AF65-F5344CB8AC3E}">
        <p14:creationId xmlns:p14="http://schemas.microsoft.com/office/powerpoint/2010/main" val="56525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zh-CN" smtClean="0">
                <a:ea typeface="ＭＳ Ｐゴシック" pitchFamily="-1" charset="-128"/>
              </a:rPr>
              <a:t>Encoding – Recap.</a:t>
            </a:r>
          </a:p>
        </p:txBody>
      </p:sp>
      <p:sp>
        <p:nvSpPr>
          <p:cNvPr id="22531" name="Slide Number Placeholder 63"/>
          <p:cNvSpPr>
            <a:spLocks noGrp="1"/>
          </p:cNvSpPr>
          <p:nvPr>
            <p:ph type="sldNum" sz="quarter" idx="12"/>
          </p:nvPr>
        </p:nvSpPr>
        <p:spPr bwMode="auto">
          <a:noFill/>
          <a:ln>
            <a:miter lim="800000"/>
            <a:headEnd/>
            <a:tailEnd/>
          </a:ln>
        </p:spPr>
        <p:txBody>
          <a:bodyPr/>
          <a:lstStyle/>
          <a:p>
            <a:fld id="{D3622EBE-D62E-4C11-BE89-91C8D283FD63}" type="slidenum">
              <a:rPr lang="en-US" altLang="zh-CN"/>
              <a:pPr/>
              <a:t>30</a:t>
            </a:fld>
            <a:endParaRPr lang="en-US" altLang="zh-CN"/>
          </a:p>
        </p:txBody>
      </p:sp>
      <p:sp>
        <p:nvSpPr>
          <p:cNvPr id="22" name="Rectangle 21"/>
          <p:cNvSpPr>
            <a:spLocks noChangeAspect="1"/>
          </p:cNvSpPr>
          <p:nvPr/>
        </p:nvSpPr>
        <p:spPr bwMode="auto">
          <a:xfrm>
            <a:off x="3706813" y="3476625"/>
            <a:ext cx="354012" cy="369888"/>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3" name="Rectangle 22"/>
          <p:cNvSpPr>
            <a:spLocks noChangeAspect="1"/>
          </p:cNvSpPr>
          <p:nvPr/>
        </p:nvSpPr>
        <p:spPr bwMode="auto">
          <a:xfrm>
            <a:off x="3706813" y="4064000"/>
            <a:ext cx="354012" cy="371475"/>
          </a:xfrm>
          <a:prstGeom prst="rect">
            <a:avLst/>
          </a:prstGeom>
          <a:noFill/>
          <a:ln w="15875">
            <a:solidFill>
              <a:srgbClr val="558ED5"/>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4" name="Rectangle 23"/>
          <p:cNvSpPr>
            <a:spLocks noChangeAspect="1"/>
          </p:cNvSpPr>
          <p:nvPr/>
        </p:nvSpPr>
        <p:spPr bwMode="auto">
          <a:xfrm>
            <a:off x="3709988" y="2119313"/>
            <a:ext cx="355600" cy="369887"/>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5" name="Rectangle 24"/>
          <p:cNvSpPr>
            <a:spLocks noChangeAspect="1"/>
          </p:cNvSpPr>
          <p:nvPr/>
        </p:nvSpPr>
        <p:spPr bwMode="auto">
          <a:xfrm>
            <a:off x="3709988" y="2773363"/>
            <a:ext cx="355600" cy="371475"/>
          </a:xfrm>
          <a:prstGeom prst="rect">
            <a:avLst/>
          </a:prstGeom>
          <a:noFill/>
          <a:ln w="15875">
            <a:solidFill>
              <a:srgbClr val="558ED5"/>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6" name="TextBox 25"/>
          <p:cNvSpPr txBox="1">
            <a:spLocks noChangeArrowheads="1"/>
          </p:cNvSpPr>
          <p:nvPr/>
        </p:nvSpPr>
        <p:spPr bwMode="auto">
          <a:xfrm>
            <a:off x="8586788" y="2244725"/>
            <a:ext cx="327025" cy="2862263"/>
          </a:xfrm>
          <a:prstGeom prst="rect">
            <a:avLst/>
          </a:prstGeom>
          <a:noFill/>
          <a:ln w="9525">
            <a:noFill/>
            <a:miter lim="800000"/>
            <a:headEnd/>
            <a:tailEnd/>
          </a:ln>
        </p:spPr>
        <p:txBody>
          <a:bodyPr wrap="none">
            <a:spAutoFit/>
          </a:bodyPr>
          <a:lstStyle/>
          <a:p>
            <a:r>
              <a:rPr lang="en-US" altLang="zh-CN" sz="2000"/>
              <a:t>0</a:t>
            </a:r>
          </a:p>
          <a:p>
            <a:endParaRPr lang="en-US" altLang="zh-CN" sz="2000"/>
          </a:p>
          <a:p>
            <a:r>
              <a:rPr lang="en-US" altLang="zh-CN" sz="2000"/>
              <a:t>1</a:t>
            </a:r>
          </a:p>
          <a:p>
            <a:endParaRPr lang="en-US" altLang="zh-CN" sz="2000"/>
          </a:p>
          <a:p>
            <a:r>
              <a:rPr lang="en-US" altLang="zh-CN" sz="2000"/>
              <a:t>0</a:t>
            </a:r>
          </a:p>
          <a:p>
            <a:endParaRPr lang="en-US" altLang="zh-CN" sz="2000"/>
          </a:p>
          <a:p>
            <a:r>
              <a:rPr lang="en-US" altLang="zh-CN" sz="2000"/>
              <a:t>1</a:t>
            </a:r>
          </a:p>
          <a:p>
            <a:endParaRPr lang="en-US" altLang="zh-CN" sz="2000"/>
          </a:p>
          <a:p>
            <a:r>
              <a:rPr lang="en-US" altLang="zh-CN" sz="2000"/>
              <a:t>0</a:t>
            </a:r>
          </a:p>
        </p:txBody>
      </p:sp>
      <p:sp>
        <p:nvSpPr>
          <p:cNvPr id="27" name="Double Bracket 26"/>
          <p:cNvSpPr>
            <a:spLocks noChangeArrowheads="1"/>
          </p:cNvSpPr>
          <p:nvPr/>
        </p:nvSpPr>
        <p:spPr bwMode="auto">
          <a:xfrm>
            <a:off x="8586788" y="2181225"/>
            <a:ext cx="327025" cy="2943225"/>
          </a:xfrm>
          <a:prstGeom prst="bracketPair">
            <a:avLst>
              <a:gd name="adj" fmla="val 16667"/>
            </a:avLst>
          </a:prstGeom>
          <a:ln w="19050">
            <a:headEnd/>
            <a:tailEnd/>
          </a:ln>
        </p:spPr>
        <p:style>
          <a:lnRef idx="1">
            <a:schemeClr val="dk1"/>
          </a:lnRef>
          <a:fillRef idx="0">
            <a:schemeClr val="dk1"/>
          </a:fillRef>
          <a:effectRef idx="0">
            <a:schemeClr val="dk1"/>
          </a:effectRef>
          <a:fontRef idx="minor">
            <a:schemeClr val="tx1"/>
          </a:fontRef>
        </p:style>
        <p:txBody>
          <a:bodyPr anchor="ctr"/>
          <a:lstStyle/>
          <a:p>
            <a:pPr algn="ctr">
              <a:defRPr/>
            </a:pPr>
            <a:endParaRPr lang="zh-CN" altLang="zh-CN" sz="1800">
              <a:latin typeface="Calibri" pitchFamily="-1" charset="0"/>
            </a:endParaRPr>
          </a:p>
        </p:txBody>
      </p:sp>
      <p:pic>
        <p:nvPicPr>
          <p:cNvPr id="2050" name="Picture 2" descr="C:\Users\Roland\Desktop\ppt\encoding.jpg"/>
          <p:cNvPicPr>
            <a:picLocks noChangeAspect="1" noChangeArrowheads="1"/>
          </p:cNvPicPr>
          <p:nvPr/>
        </p:nvPicPr>
        <p:blipFill>
          <a:blip r:embed="rId2"/>
          <a:srcRect/>
          <a:stretch>
            <a:fillRect/>
          </a:stretch>
        </p:blipFill>
        <p:spPr bwMode="auto">
          <a:xfrm>
            <a:off x="1130555" y="1892300"/>
            <a:ext cx="3058858" cy="2703512"/>
          </a:xfrm>
          <a:prstGeom prst="rect">
            <a:avLst/>
          </a:prstGeom>
          <a:noFill/>
        </p:spPr>
      </p:pic>
      <p:pic>
        <p:nvPicPr>
          <p:cNvPr id="2052" name="Picture 4" descr="C:\Users\Roland\Desktop\ppt\encodedx.jpg"/>
          <p:cNvPicPr>
            <a:picLocks noChangeAspect="1" noChangeArrowheads="1"/>
          </p:cNvPicPr>
          <p:nvPr/>
        </p:nvPicPr>
        <p:blipFill>
          <a:blip r:embed="rId3"/>
          <a:srcRect/>
          <a:stretch>
            <a:fillRect/>
          </a:stretch>
        </p:blipFill>
        <p:spPr bwMode="auto">
          <a:xfrm>
            <a:off x="457200" y="1992312"/>
            <a:ext cx="536575" cy="2590800"/>
          </a:xfrm>
          <a:prstGeom prst="rect">
            <a:avLst/>
          </a:prstGeom>
          <a:noFill/>
        </p:spPr>
      </p:pic>
      <p:pic>
        <p:nvPicPr>
          <p:cNvPr id="2054" name="Picture 6" descr="C:\Users\Roland\Desktop\ppt\matrixidve.jpg"/>
          <p:cNvPicPr>
            <a:picLocks noChangeAspect="1" noChangeArrowheads="1"/>
          </p:cNvPicPr>
          <p:nvPr/>
        </p:nvPicPr>
        <p:blipFill>
          <a:blip r:embed="rId4"/>
          <a:srcRect/>
          <a:stretch>
            <a:fillRect/>
          </a:stretch>
        </p:blipFill>
        <p:spPr bwMode="auto">
          <a:xfrm>
            <a:off x="4398256" y="2142564"/>
            <a:ext cx="4113157" cy="2453248"/>
          </a:xfrm>
          <a:prstGeom prst="rect">
            <a:avLst/>
          </a:prstGeom>
          <a:noFill/>
        </p:spPr>
      </p:pic>
      <p:pic>
        <p:nvPicPr>
          <p:cNvPr id="2055" name="Picture 7" descr="C:\Users\Roland\Desktop\ppt\idplusve.jpg"/>
          <p:cNvPicPr>
            <a:picLocks noChangeAspect="1" noChangeArrowheads="1"/>
          </p:cNvPicPr>
          <p:nvPr/>
        </p:nvPicPr>
        <p:blipFill>
          <a:blip r:embed="rId5"/>
          <a:srcRect/>
          <a:stretch>
            <a:fillRect/>
          </a:stretch>
        </p:blipFill>
        <p:spPr bwMode="auto">
          <a:xfrm>
            <a:off x="4730869" y="2489200"/>
            <a:ext cx="3780544" cy="2230101"/>
          </a:xfrm>
          <a:prstGeom prst="rect">
            <a:avLst/>
          </a:prstGeom>
          <a:noFill/>
        </p:spPr>
      </p:pic>
      <p:pic>
        <p:nvPicPr>
          <p:cNvPr id="28" name="Picture 4" descr="C:\Users\Roland\Desktop\ppt\encodedx.jpg"/>
          <p:cNvPicPr>
            <a:picLocks noChangeAspect="1" noChangeArrowheads="1"/>
          </p:cNvPicPr>
          <p:nvPr/>
        </p:nvPicPr>
        <p:blipFill>
          <a:blip r:embed="rId3"/>
          <a:srcRect/>
          <a:stretch>
            <a:fillRect/>
          </a:stretch>
        </p:blipFill>
        <p:spPr bwMode="auto">
          <a:xfrm>
            <a:off x="8511413" y="2489200"/>
            <a:ext cx="536575" cy="2590800"/>
          </a:xfrm>
          <a:prstGeom prst="rect">
            <a:avLst/>
          </a:prstGeom>
          <a:noFill/>
        </p:spPr>
      </p:pic>
    </p:spTree>
    <p:extLst>
      <p:ext uri="{BB962C8B-B14F-4D97-AF65-F5344CB8AC3E}">
        <p14:creationId xmlns:p14="http://schemas.microsoft.com/office/powerpoint/2010/main" val="21015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zh-CN" smtClean="0">
                <a:ea typeface="ＭＳ Ｐゴシック" pitchFamily="-1" charset="-128"/>
              </a:rPr>
              <a:t>Decoding – Initialization</a:t>
            </a:r>
          </a:p>
        </p:txBody>
      </p:sp>
      <p:sp>
        <p:nvSpPr>
          <p:cNvPr id="23556" name="Slide Number Placeholder 3"/>
          <p:cNvSpPr>
            <a:spLocks noGrp="1"/>
          </p:cNvSpPr>
          <p:nvPr>
            <p:ph type="sldNum" sz="quarter" idx="12"/>
          </p:nvPr>
        </p:nvSpPr>
        <p:spPr bwMode="auto">
          <a:noFill/>
          <a:ln>
            <a:miter lim="800000"/>
            <a:headEnd/>
            <a:tailEnd/>
          </a:ln>
        </p:spPr>
        <p:txBody>
          <a:bodyPr/>
          <a:lstStyle/>
          <a:p>
            <a:fld id="{B653C9D4-235F-4279-92C4-196E74574DFF}" type="slidenum">
              <a:rPr lang="en-US" altLang="zh-CN"/>
              <a:pPr/>
              <a:t>31</a:t>
            </a:fld>
            <a:endParaRPr lang="en-US" altLang="zh-CN"/>
          </a:p>
        </p:txBody>
      </p:sp>
      <p:pic>
        <p:nvPicPr>
          <p:cNvPr id="3074" name="Picture 2" descr="C:\Users\Roland\Desktop\ppt\x.jpg"/>
          <p:cNvPicPr>
            <a:picLocks noChangeAspect="1" noChangeArrowheads="1"/>
          </p:cNvPicPr>
          <p:nvPr/>
        </p:nvPicPr>
        <p:blipFill>
          <a:blip r:embed="rId2"/>
          <a:srcRect/>
          <a:stretch>
            <a:fillRect/>
          </a:stretch>
        </p:blipFill>
        <p:spPr bwMode="auto">
          <a:xfrm>
            <a:off x="790575" y="1854200"/>
            <a:ext cx="314325" cy="342900"/>
          </a:xfrm>
          <a:prstGeom prst="rect">
            <a:avLst/>
          </a:prstGeom>
          <a:noFill/>
        </p:spPr>
      </p:pic>
      <p:pic>
        <p:nvPicPr>
          <p:cNvPr id="3075" name="Picture 3" descr="C:\Users\Roland\Desktop\ppt\xhat.jpg"/>
          <p:cNvPicPr>
            <a:picLocks noChangeAspect="1" noChangeArrowheads="1"/>
          </p:cNvPicPr>
          <p:nvPr/>
        </p:nvPicPr>
        <p:blipFill>
          <a:blip r:embed="rId3"/>
          <a:srcRect/>
          <a:stretch>
            <a:fillRect/>
          </a:stretch>
        </p:blipFill>
        <p:spPr bwMode="auto">
          <a:xfrm>
            <a:off x="1646238" y="1828800"/>
            <a:ext cx="390525" cy="381000"/>
          </a:xfrm>
          <a:prstGeom prst="rect">
            <a:avLst/>
          </a:prstGeom>
          <a:noFill/>
        </p:spPr>
      </p:pic>
      <p:pic>
        <p:nvPicPr>
          <p:cNvPr id="3079" name="Picture 7" descr="C:\Users\Roland\Desktop\ppt\x0.jpg"/>
          <p:cNvPicPr>
            <a:picLocks noChangeAspect="1" noChangeArrowheads="1"/>
          </p:cNvPicPr>
          <p:nvPr/>
        </p:nvPicPr>
        <p:blipFill>
          <a:blip r:embed="rId4"/>
          <a:srcRect/>
          <a:stretch>
            <a:fillRect/>
          </a:stretch>
        </p:blipFill>
        <p:spPr bwMode="auto">
          <a:xfrm>
            <a:off x="1758951" y="2355851"/>
            <a:ext cx="188912" cy="2590800"/>
          </a:xfrm>
          <a:prstGeom prst="rect">
            <a:avLst/>
          </a:prstGeom>
          <a:noFill/>
        </p:spPr>
      </p:pic>
      <p:pic>
        <p:nvPicPr>
          <p:cNvPr id="17" name="Picture 4" descr="C:\Users\Roland\Desktop\ppt\encodedx.jpg"/>
          <p:cNvPicPr>
            <a:picLocks noChangeAspect="1" noChangeArrowheads="1"/>
          </p:cNvPicPr>
          <p:nvPr/>
        </p:nvPicPr>
        <p:blipFill>
          <a:blip r:embed="rId5"/>
          <a:srcRect/>
          <a:stretch>
            <a:fillRect/>
          </a:stretch>
        </p:blipFill>
        <p:spPr bwMode="auto">
          <a:xfrm>
            <a:off x="836612" y="2355851"/>
            <a:ext cx="536575" cy="2590800"/>
          </a:xfrm>
          <a:prstGeom prst="rect">
            <a:avLst/>
          </a:prstGeom>
          <a:noFill/>
        </p:spPr>
      </p:pic>
      <p:pic>
        <p:nvPicPr>
          <p:cNvPr id="18" name="Picture 2" descr="C:\Users\Roland\Desktop\ppt\encoding.jpg"/>
          <p:cNvPicPr>
            <a:picLocks noChangeAspect="1" noChangeArrowheads="1"/>
          </p:cNvPicPr>
          <p:nvPr/>
        </p:nvPicPr>
        <p:blipFill>
          <a:blip r:embed="rId6"/>
          <a:srcRect/>
          <a:stretch>
            <a:fillRect/>
          </a:stretch>
        </p:blipFill>
        <p:spPr bwMode="auto">
          <a:xfrm>
            <a:off x="2329783" y="2299495"/>
            <a:ext cx="3058858" cy="2703512"/>
          </a:xfrm>
          <a:prstGeom prst="rect">
            <a:avLst/>
          </a:prstGeom>
          <a:noFill/>
        </p:spPr>
      </p:pic>
      <p:pic>
        <p:nvPicPr>
          <p:cNvPr id="3080" name="Picture 8" descr="C:\Users\Roland\Desktop\ppt\y.jpg"/>
          <p:cNvPicPr>
            <a:picLocks noChangeAspect="1" noChangeArrowheads="1"/>
          </p:cNvPicPr>
          <p:nvPr/>
        </p:nvPicPr>
        <p:blipFill>
          <a:blip r:embed="rId7"/>
          <a:srcRect/>
          <a:stretch>
            <a:fillRect/>
          </a:stretch>
        </p:blipFill>
        <p:spPr bwMode="auto">
          <a:xfrm>
            <a:off x="5998241" y="1828800"/>
            <a:ext cx="1875759" cy="420429"/>
          </a:xfrm>
          <a:prstGeom prst="rect">
            <a:avLst/>
          </a:prstGeom>
          <a:noFill/>
        </p:spPr>
      </p:pic>
      <p:grpSp>
        <p:nvGrpSpPr>
          <p:cNvPr id="2" name="组合 19"/>
          <p:cNvGrpSpPr/>
          <p:nvPr/>
        </p:nvGrpSpPr>
        <p:grpSpPr>
          <a:xfrm rot="-3600000">
            <a:off x="6313950" y="2567127"/>
            <a:ext cx="384163" cy="72000"/>
            <a:chOff x="1216199" y="2266013"/>
            <a:chExt cx="384163" cy="72000"/>
          </a:xfrm>
        </p:grpSpPr>
        <p:cxnSp>
          <p:nvCxnSpPr>
            <p:cNvPr id="21" name="直接连接符 20"/>
            <p:cNvCxnSpPr/>
            <p:nvPr/>
          </p:nvCxnSpPr>
          <p:spPr>
            <a:xfrm>
              <a:off x="1216199" y="2300114"/>
              <a:ext cx="3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椭圆 21"/>
            <p:cNvSpPr/>
            <p:nvPr/>
          </p:nvSpPr>
          <p:spPr>
            <a:xfrm>
              <a:off x="1528362"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3" name="组合 22"/>
          <p:cNvGrpSpPr/>
          <p:nvPr/>
        </p:nvGrpSpPr>
        <p:grpSpPr>
          <a:xfrm rot="-3000000">
            <a:off x="7137009" y="2557394"/>
            <a:ext cx="384163" cy="72000"/>
            <a:chOff x="1216199" y="2266013"/>
            <a:chExt cx="384163" cy="72000"/>
          </a:xfrm>
        </p:grpSpPr>
        <p:cxnSp>
          <p:nvCxnSpPr>
            <p:cNvPr id="24" name="直接连接符 23"/>
            <p:cNvCxnSpPr/>
            <p:nvPr/>
          </p:nvCxnSpPr>
          <p:spPr>
            <a:xfrm>
              <a:off x="1216199" y="2300114"/>
              <a:ext cx="3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椭圆 24"/>
            <p:cNvSpPr/>
            <p:nvPr/>
          </p:nvSpPr>
          <p:spPr>
            <a:xfrm>
              <a:off x="1528362"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4" name="组合 25"/>
          <p:cNvGrpSpPr/>
          <p:nvPr/>
        </p:nvGrpSpPr>
        <p:grpSpPr>
          <a:xfrm rot="-2400000">
            <a:off x="7178046" y="3960803"/>
            <a:ext cx="384163" cy="72000"/>
            <a:chOff x="1216199" y="2266013"/>
            <a:chExt cx="384163" cy="72000"/>
          </a:xfrm>
        </p:grpSpPr>
        <p:cxnSp>
          <p:nvCxnSpPr>
            <p:cNvPr id="27" name="直接连接符 26"/>
            <p:cNvCxnSpPr/>
            <p:nvPr/>
          </p:nvCxnSpPr>
          <p:spPr>
            <a:xfrm>
              <a:off x="1216199" y="2300114"/>
              <a:ext cx="3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椭圆 27"/>
            <p:cNvSpPr/>
            <p:nvPr/>
          </p:nvSpPr>
          <p:spPr>
            <a:xfrm>
              <a:off x="1528362"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5" name="组合 28"/>
          <p:cNvGrpSpPr/>
          <p:nvPr/>
        </p:nvGrpSpPr>
        <p:grpSpPr>
          <a:xfrm rot="-2700000">
            <a:off x="7038447" y="3285274"/>
            <a:ext cx="635364" cy="72000"/>
            <a:chOff x="1216199" y="2259663"/>
            <a:chExt cx="635364" cy="72000"/>
          </a:xfrm>
        </p:grpSpPr>
        <p:cxnSp>
          <p:nvCxnSpPr>
            <p:cNvPr id="30" name="直接连接符 29"/>
            <p:cNvCxnSpPr/>
            <p:nvPr/>
          </p:nvCxnSpPr>
          <p:spPr>
            <a:xfrm>
              <a:off x="1216199" y="2300114"/>
              <a:ext cx="590400"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椭圆 30"/>
            <p:cNvSpPr/>
            <p:nvPr/>
          </p:nvSpPr>
          <p:spPr>
            <a:xfrm>
              <a:off x="1779563" y="225966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6" name="组合 31"/>
          <p:cNvGrpSpPr/>
          <p:nvPr/>
        </p:nvGrpSpPr>
        <p:grpSpPr>
          <a:xfrm rot="-1800000">
            <a:off x="6306217" y="3980012"/>
            <a:ext cx="384163" cy="72000"/>
            <a:chOff x="1216199" y="2266013"/>
            <a:chExt cx="384163" cy="72000"/>
          </a:xfrm>
        </p:grpSpPr>
        <p:cxnSp>
          <p:nvCxnSpPr>
            <p:cNvPr id="33" name="直接连接符 32"/>
            <p:cNvCxnSpPr/>
            <p:nvPr/>
          </p:nvCxnSpPr>
          <p:spPr>
            <a:xfrm>
              <a:off x="1216199" y="2300114"/>
              <a:ext cx="360000"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椭圆 33"/>
            <p:cNvSpPr/>
            <p:nvPr/>
          </p:nvSpPr>
          <p:spPr>
            <a:xfrm>
              <a:off x="1528362"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7" name="组合 34"/>
          <p:cNvGrpSpPr/>
          <p:nvPr/>
        </p:nvGrpSpPr>
        <p:grpSpPr>
          <a:xfrm rot="-2700000">
            <a:off x="6088077" y="3247704"/>
            <a:ext cx="732772" cy="72000"/>
            <a:chOff x="1216199" y="2266013"/>
            <a:chExt cx="732772" cy="72000"/>
          </a:xfrm>
        </p:grpSpPr>
        <p:cxnSp>
          <p:nvCxnSpPr>
            <p:cNvPr id="36" name="直接连接符 35"/>
            <p:cNvCxnSpPr/>
            <p:nvPr/>
          </p:nvCxnSpPr>
          <p:spPr>
            <a:xfrm>
              <a:off x="1216199" y="2300114"/>
              <a:ext cx="69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椭圆 36"/>
            <p:cNvSpPr/>
            <p:nvPr/>
          </p:nvSpPr>
          <p:spPr>
            <a:xfrm>
              <a:off x="1876971" y="2266013"/>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8" name="组合 37"/>
          <p:cNvGrpSpPr/>
          <p:nvPr/>
        </p:nvGrpSpPr>
        <p:grpSpPr>
          <a:xfrm rot="-1800000">
            <a:off x="6170170" y="4566133"/>
            <a:ext cx="644356" cy="72000"/>
            <a:chOff x="1216199" y="2267538"/>
            <a:chExt cx="644356" cy="72000"/>
          </a:xfrm>
        </p:grpSpPr>
        <p:cxnSp>
          <p:nvCxnSpPr>
            <p:cNvPr id="39" name="直接连接符 38"/>
            <p:cNvCxnSpPr/>
            <p:nvPr/>
          </p:nvCxnSpPr>
          <p:spPr>
            <a:xfrm>
              <a:off x="1216199" y="2300114"/>
              <a:ext cx="622800"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椭圆 39"/>
            <p:cNvSpPr/>
            <p:nvPr/>
          </p:nvSpPr>
          <p:spPr>
            <a:xfrm>
              <a:off x="1788555" y="2267538"/>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9" name="组合 40"/>
          <p:cNvGrpSpPr/>
          <p:nvPr/>
        </p:nvGrpSpPr>
        <p:grpSpPr>
          <a:xfrm rot="-3000000">
            <a:off x="7080874" y="4540732"/>
            <a:ext cx="644356" cy="72000"/>
            <a:chOff x="1216199" y="2267538"/>
            <a:chExt cx="644356" cy="72000"/>
          </a:xfrm>
        </p:grpSpPr>
        <p:cxnSp>
          <p:nvCxnSpPr>
            <p:cNvPr id="42" name="直接连接符 41"/>
            <p:cNvCxnSpPr/>
            <p:nvPr/>
          </p:nvCxnSpPr>
          <p:spPr>
            <a:xfrm>
              <a:off x="1216199" y="2300114"/>
              <a:ext cx="622800"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椭圆 42"/>
            <p:cNvSpPr/>
            <p:nvPr/>
          </p:nvSpPr>
          <p:spPr>
            <a:xfrm>
              <a:off x="1788555" y="2267538"/>
              <a:ext cx="72000" cy="7200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971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63" presetClass="path" presetSubtype="0" accel="50000" decel="50000" fill="hold" nodeType="afterEffect">
                                  <p:stCondLst>
                                    <p:cond delay="0"/>
                                  </p:stCondLst>
                                  <p:childTnLst>
                                    <p:animMotion origin="layout" path="M 5E-6 0.0037 L 0.61112 0.07546 " pathEditMode="relative" rAng="0" ptsTypes="AA">
                                      <p:cBhvr>
                                        <p:cTn id="10" dur="2000" fill="hold"/>
                                        <p:tgtEl>
                                          <p:spTgt spid="2"/>
                                        </p:tgtEl>
                                        <p:attrNameLst>
                                          <p:attrName>ppt_x</p:attrName>
                                          <p:attrName>ppt_y</p:attrName>
                                        </p:attrNameLst>
                                      </p:cBhvr>
                                      <p:rCtr x="30600" y="3600"/>
                                    </p:animMotion>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p:stCondLst>
                              <p:cond delay="3000"/>
                            </p:stCondLst>
                            <p:childTnLst>
                              <p:par>
                                <p:cTn id="18" presetID="63" presetClass="path" presetSubtype="0" accel="50000" decel="50000" fill="hold" nodeType="afterEffect">
                                  <p:stCondLst>
                                    <p:cond delay="0"/>
                                  </p:stCondLst>
                                  <p:childTnLst>
                                    <p:animMotion origin="layout" path="M 5E-6 0.0037 L 0.61112 0.07546 " pathEditMode="relative" rAng="0" ptsTypes="AA">
                                      <p:cBhvr>
                                        <p:cTn id="19" dur="2000" fill="hold"/>
                                        <p:tgtEl>
                                          <p:spTgt spid="3"/>
                                        </p:tgtEl>
                                        <p:attrNameLst>
                                          <p:attrName>ppt_x</p:attrName>
                                          <p:attrName>ppt_y</p:attrName>
                                        </p:attrNameLst>
                                      </p:cBhvr>
                                      <p:rCtr x="30600" y="3600"/>
                                    </p:animMotion>
                                  </p:childTnLst>
                                </p:cTn>
                              </p:par>
                              <p:par>
                                <p:cTn id="20" presetID="10" presetClass="exit" presetSubtype="0" fill="hold" nodeType="with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par>
                          <p:cTn id="26" fill="hold">
                            <p:stCondLst>
                              <p:cond delay="5000"/>
                            </p:stCondLst>
                            <p:childTnLst>
                              <p:par>
                                <p:cTn id="27" presetID="63" presetClass="path" presetSubtype="0" accel="50000" decel="50000" fill="hold" nodeType="afterEffect">
                                  <p:stCondLst>
                                    <p:cond delay="0"/>
                                  </p:stCondLst>
                                  <p:childTnLst>
                                    <p:animMotion origin="layout" path="M 5E-6 0.0037 L 0.61112 0.07546 " pathEditMode="relative" rAng="0" ptsTypes="AA">
                                      <p:cBhvr>
                                        <p:cTn id="28" dur="2000" fill="hold"/>
                                        <p:tgtEl>
                                          <p:spTgt spid="4"/>
                                        </p:tgtEl>
                                        <p:attrNameLst>
                                          <p:attrName>ppt_x</p:attrName>
                                          <p:attrName>ppt_y</p:attrName>
                                        </p:attrNameLst>
                                      </p:cBhvr>
                                      <p:rCtr x="30600" y="3600"/>
                                    </p:animMotion>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par>
                          <p:cTn id="35" fill="hold">
                            <p:stCondLst>
                              <p:cond delay="7000"/>
                            </p:stCondLst>
                            <p:childTnLst>
                              <p:par>
                                <p:cTn id="36" presetID="63" presetClass="path" presetSubtype="0" accel="50000" decel="50000" fill="hold" nodeType="afterEffect">
                                  <p:stCondLst>
                                    <p:cond delay="0"/>
                                  </p:stCondLst>
                                  <p:childTnLst>
                                    <p:animMotion origin="layout" path="M 5E-6 0.0037 L 0.61112 0.07546 " pathEditMode="relative" rAng="0" ptsTypes="AA">
                                      <p:cBhvr>
                                        <p:cTn id="37" dur="2000" fill="hold"/>
                                        <p:tgtEl>
                                          <p:spTgt spid="5"/>
                                        </p:tgtEl>
                                        <p:attrNameLst>
                                          <p:attrName>ppt_x</p:attrName>
                                          <p:attrName>ppt_y</p:attrName>
                                        </p:attrNameLst>
                                      </p:cBhvr>
                                      <p:rCtr x="30600" y="3600"/>
                                    </p:animMotion>
                                  </p:childTnLst>
                                </p:cTn>
                              </p:par>
                              <p:par>
                                <p:cTn id="38" presetID="10" presetClass="exit" presetSubtype="0" fill="hold" nodeType="withEffect">
                                  <p:stCondLst>
                                    <p:cond delay="0"/>
                                  </p:stCondLst>
                                  <p:childTnLst>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par>
                          <p:cTn id="44" fill="hold">
                            <p:stCondLst>
                              <p:cond delay="9000"/>
                            </p:stCondLst>
                            <p:childTnLst>
                              <p:par>
                                <p:cTn id="45" presetID="63" presetClass="path" presetSubtype="0" accel="50000" decel="50000" fill="hold" nodeType="afterEffect">
                                  <p:stCondLst>
                                    <p:cond delay="0"/>
                                  </p:stCondLst>
                                  <p:childTnLst>
                                    <p:animMotion origin="layout" path="M 5E-6 0.0037 L 0.61112 0.07546 " pathEditMode="relative" rAng="0" ptsTypes="AA">
                                      <p:cBhvr>
                                        <p:cTn id="46" dur="2000" fill="hold"/>
                                        <p:tgtEl>
                                          <p:spTgt spid="6"/>
                                        </p:tgtEl>
                                        <p:attrNameLst>
                                          <p:attrName>ppt_x</p:attrName>
                                          <p:attrName>ppt_y</p:attrName>
                                        </p:attrNameLst>
                                      </p:cBhvr>
                                      <p:rCtr x="30600" y="3600"/>
                                    </p:animMotion>
                                  </p:childTnLst>
                                </p:cTn>
                              </p:par>
                              <p:par>
                                <p:cTn id="47" presetID="10" presetClass="exit" presetSubtype="0" fill="hold" nodeType="withEffect">
                                  <p:stCondLst>
                                    <p:cond delay="0"/>
                                  </p:stCondLst>
                                  <p:childTnLst>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childTnLst>
                          </p:cTn>
                        </p:par>
                        <p:par>
                          <p:cTn id="53" fill="hold">
                            <p:stCondLst>
                              <p:cond delay="11000"/>
                            </p:stCondLst>
                            <p:childTnLst>
                              <p:par>
                                <p:cTn id="54" presetID="63" presetClass="path" presetSubtype="0" accel="50000" decel="50000" fill="hold" nodeType="afterEffect">
                                  <p:stCondLst>
                                    <p:cond delay="0"/>
                                  </p:stCondLst>
                                  <p:childTnLst>
                                    <p:animMotion origin="layout" path="M 5E-6 0.0037 L 0.61112 0.07546 " pathEditMode="relative" rAng="0" ptsTypes="AA">
                                      <p:cBhvr>
                                        <p:cTn id="55" dur="2000" fill="hold"/>
                                        <p:tgtEl>
                                          <p:spTgt spid="7"/>
                                        </p:tgtEl>
                                        <p:attrNameLst>
                                          <p:attrName>ppt_x</p:attrName>
                                          <p:attrName>ppt_y</p:attrName>
                                        </p:attrNameLst>
                                      </p:cBhvr>
                                      <p:rCtr x="30600" y="3600"/>
                                    </p:animMotion>
                                  </p:childTnLst>
                                </p:cTn>
                              </p:par>
                              <p:par>
                                <p:cTn id="56" presetID="10" presetClass="exit" presetSubtype="0" fill="hold" nodeType="withEffect">
                                  <p:stCondLst>
                                    <p:cond delay="0"/>
                                  </p:stCondLst>
                                  <p:childTnLst>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childTnLst>
                                </p:cTn>
                              </p:par>
                            </p:childTnLst>
                          </p:cTn>
                        </p:par>
                        <p:par>
                          <p:cTn id="62" fill="hold">
                            <p:stCondLst>
                              <p:cond delay="13000"/>
                            </p:stCondLst>
                            <p:childTnLst>
                              <p:par>
                                <p:cTn id="63" presetID="63" presetClass="path" presetSubtype="0" accel="50000" decel="50000" fill="hold" nodeType="afterEffect">
                                  <p:stCondLst>
                                    <p:cond delay="0"/>
                                  </p:stCondLst>
                                  <p:childTnLst>
                                    <p:animMotion origin="layout" path="M 5E-6 0.0037 L 0.61112 0.07546 " pathEditMode="relative" rAng="0" ptsTypes="AA">
                                      <p:cBhvr>
                                        <p:cTn id="64" dur="2000" fill="hold"/>
                                        <p:tgtEl>
                                          <p:spTgt spid="8"/>
                                        </p:tgtEl>
                                        <p:attrNameLst>
                                          <p:attrName>ppt_x</p:attrName>
                                          <p:attrName>ppt_y</p:attrName>
                                        </p:attrNameLst>
                                      </p:cBhvr>
                                      <p:rCtr x="30600" y="3600"/>
                                    </p:animMotion>
                                  </p:childTnLst>
                                </p:cTn>
                              </p:par>
                              <p:par>
                                <p:cTn id="65" presetID="10" presetClass="exit" presetSubtype="0" fill="hold" nodeType="withEffect">
                                  <p:stCondLst>
                                    <p:cond delay="0"/>
                                  </p:stCondLst>
                                  <p:childTnLst>
                                    <p:animEffect transition="out" filter="fade">
                                      <p:cBhvr>
                                        <p:cTn id="66" dur="1000"/>
                                        <p:tgtEl>
                                          <p:spTgt spid="8"/>
                                        </p:tgtEl>
                                      </p:cBhvr>
                                    </p:animEffect>
                                    <p:set>
                                      <p:cBhvr>
                                        <p:cTn id="67" dur="1" fill="hold">
                                          <p:stCondLst>
                                            <p:cond delay="999"/>
                                          </p:stCondLst>
                                        </p:cTn>
                                        <p:tgtEl>
                                          <p:spTgt spid="8"/>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childTnLst>
                                </p:cTn>
                              </p:par>
                            </p:childTnLst>
                          </p:cTn>
                        </p:par>
                        <p:par>
                          <p:cTn id="71" fill="hold">
                            <p:stCondLst>
                              <p:cond delay="15000"/>
                            </p:stCondLst>
                            <p:childTnLst>
                              <p:par>
                                <p:cTn id="72" presetID="63" presetClass="path" presetSubtype="0" accel="50000" decel="50000" fill="hold" nodeType="afterEffect">
                                  <p:stCondLst>
                                    <p:cond delay="0"/>
                                  </p:stCondLst>
                                  <p:childTnLst>
                                    <p:animMotion origin="layout" path="M 5E-6 0.0037 L 0.61112 0.07546 " pathEditMode="relative" rAng="0" ptsTypes="AA">
                                      <p:cBhvr>
                                        <p:cTn id="73" dur="2000" fill="hold"/>
                                        <p:tgtEl>
                                          <p:spTgt spid="9"/>
                                        </p:tgtEl>
                                        <p:attrNameLst>
                                          <p:attrName>ppt_x</p:attrName>
                                          <p:attrName>ppt_y</p:attrName>
                                        </p:attrNameLst>
                                      </p:cBhvr>
                                      <p:rCtr x="30600" y="3600"/>
                                    </p:animMotion>
                                  </p:childTnLst>
                                </p:cTn>
                              </p:par>
                              <p:par>
                                <p:cTn id="74" presetID="10" presetClass="exit" presetSubtype="0" fill="hold" nodeType="withEffect">
                                  <p:stCondLst>
                                    <p:cond delay="0"/>
                                  </p:stCondLst>
                                  <p:childTnLst>
                                    <p:animEffect transition="out" filter="fade">
                                      <p:cBhvr>
                                        <p:cTn id="75" dur="1000"/>
                                        <p:tgtEl>
                                          <p:spTgt spid="9"/>
                                        </p:tgtEl>
                                      </p:cBhvr>
                                    </p:animEffect>
                                    <p:set>
                                      <p:cBhvr>
                                        <p:cTn id="7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oland\Desktop\ppt\sensing.jpg"/>
          <p:cNvPicPr>
            <a:picLocks noChangeAspect="1" noChangeArrowheads="1"/>
          </p:cNvPicPr>
          <p:nvPr/>
        </p:nvPicPr>
        <p:blipFill>
          <a:blip r:embed="rId2"/>
          <a:srcRect/>
          <a:stretch>
            <a:fillRect/>
          </a:stretch>
        </p:blipFill>
        <p:spPr bwMode="auto">
          <a:xfrm>
            <a:off x="3225800" y="1379721"/>
            <a:ext cx="4424363" cy="2325504"/>
          </a:xfrm>
          <a:prstGeom prst="rect">
            <a:avLst/>
          </a:prstGeom>
          <a:noFill/>
        </p:spPr>
      </p:pic>
      <p:sp>
        <p:nvSpPr>
          <p:cNvPr id="24579" name="Title 1"/>
          <p:cNvSpPr>
            <a:spLocks noGrp="1"/>
          </p:cNvSpPr>
          <p:nvPr>
            <p:ph type="title"/>
          </p:nvPr>
        </p:nvSpPr>
        <p:spPr/>
        <p:txBody>
          <a:bodyPr/>
          <a:lstStyle/>
          <a:p>
            <a:pPr eaLnBrk="1" hangingPunct="1"/>
            <a:r>
              <a:rPr lang="en-US" altLang="zh-CN" dirty="0" smtClean="0">
                <a:ea typeface="ＭＳ Ｐゴシック" pitchFamily="-1" charset="-128"/>
              </a:rPr>
              <a:t>Decoding – Leaf Check(2-Failed-ID)</a:t>
            </a:r>
          </a:p>
        </p:txBody>
      </p:sp>
      <p:sp>
        <p:nvSpPr>
          <p:cNvPr id="5" name="Rounded Rectangle 4"/>
          <p:cNvSpPr>
            <a:spLocks noChangeArrowheads="1"/>
          </p:cNvSpPr>
          <p:nvPr/>
        </p:nvSpPr>
        <p:spPr bwMode="auto">
          <a:xfrm>
            <a:off x="3860800" y="2000250"/>
            <a:ext cx="3713163" cy="233363"/>
          </a:xfrm>
          <a:prstGeom prst="roundRect">
            <a:avLst>
              <a:gd name="adj" fmla="val 16667"/>
            </a:avLst>
          </a:prstGeom>
          <a:solidFill>
            <a:srgbClr val="8EB4E3">
              <a:alpha val="29019"/>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8" name="Rectangle 7"/>
          <p:cNvSpPr>
            <a:spLocks/>
          </p:cNvSpPr>
          <p:nvPr/>
        </p:nvSpPr>
        <p:spPr>
          <a:xfrm>
            <a:off x="7258050" y="4581525"/>
            <a:ext cx="260350" cy="252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sz="1800">
              <a:solidFill>
                <a:srgbClr val="FFFFFF"/>
              </a:solidFill>
              <a:ea typeface="ＭＳ Ｐゴシック" pitchFamily="-1" charset="-128"/>
            </a:endParaRPr>
          </a:p>
        </p:txBody>
      </p:sp>
      <p:sp>
        <p:nvSpPr>
          <p:cNvPr id="24586" name="Slide Number Placeholder 9"/>
          <p:cNvSpPr>
            <a:spLocks noGrp="1"/>
          </p:cNvSpPr>
          <p:nvPr>
            <p:ph type="sldNum" sz="quarter" idx="12"/>
          </p:nvPr>
        </p:nvSpPr>
        <p:spPr bwMode="auto">
          <a:noFill/>
          <a:ln>
            <a:miter lim="800000"/>
            <a:headEnd/>
            <a:tailEnd/>
          </a:ln>
        </p:spPr>
        <p:txBody>
          <a:bodyPr/>
          <a:lstStyle/>
          <a:p>
            <a:fld id="{402B67F3-63BB-4D33-AD0A-8C095E68C4C0}" type="slidenum">
              <a:rPr lang="en-US" altLang="zh-CN">
                <a:ea typeface="宋体" pitchFamily="-1" charset="-122"/>
              </a:rPr>
              <a:pPr/>
              <a:t>32</a:t>
            </a:fld>
            <a:endParaRPr lang="en-US" altLang="zh-CN">
              <a:ea typeface="宋体" pitchFamily="-1" charset="-122"/>
            </a:endParaRPr>
          </a:p>
        </p:txBody>
      </p:sp>
      <p:pic>
        <p:nvPicPr>
          <p:cNvPr id="4098" name="Picture 2" descr="C:\Users\Roland\Desktop\ppt\decoding0.jpg"/>
          <p:cNvPicPr>
            <a:picLocks noChangeAspect="1" noChangeArrowheads="1"/>
          </p:cNvPicPr>
          <p:nvPr/>
        </p:nvPicPr>
        <p:blipFill>
          <a:blip r:embed="rId3"/>
          <a:srcRect/>
          <a:stretch>
            <a:fillRect/>
          </a:stretch>
        </p:blipFill>
        <p:spPr bwMode="auto">
          <a:xfrm>
            <a:off x="1639887" y="3988151"/>
            <a:ext cx="5618163" cy="2523774"/>
          </a:xfrm>
          <a:prstGeom prst="rect">
            <a:avLst/>
          </a:prstGeom>
          <a:noFill/>
        </p:spPr>
      </p:pic>
      <p:sp>
        <p:nvSpPr>
          <p:cNvPr id="9" name="Oval 8"/>
          <p:cNvSpPr>
            <a:spLocks noChangeArrowheads="1"/>
          </p:cNvSpPr>
          <p:nvPr/>
        </p:nvSpPr>
        <p:spPr bwMode="auto">
          <a:xfrm>
            <a:off x="4953000" y="4972843"/>
            <a:ext cx="396875"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6" name="Oval 5"/>
          <p:cNvSpPr>
            <a:spLocks noChangeArrowheads="1"/>
          </p:cNvSpPr>
          <p:nvPr/>
        </p:nvSpPr>
        <p:spPr bwMode="auto">
          <a:xfrm>
            <a:off x="5851525" y="4859338"/>
            <a:ext cx="587375" cy="578644"/>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cxnSp>
        <p:nvCxnSpPr>
          <p:cNvPr id="80" name="Straight Arrow Connector 54"/>
          <p:cNvCxnSpPr>
            <a:cxnSpLocks noChangeShapeType="1"/>
          </p:cNvCxnSpPr>
          <p:nvPr/>
        </p:nvCxnSpPr>
        <p:spPr bwMode="auto">
          <a:xfrm flipV="1">
            <a:off x="6084168" y="4581525"/>
            <a:ext cx="1489795" cy="719683"/>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85" name="直接连接符 84"/>
          <p:cNvCxnSpPr>
            <a:stCxn id="6" idx="3"/>
            <a:endCxn id="6" idx="5"/>
          </p:cNvCxnSpPr>
          <p:nvPr/>
        </p:nvCxnSpPr>
        <p:spPr>
          <a:xfrm>
            <a:off x="5937544" y="5353242"/>
            <a:ext cx="415337" cy="0"/>
          </a:xfrm>
          <a:prstGeom prst="line">
            <a:avLst/>
          </a:prstGeom>
        </p:spPr>
        <p:style>
          <a:lnRef idx="2">
            <a:schemeClr val="dk1"/>
          </a:lnRef>
          <a:fillRef idx="0">
            <a:schemeClr val="dk1"/>
          </a:fillRef>
          <a:effectRef idx="1">
            <a:schemeClr val="dk1"/>
          </a:effectRef>
          <a:fontRef idx="minor">
            <a:schemeClr val="tx1"/>
          </a:fontRef>
        </p:style>
      </p:cxnSp>
      <p:sp>
        <p:nvSpPr>
          <p:cNvPr id="87" name="Arc 17"/>
          <p:cNvSpPr>
            <a:spLocks noChangeArrowheads="1"/>
          </p:cNvSpPr>
          <p:nvPr/>
        </p:nvSpPr>
        <p:spPr bwMode="auto">
          <a:xfrm rot="2661669">
            <a:off x="5438180" y="5016781"/>
            <a:ext cx="775706" cy="568851"/>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4101" name="Picture 5"/>
          <p:cNvPicPr>
            <a:picLocks noChangeAspect="1" noChangeArrowheads="1"/>
          </p:cNvPicPr>
          <p:nvPr/>
        </p:nvPicPr>
        <p:blipFill>
          <a:blip r:embed="rId4"/>
          <a:srcRect/>
          <a:stretch>
            <a:fillRect/>
          </a:stretch>
        </p:blipFill>
        <p:spPr bwMode="auto">
          <a:xfrm>
            <a:off x="7518400" y="4254834"/>
            <a:ext cx="539750" cy="326691"/>
          </a:xfrm>
          <a:prstGeom prst="rect">
            <a:avLst/>
          </a:prstGeom>
          <a:noFill/>
          <a:ln w="9525">
            <a:noFill/>
            <a:miter lim="800000"/>
            <a:headEnd/>
            <a:tailEnd/>
          </a:ln>
        </p:spPr>
      </p:pic>
      <p:pic>
        <p:nvPicPr>
          <p:cNvPr id="4102" name="Picture 6"/>
          <p:cNvPicPr>
            <a:picLocks noChangeAspect="1" noChangeArrowheads="1"/>
          </p:cNvPicPr>
          <p:nvPr/>
        </p:nvPicPr>
        <p:blipFill>
          <a:blip r:embed="rId5"/>
          <a:srcRect/>
          <a:stretch>
            <a:fillRect/>
          </a:stretch>
        </p:blipFill>
        <p:spPr bwMode="auto">
          <a:xfrm>
            <a:off x="8058150" y="4260850"/>
            <a:ext cx="314325" cy="295275"/>
          </a:xfrm>
          <a:prstGeom prst="rect">
            <a:avLst/>
          </a:prstGeom>
          <a:noFill/>
          <a:ln w="9525">
            <a:noFill/>
            <a:miter lim="800000"/>
            <a:headEnd/>
            <a:tailEnd/>
          </a:ln>
        </p:spPr>
      </p:pic>
    </p:spTree>
    <p:extLst>
      <p:ext uri="{BB962C8B-B14F-4D97-AF65-F5344CB8AC3E}">
        <p14:creationId xmlns:p14="http://schemas.microsoft.com/office/powerpoint/2010/main" val="403985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oland\Desktop\ppt\decoding1.jpg"/>
          <p:cNvPicPr>
            <a:picLocks noChangeAspect="1" noChangeArrowheads="1"/>
          </p:cNvPicPr>
          <p:nvPr/>
        </p:nvPicPr>
        <p:blipFill>
          <a:blip r:embed="rId2"/>
          <a:srcRect/>
          <a:stretch>
            <a:fillRect/>
          </a:stretch>
        </p:blipFill>
        <p:spPr bwMode="auto">
          <a:xfrm>
            <a:off x="1177666" y="4083050"/>
            <a:ext cx="5569467" cy="2501899"/>
          </a:xfrm>
          <a:prstGeom prst="rect">
            <a:avLst/>
          </a:prstGeom>
          <a:noFill/>
        </p:spPr>
      </p:pic>
      <p:cxnSp>
        <p:nvCxnSpPr>
          <p:cNvPr id="37" name="Straight Arrow Connector 54"/>
          <p:cNvCxnSpPr>
            <a:cxnSpLocks noChangeShapeType="1"/>
          </p:cNvCxnSpPr>
          <p:nvPr/>
        </p:nvCxnSpPr>
        <p:spPr bwMode="auto">
          <a:xfrm flipV="1">
            <a:off x="5680943" y="5607435"/>
            <a:ext cx="1489795" cy="719683"/>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pic>
        <p:nvPicPr>
          <p:cNvPr id="28" name="Picture 3" descr="C:\Users\Roland\Desktop\ppt\sensing.jpg"/>
          <p:cNvPicPr>
            <a:picLocks noChangeAspect="1" noChangeArrowheads="1"/>
          </p:cNvPicPr>
          <p:nvPr/>
        </p:nvPicPr>
        <p:blipFill>
          <a:blip r:embed="rId3"/>
          <a:srcRect/>
          <a:stretch>
            <a:fillRect/>
          </a:stretch>
        </p:blipFill>
        <p:spPr bwMode="auto">
          <a:xfrm>
            <a:off x="3302000" y="1443221"/>
            <a:ext cx="4424363" cy="2325504"/>
          </a:xfrm>
          <a:prstGeom prst="rect">
            <a:avLst/>
          </a:prstGeom>
          <a:noFill/>
        </p:spPr>
      </p:pic>
      <p:sp>
        <p:nvSpPr>
          <p:cNvPr id="25603" name="Title 1"/>
          <p:cNvSpPr>
            <a:spLocks noGrp="1"/>
          </p:cNvSpPr>
          <p:nvPr>
            <p:ph type="title"/>
          </p:nvPr>
        </p:nvSpPr>
        <p:spPr/>
        <p:txBody>
          <a:bodyPr>
            <a:normAutofit fontScale="90000"/>
          </a:bodyPr>
          <a:lstStyle/>
          <a:p>
            <a:pPr eaLnBrk="1" hangingPunct="1"/>
            <a:r>
              <a:rPr lang="en-US" altLang="zh-CN" dirty="0" smtClean="0">
                <a:ea typeface="ＭＳ Ｐゴシック" pitchFamily="-1" charset="-128"/>
              </a:rPr>
              <a:t>Decoding – Leaf Check (4-Failed-VER)</a:t>
            </a:r>
          </a:p>
        </p:txBody>
      </p:sp>
      <p:sp>
        <p:nvSpPr>
          <p:cNvPr id="5" name="Oval 4"/>
          <p:cNvSpPr>
            <a:spLocks noChangeArrowheads="1"/>
          </p:cNvSpPr>
          <p:nvPr/>
        </p:nvSpPr>
        <p:spPr bwMode="auto">
          <a:xfrm>
            <a:off x="4475162" y="5996781"/>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8" name="Oval 7"/>
          <p:cNvSpPr>
            <a:spLocks noChangeArrowheads="1"/>
          </p:cNvSpPr>
          <p:nvPr/>
        </p:nvSpPr>
        <p:spPr bwMode="auto">
          <a:xfrm>
            <a:off x="1232693" y="4840288"/>
            <a:ext cx="396875"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9" name="Oval 8"/>
          <p:cNvSpPr>
            <a:spLocks noChangeArrowheads="1"/>
          </p:cNvSpPr>
          <p:nvPr/>
        </p:nvSpPr>
        <p:spPr bwMode="auto">
          <a:xfrm>
            <a:off x="1228466" y="5776912"/>
            <a:ext cx="396875" cy="384175"/>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10" name="Rounded Rectangle 9"/>
          <p:cNvSpPr>
            <a:spLocks noChangeArrowheads="1"/>
          </p:cNvSpPr>
          <p:nvPr/>
        </p:nvSpPr>
        <p:spPr bwMode="auto">
          <a:xfrm>
            <a:off x="3962400" y="3182938"/>
            <a:ext cx="3713163" cy="233362"/>
          </a:xfrm>
          <a:prstGeom prst="roundRect">
            <a:avLst>
              <a:gd name="adj" fmla="val 16667"/>
            </a:avLst>
          </a:prstGeom>
          <a:solidFill>
            <a:srgbClr val="8EB4E3">
              <a:alpha val="29019"/>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12" name="Rectangle 11"/>
          <p:cNvSpPr>
            <a:spLocks/>
          </p:cNvSpPr>
          <p:nvPr/>
        </p:nvSpPr>
        <p:spPr>
          <a:xfrm>
            <a:off x="8643938" y="5727700"/>
            <a:ext cx="260350"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sz="1800">
              <a:solidFill>
                <a:srgbClr val="FFFFFF"/>
              </a:solidFill>
              <a:ea typeface="ＭＳ Ｐゴシック" pitchFamily="-1" charset="-128"/>
            </a:endParaRPr>
          </a:p>
        </p:txBody>
      </p:sp>
      <p:sp>
        <p:nvSpPr>
          <p:cNvPr id="14" name="Oval 13"/>
          <p:cNvSpPr>
            <a:spLocks noChangeArrowheads="1"/>
          </p:cNvSpPr>
          <p:nvPr/>
        </p:nvSpPr>
        <p:spPr bwMode="auto">
          <a:xfrm>
            <a:off x="5632450" y="3030538"/>
            <a:ext cx="396875"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15" name="Oval 14"/>
          <p:cNvSpPr>
            <a:spLocks noChangeArrowheads="1"/>
          </p:cNvSpPr>
          <p:nvPr/>
        </p:nvSpPr>
        <p:spPr bwMode="auto">
          <a:xfrm>
            <a:off x="5434012" y="6080125"/>
            <a:ext cx="396875" cy="384175"/>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1800" dirty="0">
                <a:solidFill>
                  <a:schemeClr val="lt1"/>
                </a:solidFill>
                <a:latin typeface="+mn-lt"/>
                <a:ea typeface="+mn-ea"/>
              </a:rPr>
              <a:t>  </a:t>
            </a:r>
          </a:p>
        </p:txBody>
      </p:sp>
      <p:sp>
        <p:nvSpPr>
          <p:cNvPr id="16" name="Oval 15"/>
          <p:cNvSpPr>
            <a:spLocks noChangeArrowheads="1"/>
          </p:cNvSpPr>
          <p:nvPr/>
        </p:nvSpPr>
        <p:spPr bwMode="auto">
          <a:xfrm>
            <a:off x="1532731" y="5264150"/>
            <a:ext cx="969963"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17" name="Oval 16"/>
          <p:cNvSpPr>
            <a:spLocks noChangeArrowheads="1"/>
          </p:cNvSpPr>
          <p:nvPr/>
        </p:nvSpPr>
        <p:spPr bwMode="auto">
          <a:xfrm>
            <a:off x="5527675" y="3406775"/>
            <a:ext cx="541338"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25619" name="Slide Number Placeholder 18"/>
          <p:cNvSpPr>
            <a:spLocks noGrp="1"/>
          </p:cNvSpPr>
          <p:nvPr>
            <p:ph type="sldNum" sz="quarter" idx="12"/>
          </p:nvPr>
        </p:nvSpPr>
        <p:spPr bwMode="auto">
          <a:noFill/>
          <a:ln>
            <a:miter lim="800000"/>
            <a:headEnd/>
            <a:tailEnd/>
          </a:ln>
        </p:spPr>
        <p:txBody>
          <a:bodyPr/>
          <a:lstStyle/>
          <a:p>
            <a:fld id="{19C9E178-09DB-41B7-9530-25867C42C489}" type="slidenum">
              <a:rPr lang="en-US" altLang="zh-CN">
                <a:ea typeface="宋体" pitchFamily="-1" charset="-122"/>
              </a:rPr>
              <a:pPr/>
              <a:t>33</a:t>
            </a:fld>
            <a:endParaRPr lang="en-US" altLang="zh-CN">
              <a:ea typeface="宋体" pitchFamily="-1" charset="-122"/>
            </a:endParaRPr>
          </a:p>
        </p:txBody>
      </p:sp>
      <p:sp>
        <p:nvSpPr>
          <p:cNvPr id="31" name="Oval 14"/>
          <p:cNvSpPr>
            <a:spLocks noChangeArrowheads="1"/>
          </p:cNvSpPr>
          <p:nvPr/>
        </p:nvSpPr>
        <p:spPr bwMode="auto">
          <a:xfrm>
            <a:off x="6156325" y="6067424"/>
            <a:ext cx="396875" cy="384175"/>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r>
              <a:rPr lang="en-US" sz="1800" dirty="0">
                <a:solidFill>
                  <a:schemeClr val="lt1"/>
                </a:solidFill>
                <a:latin typeface="+mn-lt"/>
                <a:ea typeface="+mn-ea"/>
              </a:rPr>
              <a:t>  </a:t>
            </a:r>
          </a:p>
        </p:txBody>
      </p:sp>
      <p:cxnSp>
        <p:nvCxnSpPr>
          <p:cNvPr id="38" name="直接连接符 37"/>
          <p:cNvCxnSpPr/>
          <p:nvPr/>
        </p:nvCxnSpPr>
        <p:spPr>
          <a:xfrm>
            <a:off x="5483519" y="6379152"/>
            <a:ext cx="415337" cy="0"/>
          </a:xfrm>
          <a:prstGeom prst="line">
            <a:avLst/>
          </a:prstGeom>
        </p:spPr>
        <p:style>
          <a:lnRef idx="2">
            <a:schemeClr val="dk1"/>
          </a:lnRef>
          <a:fillRef idx="0">
            <a:schemeClr val="dk1"/>
          </a:fillRef>
          <a:effectRef idx="1">
            <a:schemeClr val="dk1"/>
          </a:effectRef>
          <a:fontRef idx="minor">
            <a:schemeClr val="tx1"/>
          </a:fontRef>
        </p:style>
      </p:cxnSp>
      <p:sp>
        <p:nvSpPr>
          <p:cNvPr id="39" name="Arc 17"/>
          <p:cNvSpPr>
            <a:spLocks noChangeArrowheads="1"/>
          </p:cNvSpPr>
          <p:nvPr/>
        </p:nvSpPr>
        <p:spPr bwMode="auto">
          <a:xfrm rot="2661669">
            <a:off x="5034955" y="6042691"/>
            <a:ext cx="775706" cy="568851"/>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5123" name="Picture 3"/>
          <p:cNvPicPr>
            <a:picLocks noChangeAspect="1" noChangeArrowheads="1"/>
          </p:cNvPicPr>
          <p:nvPr/>
        </p:nvPicPr>
        <p:blipFill>
          <a:blip r:embed="rId4"/>
          <a:srcRect/>
          <a:stretch>
            <a:fillRect/>
          </a:stretch>
        </p:blipFill>
        <p:spPr bwMode="auto">
          <a:xfrm>
            <a:off x="7170738" y="5379111"/>
            <a:ext cx="504825" cy="329539"/>
          </a:xfrm>
          <a:prstGeom prst="rect">
            <a:avLst/>
          </a:prstGeom>
          <a:noFill/>
          <a:ln w="9525">
            <a:noFill/>
            <a:miter lim="800000"/>
            <a:headEnd/>
            <a:tailEnd/>
          </a:ln>
        </p:spPr>
      </p:pic>
      <p:pic>
        <p:nvPicPr>
          <p:cNvPr id="5124" name="Picture 4"/>
          <p:cNvPicPr>
            <a:picLocks noChangeAspect="1" noChangeArrowheads="1"/>
          </p:cNvPicPr>
          <p:nvPr/>
        </p:nvPicPr>
        <p:blipFill>
          <a:blip r:embed="rId5"/>
          <a:srcRect/>
          <a:stretch>
            <a:fillRect/>
          </a:stretch>
        </p:blipFill>
        <p:spPr bwMode="auto">
          <a:xfrm>
            <a:off x="7726363" y="5443347"/>
            <a:ext cx="211137" cy="180239"/>
          </a:xfrm>
          <a:prstGeom prst="rect">
            <a:avLst/>
          </a:prstGeom>
          <a:noFill/>
          <a:ln w="9525">
            <a:noFill/>
            <a:miter lim="800000"/>
            <a:headEnd/>
            <a:tailEnd/>
          </a:ln>
        </p:spPr>
      </p:pic>
      <p:cxnSp>
        <p:nvCxnSpPr>
          <p:cNvPr id="42" name="Straight Arrow Connector 54"/>
          <p:cNvCxnSpPr>
            <a:cxnSpLocks noChangeShapeType="1"/>
          </p:cNvCxnSpPr>
          <p:nvPr/>
        </p:nvCxnSpPr>
        <p:spPr bwMode="auto">
          <a:xfrm flipV="1">
            <a:off x="6337300" y="6067424"/>
            <a:ext cx="1104900" cy="259695"/>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pic>
        <p:nvPicPr>
          <p:cNvPr id="45" name="Picture 6"/>
          <p:cNvPicPr>
            <a:picLocks noChangeAspect="1" noChangeArrowheads="1"/>
          </p:cNvPicPr>
          <p:nvPr/>
        </p:nvPicPr>
        <p:blipFill>
          <a:blip r:embed="rId6"/>
          <a:srcRect/>
          <a:stretch>
            <a:fillRect/>
          </a:stretch>
        </p:blipFill>
        <p:spPr bwMode="auto">
          <a:xfrm>
            <a:off x="7569200" y="5932487"/>
            <a:ext cx="314325" cy="295275"/>
          </a:xfrm>
          <a:prstGeom prst="rect">
            <a:avLst/>
          </a:prstGeom>
          <a:noFill/>
          <a:ln w="9525">
            <a:noFill/>
            <a:miter lim="800000"/>
            <a:headEnd/>
            <a:tailEnd/>
          </a:ln>
        </p:spPr>
      </p:pic>
    </p:spTree>
    <p:extLst>
      <p:ext uri="{BB962C8B-B14F-4D97-AF65-F5344CB8AC3E}">
        <p14:creationId xmlns:p14="http://schemas.microsoft.com/office/powerpoint/2010/main" val="177093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5"/>
                                        </p:tgtEl>
                                      </p:cBhvr>
                                    </p:animEffect>
                                    <p:set>
                                      <p:cBhvr>
                                        <p:cTn id="35" dur="1" fill="hold">
                                          <p:stCondLst>
                                            <p:cond delay="9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par>
                                <p:cTn id="44" presetID="10" presetClass="exit" presetSubtype="0" fill="hold" grpId="1" nodeType="withEffect">
                                  <p:stCondLst>
                                    <p:cond delay="0"/>
                                  </p:stCondLst>
                                  <p:childTnLst>
                                    <p:animEffect transition="out" filter="fade">
                                      <p:cBhvr>
                                        <p:cTn id="45" dur="1000"/>
                                        <p:tgtEl>
                                          <p:spTgt spid="31"/>
                                        </p:tgtEl>
                                      </p:cBhvr>
                                    </p:animEffect>
                                    <p:set>
                                      <p:cBhvr>
                                        <p:cTn id="46" dur="1" fill="hold">
                                          <p:stCondLst>
                                            <p:cond delay="999"/>
                                          </p:stCondLst>
                                        </p:cTn>
                                        <p:tgtEl>
                                          <p:spTgt spid="3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9" grpId="1" animBg="1"/>
      <p:bldP spid="10" grpId="0" animBg="1"/>
      <p:bldP spid="12" grpId="0" animBg="1"/>
      <p:bldP spid="14" grpId="0" animBg="1"/>
      <p:bldP spid="14" grpId="1" animBg="1"/>
      <p:bldP spid="15" grpId="0" animBg="1"/>
      <p:bldP spid="15" grpId="1" animBg="1"/>
      <p:bldP spid="16" grpId="0" animBg="1"/>
      <p:bldP spid="17" grpId="0" animBg="1"/>
      <p:bldP spid="31" grpId="0" animBg="1"/>
      <p:bldP spid="3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Roland\Desktop\ppt\decoding3.jpg"/>
          <p:cNvPicPr>
            <a:picLocks noChangeAspect="1" noChangeArrowheads="1"/>
          </p:cNvPicPr>
          <p:nvPr/>
        </p:nvPicPr>
        <p:blipFill>
          <a:blip r:embed="rId2"/>
          <a:srcRect/>
          <a:stretch>
            <a:fillRect/>
          </a:stretch>
        </p:blipFill>
        <p:spPr bwMode="auto">
          <a:xfrm>
            <a:off x="895349" y="4919200"/>
            <a:ext cx="4989514" cy="1982151"/>
          </a:xfrm>
          <a:prstGeom prst="rect">
            <a:avLst/>
          </a:prstGeom>
          <a:noFill/>
        </p:spPr>
      </p:pic>
      <p:pic>
        <p:nvPicPr>
          <p:cNvPr id="6146" name="Picture 2" descr="C:\Users\Roland\Desktop\ppt\decoding2.jpg"/>
          <p:cNvPicPr>
            <a:picLocks noChangeAspect="1" noChangeArrowheads="1"/>
          </p:cNvPicPr>
          <p:nvPr/>
        </p:nvPicPr>
        <p:blipFill>
          <a:blip r:embed="rId3"/>
          <a:srcRect/>
          <a:stretch>
            <a:fillRect/>
          </a:stretch>
        </p:blipFill>
        <p:spPr bwMode="auto">
          <a:xfrm>
            <a:off x="842962" y="2555053"/>
            <a:ext cx="5235575" cy="2351909"/>
          </a:xfrm>
          <a:prstGeom prst="rect">
            <a:avLst/>
          </a:prstGeom>
          <a:noFill/>
        </p:spPr>
      </p:pic>
      <p:pic>
        <p:nvPicPr>
          <p:cNvPr id="28" name="Picture 3" descr="C:\Users\Roland\Desktop\ppt\sensing.jpg"/>
          <p:cNvPicPr>
            <a:picLocks noChangeAspect="1" noChangeArrowheads="1"/>
          </p:cNvPicPr>
          <p:nvPr/>
        </p:nvPicPr>
        <p:blipFill>
          <a:blip r:embed="rId4"/>
          <a:srcRect/>
          <a:stretch>
            <a:fillRect/>
          </a:stretch>
        </p:blipFill>
        <p:spPr bwMode="auto">
          <a:xfrm>
            <a:off x="3812381" y="673816"/>
            <a:ext cx="3672682" cy="1930410"/>
          </a:xfrm>
          <a:prstGeom prst="rect">
            <a:avLst/>
          </a:prstGeom>
          <a:noFill/>
        </p:spPr>
      </p:pic>
      <p:sp>
        <p:nvSpPr>
          <p:cNvPr id="26627" name="Title 1"/>
          <p:cNvSpPr>
            <a:spLocks noGrp="1"/>
          </p:cNvSpPr>
          <p:nvPr>
            <p:ph type="title"/>
          </p:nvPr>
        </p:nvSpPr>
        <p:spPr>
          <a:xfrm>
            <a:off x="457200" y="-142875"/>
            <a:ext cx="8229600" cy="1143000"/>
          </a:xfrm>
        </p:spPr>
        <p:txBody>
          <a:bodyPr/>
          <a:lstStyle/>
          <a:p>
            <a:pPr eaLnBrk="1" hangingPunct="1"/>
            <a:r>
              <a:rPr lang="en-US" altLang="zh-CN" dirty="0" smtClean="0">
                <a:ea typeface="ＭＳ Ｐゴシック" pitchFamily="-1" charset="-128"/>
              </a:rPr>
              <a:t>Decoding – Leaf Check(1-Passed)</a:t>
            </a:r>
          </a:p>
        </p:txBody>
      </p:sp>
      <p:sp>
        <p:nvSpPr>
          <p:cNvPr id="5" name="Oval 4"/>
          <p:cNvSpPr>
            <a:spLocks noChangeArrowheads="1"/>
          </p:cNvSpPr>
          <p:nvPr/>
        </p:nvSpPr>
        <p:spPr bwMode="auto">
          <a:xfrm>
            <a:off x="4875212" y="2947988"/>
            <a:ext cx="396875"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6" name="Oval 5"/>
          <p:cNvSpPr>
            <a:spLocks noChangeArrowheads="1"/>
          </p:cNvSpPr>
          <p:nvPr/>
        </p:nvSpPr>
        <p:spPr bwMode="auto">
          <a:xfrm>
            <a:off x="6342062" y="588962"/>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7" name="Oval 6"/>
          <p:cNvSpPr>
            <a:spLocks noChangeArrowheads="1"/>
          </p:cNvSpPr>
          <p:nvPr/>
        </p:nvSpPr>
        <p:spPr bwMode="auto">
          <a:xfrm>
            <a:off x="1333500" y="4142581"/>
            <a:ext cx="615950"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9" name="Oval 8"/>
          <p:cNvSpPr>
            <a:spLocks noChangeArrowheads="1"/>
          </p:cNvSpPr>
          <p:nvPr/>
        </p:nvSpPr>
        <p:spPr bwMode="auto">
          <a:xfrm>
            <a:off x="3902075" y="2968625"/>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26649" name="Slide Number Placeholder 13"/>
          <p:cNvSpPr>
            <a:spLocks noGrp="1"/>
          </p:cNvSpPr>
          <p:nvPr>
            <p:ph type="sldNum" sz="quarter" idx="12"/>
          </p:nvPr>
        </p:nvSpPr>
        <p:spPr bwMode="auto">
          <a:noFill/>
          <a:ln>
            <a:miter lim="800000"/>
            <a:headEnd/>
            <a:tailEnd/>
          </a:ln>
        </p:spPr>
        <p:txBody>
          <a:bodyPr/>
          <a:lstStyle/>
          <a:p>
            <a:fld id="{5E35E7AE-DEA1-417C-9B67-156D03908965}" type="slidenum">
              <a:rPr lang="en-US" altLang="zh-CN">
                <a:ea typeface="宋体" pitchFamily="-1" charset="-122"/>
              </a:rPr>
              <a:pPr/>
              <a:t>34</a:t>
            </a:fld>
            <a:endParaRPr lang="en-US" altLang="zh-CN">
              <a:ea typeface="宋体" pitchFamily="-1" charset="-122"/>
            </a:endParaRPr>
          </a:p>
        </p:txBody>
      </p:sp>
      <p:pic>
        <p:nvPicPr>
          <p:cNvPr id="27" name="Picture 26"/>
          <p:cNvPicPr>
            <a:picLocks noChangeAspect="1"/>
          </p:cNvPicPr>
          <p:nvPr/>
        </p:nvPicPr>
        <p:blipFill>
          <a:blip r:embed="rId5"/>
          <a:srcRect/>
          <a:stretch>
            <a:fillRect/>
          </a:stretch>
        </p:blipFill>
        <p:spPr bwMode="auto">
          <a:xfrm>
            <a:off x="2195688" y="5854305"/>
            <a:ext cx="1360487" cy="684212"/>
          </a:xfrm>
          <a:prstGeom prst="rect">
            <a:avLst/>
          </a:prstGeom>
          <a:noFill/>
          <a:ln w="9525">
            <a:noFill/>
            <a:miter lim="800000"/>
            <a:headEnd/>
            <a:tailEnd/>
          </a:ln>
        </p:spPr>
      </p:pic>
      <p:sp>
        <p:nvSpPr>
          <p:cNvPr id="31" name="Oval 4"/>
          <p:cNvSpPr>
            <a:spLocks noChangeArrowheads="1"/>
          </p:cNvSpPr>
          <p:nvPr/>
        </p:nvSpPr>
        <p:spPr bwMode="auto">
          <a:xfrm>
            <a:off x="5475288" y="2907507"/>
            <a:ext cx="396875"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cxnSp>
        <p:nvCxnSpPr>
          <p:cNvPr id="32" name="Straight Arrow Connector 54"/>
          <p:cNvCxnSpPr>
            <a:cxnSpLocks noChangeShapeType="1"/>
          </p:cNvCxnSpPr>
          <p:nvPr/>
        </p:nvCxnSpPr>
        <p:spPr bwMode="auto">
          <a:xfrm flipV="1">
            <a:off x="5179469" y="2973388"/>
            <a:ext cx="1813469" cy="25586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33" name="直接连接符 32"/>
          <p:cNvCxnSpPr/>
          <p:nvPr/>
        </p:nvCxnSpPr>
        <p:spPr>
          <a:xfrm>
            <a:off x="4982045" y="3281282"/>
            <a:ext cx="415337" cy="0"/>
          </a:xfrm>
          <a:prstGeom prst="line">
            <a:avLst/>
          </a:prstGeom>
        </p:spPr>
        <p:style>
          <a:lnRef idx="2">
            <a:schemeClr val="dk1"/>
          </a:lnRef>
          <a:fillRef idx="0">
            <a:schemeClr val="dk1"/>
          </a:fillRef>
          <a:effectRef idx="1">
            <a:schemeClr val="dk1"/>
          </a:effectRef>
          <a:fontRef idx="minor">
            <a:schemeClr val="tx1"/>
          </a:fontRef>
        </p:style>
      </p:cxnSp>
      <p:sp>
        <p:nvSpPr>
          <p:cNvPr id="34" name="Arc 17"/>
          <p:cNvSpPr>
            <a:spLocks noChangeArrowheads="1"/>
          </p:cNvSpPr>
          <p:nvPr/>
        </p:nvSpPr>
        <p:spPr bwMode="auto">
          <a:xfrm rot="2661669">
            <a:off x="4533481" y="2944821"/>
            <a:ext cx="775706" cy="568851"/>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6147" name="Picture 3"/>
          <p:cNvPicPr>
            <a:picLocks noChangeAspect="1" noChangeArrowheads="1"/>
          </p:cNvPicPr>
          <p:nvPr/>
        </p:nvPicPr>
        <p:blipFill>
          <a:blip r:embed="rId6"/>
          <a:srcRect/>
          <a:stretch>
            <a:fillRect/>
          </a:stretch>
        </p:blipFill>
        <p:spPr bwMode="auto">
          <a:xfrm>
            <a:off x="6992938" y="2947988"/>
            <a:ext cx="492125" cy="328083"/>
          </a:xfrm>
          <a:prstGeom prst="rect">
            <a:avLst/>
          </a:prstGeom>
          <a:noFill/>
          <a:ln w="9525">
            <a:noFill/>
            <a:miter lim="800000"/>
            <a:headEnd/>
            <a:tailEnd/>
          </a:ln>
        </p:spPr>
      </p:pic>
      <p:pic>
        <p:nvPicPr>
          <p:cNvPr id="40" name="Picture 4"/>
          <p:cNvPicPr>
            <a:picLocks noChangeAspect="1" noChangeArrowheads="1"/>
          </p:cNvPicPr>
          <p:nvPr/>
        </p:nvPicPr>
        <p:blipFill>
          <a:blip r:embed="rId7"/>
          <a:srcRect/>
          <a:stretch>
            <a:fillRect/>
          </a:stretch>
        </p:blipFill>
        <p:spPr bwMode="auto">
          <a:xfrm>
            <a:off x="7532688" y="3049011"/>
            <a:ext cx="211137" cy="180239"/>
          </a:xfrm>
          <a:prstGeom prst="rect">
            <a:avLst/>
          </a:prstGeom>
          <a:noFill/>
          <a:ln w="9525">
            <a:noFill/>
            <a:miter lim="800000"/>
            <a:headEnd/>
            <a:tailEnd/>
          </a:ln>
        </p:spPr>
      </p:pic>
      <p:cxnSp>
        <p:nvCxnSpPr>
          <p:cNvPr id="41" name="Straight Arrow Connector 54"/>
          <p:cNvCxnSpPr>
            <a:cxnSpLocks noChangeShapeType="1"/>
          </p:cNvCxnSpPr>
          <p:nvPr/>
        </p:nvCxnSpPr>
        <p:spPr bwMode="auto">
          <a:xfrm>
            <a:off x="5664200" y="3229250"/>
            <a:ext cx="1597511" cy="474525"/>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pic>
        <p:nvPicPr>
          <p:cNvPr id="46" name="Picture 4"/>
          <p:cNvPicPr>
            <a:picLocks noChangeAspect="1" noChangeArrowheads="1"/>
          </p:cNvPicPr>
          <p:nvPr/>
        </p:nvPicPr>
        <p:blipFill>
          <a:blip r:embed="rId7"/>
          <a:srcRect/>
          <a:stretch>
            <a:fillRect/>
          </a:stretch>
        </p:blipFill>
        <p:spPr bwMode="auto">
          <a:xfrm>
            <a:off x="7321551" y="3523536"/>
            <a:ext cx="211137" cy="180239"/>
          </a:xfrm>
          <a:prstGeom prst="rect">
            <a:avLst/>
          </a:prstGeom>
          <a:noFill/>
          <a:ln w="9525">
            <a:noFill/>
            <a:miter lim="800000"/>
            <a:headEnd/>
            <a:tailEnd/>
          </a:ln>
        </p:spPr>
      </p:pic>
      <p:pic>
        <p:nvPicPr>
          <p:cNvPr id="6148" name="Picture 4" descr="C:\Users\Roland\Desktop\ppt\updatedy.jpg"/>
          <p:cNvPicPr>
            <a:picLocks noChangeAspect="1" noChangeArrowheads="1"/>
          </p:cNvPicPr>
          <p:nvPr/>
        </p:nvPicPr>
        <p:blipFill>
          <a:blip r:embed="rId8"/>
          <a:srcRect/>
          <a:stretch>
            <a:fillRect/>
          </a:stretch>
        </p:blipFill>
        <p:spPr bwMode="auto">
          <a:xfrm>
            <a:off x="6738937" y="5052615"/>
            <a:ext cx="1004888" cy="1699857"/>
          </a:xfrm>
          <a:prstGeom prst="rect">
            <a:avLst/>
          </a:prstGeom>
          <a:noFill/>
        </p:spPr>
      </p:pic>
      <p:cxnSp>
        <p:nvCxnSpPr>
          <p:cNvPr id="49" name="Straight Arrow Connector 54"/>
          <p:cNvCxnSpPr>
            <a:cxnSpLocks noChangeShapeType="1"/>
          </p:cNvCxnSpPr>
          <p:nvPr/>
        </p:nvCxnSpPr>
        <p:spPr bwMode="auto">
          <a:xfrm>
            <a:off x="6019801" y="5116117"/>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52" name="Straight Arrow Connector 54"/>
          <p:cNvCxnSpPr>
            <a:cxnSpLocks noChangeShapeType="1"/>
          </p:cNvCxnSpPr>
          <p:nvPr/>
        </p:nvCxnSpPr>
        <p:spPr bwMode="auto">
          <a:xfrm>
            <a:off x="6019801" y="5649517"/>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53" name="Straight Arrow Connector 54"/>
          <p:cNvCxnSpPr>
            <a:cxnSpLocks noChangeShapeType="1"/>
          </p:cNvCxnSpPr>
          <p:nvPr/>
        </p:nvCxnSpPr>
        <p:spPr bwMode="auto">
          <a:xfrm>
            <a:off x="6019801" y="6538517"/>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Tree>
    <p:extLst>
      <p:ext uri="{BB962C8B-B14F-4D97-AF65-F5344CB8AC3E}">
        <p14:creationId xmlns:p14="http://schemas.microsoft.com/office/powerpoint/2010/main" val="114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oland\Desktop\ppt\decoding4.jpg"/>
          <p:cNvPicPr>
            <a:picLocks noChangeAspect="1" noChangeArrowheads="1"/>
          </p:cNvPicPr>
          <p:nvPr/>
        </p:nvPicPr>
        <p:blipFill>
          <a:blip r:embed="rId2"/>
          <a:srcRect/>
          <a:stretch>
            <a:fillRect/>
          </a:stretch>
        </p:blipFill>
        <p:spPr bwMode="auto">
          <a:xfrm>
            <a:off x="917972" y="2572652"/>
            <a:ext cx="5051028" cy="2266979"/>
          </a:xfrm>
          <a:prstGeom prst="rect">
            <a:avLst/>
          </a:prstGeom>
          <a:noFill/>
        </p:spPr>
      </p:pic>
      <p:pic>
        <p:nvPicPr>
          <p:cNvPr id="27650" name="Picture 52"/>
          <p:cNvPicPr>
            <a:picLocks noChangeAspect="1"/>
          </p:cNvPicPr>
          <p:nvPr/>
        </p:nvPicPr>
        <p:blipFill>
          <a:blip r:embed="rId3"/>
          <a:srcRect/>
          <a:stretch>
            <a:fillRect/>
          </a:stretch>
        </p:blipFill>
        <p:spPr bwMode="auto">
          <a:xfrm>
            <a:off x="4067175" y="722313"/>
            <a:ext cx="3754438" cy="2060575"/>
          </a:xfrm>
          <a:prstGeom prst="rect">
            <a:avLst/>
          </a:prstGeom>
          <a:noFill/>
          <a:ln w="9525">
            <a:noFill/>
            <a:miter lim="800000"/>
            <a:headEnd/>
            <a:tailEnd/>
          </a:ln>
        </p:spPr>
      </p:pic>
      <p:sp>
        <p:nvSpPr>
          <p:cNvPr id="27651" name="Title 1"/>
          <p:cNvSpPr>
            <a:spLocks noGrp="1"/>
          </p:cNvSpPr>
          <p:nvPr>
            <p:ph type="title"/>
          </p:nvPr>
        </p:nvSpPr>
        <p:spPr>
          <a:xfrm>
            <a:off x="457200" y="-142875"/>
            <a:ext cx="8229600" cy="1143000"/>
          </a:xfrm>
        </p:spPr>
        <p:txBody>
          <a:bodyPr/>
          <a:lstStyle/>
          <a:p>
            <a:pPr eaLnBrk="1" hangingPunct="1"/>
            <a:r>
              <a:rPr lang="en-US" altLang="zh-CN" smtClean="0">
                <a:ea typeface="ＭＳ Ｐゴシック" pitchFamily="-1" charset="-128"/>
              </a:rPr>
              <a:t>Decoding – Step 4 (4-Passed/STOP)</a:t>
            </a:r>
          </a:p>
        </p:txBody>
      </p:sp>
      <p:sp>
        <p:nvSpPr>
          <p:cNvPr id="5" name="Oval 4"/>
          <p:cNvSpPr>
            <a:spLocks noChangeArrowheads="1"/>
          </p:cNvSpPr>
          <p:nvPr/>
        </p:nvSpPr>
        <p:spPr bwMode="auto">
          <a:xfrm>
            <a:off x="3868737" y="4325937"/>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27654" name="Slide Number Placeholder 5"/>
          <p:cNvSpPr>
            <a:spLocks noGrp="1"/>
          </p:cNvSpPr>
          <p:nvPr>
            <p:ph type="sldNum" sz="quarter" idx="12"/>
          </p:nvPr>
        </p:nvSpPr>
        <p:spPr bwMode="auto">
          <a:noFill/>
          <a:ln>
            <a:miter lim="800000"/>
            <a:headEnd/>
            <a:tailEnd/>
          </a:ln>
        </p:spPr>
        <p:txBody>
          <a:bodyPr/>
          <a:lstStyle/>
          <a:p>
            <a:fld id="{6D7B0FA1-D728-4E96-B9CD-96589D10AEC8}" type="slidenum">
              <a:rPr lang="en-US" altLang="zh-CN">
                <a:ea typeface="宋体" pitchFamily="-1" charset="-122"/>
              </a:rPr>
              <a:pPr/>
              <a:t>35</a:t>
            </a:fld>
            <a:endParaRPr lang="en-US" altLang="zh-CN">
              <a:ea typeface="宋体" pitchFamily="-1" charset="-122"/>
            </a:endParaRPr>
          </a:p>
        </p:txBody>
      </p:sp>
      <p:sp>
        <p:nvSpPr>
          <p:cNvPr id="17" name="Oval 16"/>
          <p:cNvSpPr>
            <a:spLocks noChangeArrowheads="1"/>
          </p:cNvSpPr>
          <p:nvPr/>
        </p:nvSpPr>
        <p:spPr bwMode="auto">
          <a:xfrm>
            <a:off x="7221538" y="2190750"/>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18" name="Oval 17"/>
          <p:cNvSpPr>
            <a:spLocks noChangeArrowheads="1"/>
          </p:cNvSpPr>
          <p:nvPr/>
        </p:nvSpPr>
        <p:spPr bwMode="auto">
          <a:xfrm>
            <a:off x="1375035" y="4094956"/>
            <a:ext cx="489743" cy="385762"/>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20" name="Oval 4"/>
          <p:cNvSpPr>
            <a:spLocks noChangeArrowheads="1"/>
          </p:cNvSpPr>
          <p:nvPr/>
        </p:nvSpPr>
        <p:spPr bwMode="auto">
          <a:xfrm>
            <a:off x="4820593" y="4325937"/>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sp>
        <p:nvSpPr>
          <p:cNvPr id="21" name="Oval 4"/>
          <p:cNvSpPr>
            <a:spLocks noChangeArrowheads="1"/>
          </p:cNvSpPr>
          <p:nvPr/>
        </p:nvSpPr>
        <p:spPr bwMode="auto">
          <a:xfrm>
            <a:off x="5467480" y="4312289"/>
            <a:ext cx="396875" cy="385763"/>
          </a:xfrm>
          <a:prstGeom prst="ellipse">
            <a:avLst/>
          </a:prstGeom>
          <a:solidFill>
            <a:srgbClr val="8EB4E3">
              <a:alpha val="34117"/>
            </a:srgbClr>
          </a:solidFill>
          <a:ln w="9525">
            <a:solidFill>
              <a:srgbClr val="4A7EBB"/>
            </a:solidFill>
            <a:round/>
            <a:headEnd/>
            <a:tailEnd/>
          </a:ln>
          <a:effectLst>
            <a:outerShdw dist="23000" dir="5400000" rotWithShape="0">
              <a:srgbClr val="808080">
                <a:alpha val="34998"/>
              </a:srgbClr>
            </a:outerShdw>
          </a:effectLst>
        </p:spPr>
        <p:txBody>
          <a:bodyPr anchor="ctr"/>
          <a:lstStyle/>
          <a:p>
            <a:pPr algn="ctr">
              <a:defRPr/>
            </a:pPr>
            <a:endParaRPr lang="zh-CN" sz="1800">
              <a:solidFill>
                <a:srgbClr val="FFFFFF"/>
              </a:solidFill>
              <a:latin typeface="Calibri" pitchFamily="-1" charset="0"/>
            </a:endParaRPr>
          </a:p>
        </p:txBody>
      </p:sp>
      <p:cxnSp>
        <p:nvCxnSpPr>
          <p:cNvPr id="22" name="Straight Arrow Connector 54"/>
          <p:cNvCxnSpPr>
            <a:cxnSpLocks noChangeShapeType="1"/>
          </p:cNvCxnSpPr>
          <p:nvPr/>
        </p:nvCxnSpPr>
        <p:spPr bwMode="auto">
          <a:xfrm flipV="1">
            <a:off x="5041795" y="4081308"/>
            <a:ext cx="1813469" cy="35891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pic>
        <p:nvPicPr>
          <p:cNvPr id="23" name="Picture 4"/>
          <p:cNvPicPr>
            <a:picLocks noChangeAspect="1" noChangeArrowheads="1"/>
          </p:cNvPicPr>
          <p:nvPr/>
        </p:nvPicPr>
        <p:blipFill>
          <a:blip r:embed="rId4"/>
          <a:srcRect/>
          <a:stretch>
            <a:fillRect/>
          </a:stretch>
        </p:blipFill>
        <p:spPr bwMode="auto">
          <a:xfrm>
            <a:off x="6969695" y="4004836"/>
            <a:ext cx="211137" cy="180239"/>
          </a:xfrm>
          <a:prstGeom prst="rect">
            <a:avLst/>
          </a:prstGeom>
          <a:noFill/>
          <a:ln w="9525">
            <a:noFill/>
            <a:miter lim="800000"/>
            <a:headEnd/>
            <a:tailEnd/>
          </a:ln>
        </p:spPr>
      </p:pic>
      <p:cxnSp>
        <p:nvCxnSpPr>
          <p:cNvPr id="25" name="Straight Arrow Connector 54"/>
          <p:cNvCxnSpPr>
            <a:cxnSpLocks noChangeShapeType="1"/>
          </p:cNvCxnSpPr>
          <p:nvPr/>
        </p:nvCxnSpPr>
        <p:spPr bwMode="auto">
          <a:xfrm flipV="1">
            <a:off x="5775455" y="4171427"/>
            <a:ext cx="1813469" cy="35891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pic>
        <p:nvPicPr>
          <p:cNvPr id="26" name="Picture 4"/>
          <p:cNvPicPr>
            <a:picLocks noChangeAspect="1" noChangeArrowheads="1"/>
          </p:cNvPicPr>
          <p:nvPr/>
        </p:nvPicPr>
        <p:blipFill>
          <a:blip r:embed="rId4"/>
          <a:srcRect/>
          <a:stretch>
            <a:fillRect/>
          </a:stretch>
        </p:blipFill>
        <p:spPr bwMode="auto">
          <a:xfrm>
            <a:off x="7697918" y="4081307"/>
            <a:ext cx="211137" cy="180239"/>
          </a:xfrm>
          <a:prstGeom prst="rect">
            <a:avLst/>
          </a:prstGeom>
          <a:noFill/>
          <a:ln w="9525">
            <a:noFill/>
            <a:miter lim="800000"/>
            <a:headEnd/>
            <a:tailEnd/>
          </a:ln>
        </p:spPr>
      </p:pic>
      <p:pic>
        <p:nvPicPr>
          <p:cNvPr id="7172" name="Picture 4" descr="C:\Users\Roland\Desktop\ppt\decoding5.jpg"/>
          <p:cNvPicPr>
            <a:picLocks noChangeAspect="1" noChangeArrowheads="1"/>
          </p:cNvPicPr>
          <p:nvPr/>
        </p:nvPicPr>
        <p:blipFill>
          <a:blip r:embed="rId5"/>
          <a:srcRect/>
          <a:stretch>
            <a:fillRect/>
          </a:stretch>
        </p:blipFill>
        <p:spPr bwMode="auto">
          <a:xfrm>
            <a:off x="930541" y="4891686"/>
            <a:ext cx="4913154" cy="1960455"/>
          </a:xfrm>
          <a:prstGeom prst="rect">
            <a:avLst/>
          </a:prstGeom>
          <a:noFill/>
        </p:spPr>
      </p:pic>
      <p:pic>
        <p:nvPicPr>
          <p:cNvPr id="7173" name="Picture 5" descr="C:\Users\Roland\Desktop\ppt\updatedy2.jpg"/>
          <p:cNvPicPr>
            <a:picLocks noChangeAspect="1" noChangeArrowheads="1"/>
          </p:cNvPicPr>
          <p:nvPr/>
        </p:nvPicPr>
        <p:blipFill>
          <a:blip r:embed="rId6"/>
          <a:srcRect/>
          <a:stretch>
            <a:fillRect/>
          </a:stretch>
        </p:blipFill>
        <p:spPr bwMode="auto">
          <a:xfrm>
            <a:off x="6754122" y="5053988"/>
            <a:ext cx="834802" cy="1582228"/>
          </a:xfrm>
          <a:prstGeom prst="rect">
            <a:avLst/>
          </a:prstGeom>
          <a:noFill/>
        </p:spPr>
      </p:pic>
      <p:cxnSp>
        <p:nvCxnSpPr>
          <p:cNvPr id="29" name="Straight Arrow Connector 54"/>
          <p:cNvCxnSpPr>
            <a:cxnSpLocks noChangeShapeType="1"/>
          </p:cNvCxnSpPr>
          <p:nvPr/>
        </p:nvCxnSpPr>
        <p:spPr bwMode="auto">
          <a:xfrm>
            <a:off x="6063211" y="5579272"/>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30" name="Straight Arrow Connector 54"/>
          <p:cNvCxnSpPr>
            <a:cxnSpLocks noChangeShapeType="1"/>
          </p:cNvCxnSpPr>
          <p:nvPr/>
        </p:nvCxnSpPr>
        <p:spPr bwMode="auto">
          <a:xfrm>
            <a:off x="6062263" y="6097128"/>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31" name="Straight Arrow Connector 54"/>
          <p:cNvCxnSpPr>
            <a:cxnSpLocks noChangeShapeType="1"/>
          </p:cNvCxnSpPr>
          <p:nvPr/>
        </p:nvCxnSpPr>
        <p:spPr bwMode="auto">
          <a:xfrm>
            <a:off x="6047667" y="6554328"/>
            <a:ext cx="571499" cy="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Tree>
    <p:extLst>
      <p:ext uri="{BB962C8B-B14F-4D97-AF65-F5344CB8AC3E}">
        <p14:creationId xmlns:p14="http://schemas.microsoft.com/office/powerpoint/2010/main" val="40013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zh-CN" smtClean="0">
                <a:ea typeface="ＭＳ Ｐゴシック" pitchFamily="-1" charset="-128"/>
              </a:rPr>
              <a:t>Decoding – Recap.</a:t>
            </a:r>
          </a:p>
        </p:txBody>
      </p:sp>
      <p:sp>
        <p:nvSpPr>
          <p:cNvPr id="28675" name="Slide Number Placeholder 63"/>
          <p:cNvSpPr>
            <a:spLocks noGrp="1"/>
          </p:cNvSpPr>
          <p:nvPr>
            <p:ph type="sldNum" sz="quarter" idx="12"/>
          </p:nvPr>
        </p:nvSpPr>
        <p:spPr bwMode="auto">
          <a:noFill/>
          <a:ln>
            <a:miter lim="800000"/>
            <a:headEnd/>
            <a:tailEnd/>
          </a:ln>
        </p:spPr>
        <p:txBody>
          <a:bodyPr/>
          <a:lstStyle/>
          <a:p>
            <a:fld id="{E1915C32-09A3-4A36-B622-182477B841A8}" type="slidenum">
              <a:rPr lang="en-US" altLang="zh-CN"/>
              <a:pPr/>
              <a:t>36</a:t>
            </a:fld>
            <a:endParaRPr lang="en-US" altLang="zh-CN"/>
          </a:p>
        </p:txBody>
      </p:sp>
      <p:pic>
        <p:nvPicPr>
          <p:cNvPr id="28676" name="Picture 15" descr="new graph.jpg"/>
          <p:cNvPicPr>
            <a:picLocks noChangeAspect="1"/>
          </p:cNvPicPr>
          <p:nvPr/>
        </p:nvPicPr>
        <p:blipFill>
          <a:blip r:embed="rId2"/>
          <a:srcRect/>
          <a:stretch>
            <a:fillRect/>
          </a:stretch>
        </p:blipFill>
        <p:spPr bwMode="auto">
          <a:xfrm>
            <a:off x="693738" y="1841500"/>
            <a:ext cx="3648075" cy="2943225"/>
          </a:xfrm>
          <a:prstGeom prst="rect">
            <a:avLst/>
          </a:prstGeom>
          <a:noFill/>
          <a:ln w="9525">
            <a:noFill/>
            <a:miter lim="800000"/>
            <a:headEnd/>
            <a:tailEnd/>
          </a:ln>
        </p:spPr>
      </p:pic>
      <p:pic>
        <p:nvPicPr>
          <p:cNvPr id="28677" name="Picture 16" descr="matrix.jpg"/>
          <p:cNvPicPr>
            <a:picLocks noChangeAspect="1"/>
          </p:cNvPicPr>
          <p:nvPr/>
        </p:nvPicPr>
        <p:blipFill>
          <a:blip r:embed="rId3"/>
          <a:srcRect/>
          <a:stretch>
            <a:fillRect/>
          </a:stretch>
        </p:blipFill>
        <p:spPr bwMode="auto">
          <a:xfrm>
            <a:off x="5311775" y="2279650"/>
            <a:ext cx="3578225" cy="2163763"/>
          </a:xfrm>
          <a:prstGeom prst="rect">
            <a:avLst/>
          </a:prstGeom>
          <a:noFill/>
          <a:ln w="9525">
            <a:noFill/>
            <a:miter lim="800000"/>
            <a:headEnd/>
            <a:tailEnd/>
          </a:ln>
        </p:spPr>
      </p:pic>
      <p:sp>
        <p:nvSpPr>
          <p:cNvPr id="18" name="Oval 17"/>
          <p:cNvSpPr>
            <a:spLocks noChangeAspect="1"/>
          </p:cNvSpPr>
          <p:nvPr/>
        </p:nvSpPr>
        <p:spPr bwMode="auto">
          <a:xfrm>
            <a:off x="781050" y="2495550"/>
            <a:ext cx="377825" cy="390525"/>
          </a:xfrm>
          <a:prstGeom prst="ellipse">
            <a:avLst/>
          </a:prstGeom>
          <a:noFill/>
          <a:ln w="1587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9" name="Oval 18"/>
          <p:cNvSpPr>
            <a:spLocks noChangeAspect="1"/>
          </p:cNvSpPr>
          <p:nvPr/>
        </p:nvSpPr>
        <p:spPr bwMode="auto">
          <a:xfrm>
            <a:off x="781050" y="3787775"/>
            <a:ext cx="377825" cy="392113"/>
          </a:xfrm>
          <a:prstGeom prst="ellipse">
            <a:avLst/>
          </a:prstGeom>
          <a:noFill/>
          <a:ln w="1587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0" name="TextBox 19"/>
          <p:cNvSpPr txBox="1">
            <a:spLocks noChangeArrowheads="1"/>
          </p:cNvSpPr>
          <p:nvPr/>
        </p:nvSpPr>
        <p:spPr bwMode="auto">
          <a:xfrm>
            <a:off x="222250" y="1879600"/>
            <a:ext cx="327025" cy="2862263"/>
          </a:xfrm>
          <a:prstGeom prst="rect">
            <a:avLst/>
          </a:prstGeom>
          <a:noFill/>
          <a:ln w="9525">
            <a:noFill/>
            <a:miter lim="800000"/>
            <a:headEnd/>
            <a:tailEnd/>
          </a:ln>
        </p:spPr>
        <p:txBody>
          <a:bodyPr wrap="none">
            <a:spAutoFit/>
          </a:bodyPr>
          <a:lstStyle/>
          <a:p>
            <a:r>
              <a:rPr lang="en-US" altLang="zh-CN" sz="2000"/>
              <a:t>0</a:t>
            </a:r>
          </a:p>
          <a:p>
            <a:endParaRPr lang="en-US" altLang="zh-CN" sz="2000"/>
          </a:p>
          <a:p>
            <a:r>
              <a:rPr lang="en-US" altLang="zh-CN" sz="2000"/>
              <a:t>0</a:t>
            </a:r>
          </a:p>
          <a:p>
            <a:endParaRPr lang="en-US" altLang="zh-CN" sz="2000"/>
          </a:p>
          <a:p>
            <a:r>
              <a:rPr lang="en-US" altLang="zh-CN" sz="2000"/>
              <a:t>0</a:t>
            </a:r>
          </a:p>
          <a:p>
            <a:endParaRPr lang="en-US" altLang="zh-CN" sz="2000"/>
          </a:p>
          <a:p>
            <a:r>
              <a:rPr lang="en-US" altLang="zh-CN" sz="2000"/>
              <a:t>0</a:t>
            </a:r>
          </a:p>
          <a:p>
            <a:endParaRPr lang="en-US" altLang="zh-CN" sz="2000"/>
          </a:p>
          <a:p>
            <a:r>
              <a:rPr lang="en-US" altLang="zh-CN" sz="2000"/>
              <a:t>0</a:t>
            </a:r>
          </a:p>
        </p:txBody>
      </p:sp>
      <p:sp>
        <p:nvSpPr>
          <p:cNvPr id="21" name="Double Bracket 20"/>
          <p:cNvSpPr>
            <a:spLocks noChangeArrowheads="1"/>
          </p:cNvSpPr>
          <p:nvPr/>
        </p:nvSpPr>
        <p:spPr bwMode="auto">
          <a:xfrm>
            <a:off x="222250" y="1841500"/>
            <a:ext cx="327025" cy="2943225"/>
          </a:xfrm>
          <a:prstGeom prst="bracketPair">
            <a:avLst>
              <a:gd name="adj" fmla="val 16667"/>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22" name="Rectangle 21"/>
          <p:cNvSpPr>
            <a:spLocks noChangeAspect="1"/>
          </p:cNvSpPr>
          <p:nvPr/>
        </p:nvSpPr>
        <p:spPr bwMode="auto">
          <a:xfrm>
            <a:off x="3706813" y="3476625"/>
            <a:ext cx="354012" cy="369888"/>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3" name="Rectangle 22"/>
          <p:cNvSpPr>
            <a:spLocks noChangeAspect="1"/>
          </p:cNvSpPr>
          <p:nvPr/>
        </p:nvSpPr>
        <p:spPr bwMode="auto">
          <a:xfrm>
            <a:off x="3706813" y="4064000"/>
            <a:ext cx="354012" cy="371475"/>
          </a:xfrm>
          <a:prstGeom prst="rect">
            <a:avLst/>
          </a:prstGeom>
          <a:noFill/>
          <a:ln w="15875">
            <a:solidFill>
              <a:srgbClr val="558ED5"/>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4" name="Rectangle 23"/>
          <p:cNvSpPr>
            <a:spLocks noChangeAspect="1"/>
          </p:cNvSpPr>
          <p:nvPr/>
        </p:nvSpPr>
        <p:spPr bwMode="auto">
          <a:xfrm>
            <a:off x="3709988" y="2119313"/>
            <a:ext cx="355600" cy="369887"/>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5" name="Rectangle 24"/>
          <p:cNvSpPr>
            <a:spLocks noChangeAspect="1"/>
          </p:cNvSpPr>
          <p:nvPr/>
        </p:nvSpPr>
        <p:spPr bwMode="auto">
          <a:xfrm>
            <a:off x="3709988" y="2773363"/>
            <a:ext cx="355600" cy="371475"/>
          </a:xfrm>
          <a:prstGeom prst="rect">
            <a:avLst/>
          </a:prstGeom>
          <a:noFill/>
          <a:ln w="15875">
            <a:solidFill>
              <a:srgbClr val="558ED5"/>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8" name="TextBox 27"/>
          <p:cNvSpPr txBox="1">
            <a:spLocks noChangeArrowheads="1"/>
          </p:cNvSpPr>
          <p:nvPr/>
        </p:nvSpPr>
        <p:spPr bwMode="auto">
          <a:xfrm>
            <a:off x="4338638" y="2770188"/>
            <a:ext cx="312737" cy="369887"/>
          </a:xfrm>
          <a:prstGeom prst="rect">
            <a:avLst/>
          </a:prstGeom>
          <a:noFill/>
          <a:ln w="9525">
            <a:noFill/>
            <a:miter lim="800000"/>
            <a:headEnd/>
            <a:tailEnd/>
          </a:ln>
        </p:spPr>
        <p:txBody>
          <a:bodyPr wrap="none">
            <a:spAutoFit/>
          </a:bodyPr>
          <a:lstStyle/>
          <a:p>
            <a:r>
              <a:rPr lang="en-US" altLang="zh-CN" sz="1800"/>
              <a:t>?</a:t>
            </a:r>
          </a:p>
        </p:txBody>
      </p:sp>
      <p:sp>
        <p:nvSpPr>
          <p:cNvPr id="29" name="Multiply 28"/>
          <p:cNvSpPr>
            <a:spLocks noChangeArrowheads="1"/>
          </p:cNvSpPr>
          <p:nvPr/>
        </p:nvSpPr>
        <p:spPr bwMode="auto">
          <a:xfrm>
            <a:off x="5467350" y="2749550"/>
            <a:ext cx="2997200" cy="252413"/>
          </a:xfrm>
          <a:custGeom>
            <a:avLst/>
            <a:gdLst>
              <a:gd name="T0" fmla="*/ 719633 w 2996284"/>
              <a:gd name="T1" fmla="*/ 60750 h 252942"/>
              <a:gd name="T2" fmla="*/ 2276651 w 2996284"/>
              <a:gd name="T3" fmla="*/ 60750 h 252942"/>
              <a:gd name="T4" fmla="*/ 2276651 w 2996284"/>
              <a:gd name="T5" fmla="*/ 192192 h 252942"/>
              <a:gd name="T6" fmla="*/ 719633 w 2996284"/>
              <a:gd name="T7" fmla="*/ 192192 h 252942"/>
              <a:gd name="T8" fmla="*/ 2 60000 65536"/>
              <a:gd name="T9" fmla="*/ 3 60000 65536"/>
              <a:gd name="T10" fmla="*/ 0 60000 65536"/>
              <a:gd name="T11" fmla="*/ 1 60000 65536"/>
              <a:gd name="T12" fmla="*/ 717130 w 2996284"/>
              <a:gd name="T13" fmla="*/ 31110 h 252942"/>
              <a:gd name="T14" fmla="*/ 2279154 w 2996284"/>
              <a:gd name="T15" fmla="*/ 221832 h 252942"/>
            </a:gdLst>
            <a:ahLst/>
            <a:cxnLst>
              <a:cxn ang="T8">
                <a:pos x="T0" y="T1"/>
              </a:cxn>
              <a:cxn ang="T9">
                <a:pos x="T2" y="T3"/>
              </a:cxn>
              <a:cxn ang="T10">
                <a:pos x="T4" y="T5"/>
              </a:cxn>
              <a:cxn ang="T11">
                <a:pos x="T6" y="T7"/>
              </a:cxn>
            </a:cxnLst>
            <a:rect l="T12" t="T13" r="T14" b="T15"/>
            <a:pathLst>
              <a:path w="2996284" h="252942">
                <a:moveTo>
                  <a:pt x="717130" y="90391"/>
                </a:moveTo>
                <a:lnTo>
                  <a:pt x="722135" y="31110"/>
                </a:lnTo>
                <a:lnTo>
                  <a:pt x="1498142" y="96619"/>
                </a:lnTo>
                <a:lnTo>
                  <a:pt x="2274149" y="31110"/>
                </a:lnTo>
                <a:lnTo>
                  <a:pt x="2279154" y="90391"/>
                </a:lnTo>
                <a:lnTo>
                  <a:pt x="1851758" y="126471"/>
                </a:lnTo>
                <a:lnTo>
                  <a:pt x="2279154" y="162551"/>
                </a:lnTo>
                <a:lnTo>
                  <a:pt x="2274149" y="221832"/>
                </a:lnTo>
                <a:lnTo>
                  <a:pt x="1498142" y="156323"/>
                </a:lnTo>
                <a:lnTo>
                  <a:pt x="722135" y="221832"/>
                </a:lnTo>
                <a:lnTo>
                  <a:pt x="717130" y="162551"/>
                </a:lnTo>
                <a:lnTo>
                  <a:pt x="1144526" y="126471"/>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30" name="TextBox 29"/>
          <p:cNvSpPr txBox="1">
            <a:spLocks noChangeArrowheads="1"/>
          </p:cNvSpPr>
          <p:nvPr/>
        </p:nvSpPr>
        <p:spPr bwMode="auto">
          <a:xfrm>
            <a:off x="4333875" y="4078288"/>
            <a:ext cx="312738" cy="368300"/>
          </a:xfrm>
          <a:prstGeom prst="rect">
            <a:avLst/>
          </a:prstGeom>
          <a:noFill/>
          <a:ln w="9525">
            <a:noFill/>
            <a:miter lim="800000"/>
            <a:headEnd/>
            <a:tailEnd/>
          </a:ln>
        </p:spPr>
        <p:txBody>
          <a:bodyPr wrap="none">
            <a:spAutoFit/>
          </a:bodyPr>
          <a:lstStyle/>
          <a:p>
            <a:r>
              <a:rPr lang="en-US" altLang="zh-CN" sz="1800"/>
              <a:t>?</a:t>
            </a:r>
          </a:p>
        </p:txBody>
      </p:sp>
      <p:sp>
        <p:nvSpPr>
          <p:cNvPr id="31" name="Multiply 30"/>
          <p:cNvSpPr>
            <a:spLocks noChangeArrowheads="1"/>
          </p:cNvSpPr>
          <p:nvPr/>
        </p:nvSpPr>
        <p:spPr bwMode="auto">
          <a:xfrm>
            <a:off x="6923088" y="4194175"/>
            <a:ext cx="392112" cy="252413"/>
          </a:xfrm>
          <a:custGeom>
            <a:avLst/>
            <a:gdLst>
              <a:gd name="T0" fmla="*/ 94126 w 391905"/>
              <a:gd name="T1" fmla="*/ 60750 h 252942"/>
              <a:gd name="T2" fmla="*/ 297779 w 391905"/>
              <a:gd name="T3" fmla="*/ 60750 h 252942"/>
              <a:gd name="T4" fmla="*/ 297779 w 391905"/>
              <a:gd name="T5" fmla="*/ 192192 h 252942"/>
              <a:gd name="T6" fmla="*/ 94126 w 391905"/>
              <a:gd name="T7" fmla="*/ 192192 h 252942"/>
              <a:gd name="T8" fmla="*/ 2 60000 65536"/>
              <a:gd name="T9" fmla="*/ 3 60000 65536"/>
              <a:gd name="T10" fmla="*/ 0 60000 65536"/>
              <a:gd name="T11" fmla="*/ 1 60000 65536"/>
              <a:gd name="T12" fmla="*/ 77995 w 391905"/>
              <a:gd name="T13" fmla="*/ 35758 h 252942"/>
              <a:gd name="T14" fmla="*/ 313910 w 391905"/>
              <a:gd name="T15" fmla="*/ 217184 h 252942"/>
            </a:gdLst>
            <a:ahLst/>
            <a:cxnLst>
              <a:cxn ang="T8">
                <a:pos x="T0" y="T1"/>
              </a:cxn>
              <a:cxn ang="T9">
                <a:pos x="T2" y="T3"/>
              </a:cxn>
              <a:cxn ang="T10">
                <a:pos x="T4" y="T5"/>
              </a:cxn>
              <a:cxn ang="T11">
                <a:pos x="T6" y="T7"/>
              </a:cxn>
            </a:cxnLst>
            <a:rect l="T12" t="T13" r="T14" b="T15"/>
            <a:pathLst>
              <a:path w="391905" h="252942">
                <a:moveTo>
                  <a:pt x="77995" y="85743"/>
                </a:moveTo>
                <a:lnTo>
                  <a:pt x="110256" y="35758"/>
                </a:lnTo>
                <a:lnTo>
                  <a:pt x="195953" y="91068"/>
                </a:lnTo>
                <a:lnTo>
                  <a:pt x="281649" y="35758"/>
                </a:lnTo>
                <a:lnTo>
                  <a:pt x="313910" y="85743"/>
                </a:lnTo>
                <a:lnTo>
                  <a:pt x="250806" y="126471"/>
                </a:lnTo>
                <a:lnTo>
                  <a:pt x="313910" y="167199"/>
                </a:lnTo>
                <a:lnTo>
                  <a:pt x="281649" y="217184"/>
                </a:lnTo>
                <a:lnTo>
                  <a:pt x="195953" y="161874"/>
                </a:lnTo>
                <a:lnTo>
                  <a:pt x="110256" y="217184"/>
                </a:lnTo>
                <a:lnTo>
                  <a:pt x="77995" y="167199"/>
                </a:lnTo>
                <a:lnTo>
                  <a:pt x="141099" y="126471"/>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32" name="TextBox 31"/>
          <p:cNvSpPr txBox="1">
            <a:spLocks noChangeArrowheads="1"/>
          </p:cNvSpPr>
          <p:nvPr/>
        </p:nvSpPr>
        <p:spPr bwMode="auto">
          <a:xfrm>
            <a:off x="4329113" y="2127250"/>
            <a:ext cx="312737" cy="368300"/>
          </a:xfrm>
          <a:prstGeom prst="rect">
            <a:avLst/>
          </a:prstGeom>
          <a:noFill/>
          <a:ln w="9525">
            <a:noFill/>
            <a:miter lim="800000"/>
            <a:headEnd/>
            <a:tailEnd/>
          </a:ln>
        </p:spPr>
        <p:txBody>
          <a:bodyPr wrap="none">
            <a:spAutoFit/>
          </a:bodyPr>
          <a:lstStyle/>
          <a:p>
            <a:r>
              <a:rPr lang="en-US" altLang="zh-CN" sz="1800"/>
              <a:t>?</a:t>
            </a:r>
          </a:p>
        </p:txBody>
      </p:sp>
      <p:sp>
        <p:nvSpPr>
          <p:cNvPr id="33" name="Half Frame 32"/>
          <p:cNvSpPr>
            <a:spLocks noChangeAspect="1"/>
          </p:cNvSpPr>
          <p:nvPr/>
        </p:nvSpPr>
        <p:spPr bwMode="auto">
          <a:xfrm rot="-7440000">
            <a:off x="7708107" y="2183606"/>
            <a:ext cx="144462"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34" name="Half Frame 33"/>
          <p:cNvSpPr>
            <a:spLocks noChangeAspect="1"/>
          </p:cNvSpPr>
          <p:nvPr/>
        </p:nvSpPr>
        <p:spPr bwMode="auto">
          <a:xfrm rot="-7440000">
            <a:off x="7071520" y="3777456"/>
            <a:ext cx="144462"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35" name="Half Frame 34"/>
          <p:cNvSpPr>
            <a:spLocks noChangeAspect="1"/>
          </p:cNvSpPr>
          <p:nvPr/>
        </p:nvSpPr>
        <p:spPr bwMode="auto">
          <a:xfrm rot="-7440000">
            <a:off x="7720806" y="2451894"/>
            <a:ext cx="144463"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36" name="TextBox 35"/>
          <p:cNvSpPr txBox="1">
            <a:spLocks noChangeArrowheads="1"/>
          </p:cNvSpPr>
          <p:nvPr/>
        </p:nvSpPr>
        <p:spPr bwMode="auto">
          <a:xfrm>
            <a:off x="227013" y="1884363"/>
            <a:ext cx="327025" cy="2862262"/>
          </a:xfrm>
          <a:prstGeom prst="rect">
            <a:avLst/>
          </a:prstGeom>
          <a:noFill/>
          <a:ln w="9525">
            <a:noFill/>
            <a:miter lim="800000"/>
            <a:headEnd/>
            <a:tailEnd/>
          </a:ln>
        </p:spPr>
        <p:txBody>
          <a:bodyPr wrap="none">
            <a:spAutoFit/>
          </a:bodyPr>
          <a:lstStyle/>
          <a:p>
            <a:r>
              <a:rPr lang="en-US" altLang="zh-CN" sz="2000"/>
              <a:t>0</a:t>
            </a:r>
          </a:p>
          <a:p>
            <a:endParaRPr lang="en-US" altLang="zh-CN" sz="2000"/>
          </a:p>
          <a:p>
            <a:r>
              <a:rPr lang="en-US" altLang="zh-CN" sz="2000"/>
              <a:t>0</a:t>
            </a:r>
          </a:p>
          <a:p>
            <a:endParaRPr lang="en-US" altLang="zh-CN" sz="2000"/>
          </a:p>
          <a:p>
            <a:r>
              <a:rPr lang="en-US" altLang="zh-CN" sz="2000"/>
              <a:t>0</a:t>
            </a:r>
          </a:p>
          <a:p>
            <a:endParaRPr lang="en-US" altLang="zh-CN" sz="2000"/>
          </a:p>
          <a:p>
            <a:r>
              <a:rPr lang="en-US" altLang="zh-CN" sz="2000"/>
              <a:t>1</a:t>
            </a:r>
          </a:p>
          <a:p>
            <a:endParaRPr lang="en-US" altLang="zh-CN" sz="2000"/>
          </a:p>
          <a:p>
            <a:r>
              <a:rPr lang="en-US" altLang="zh-CN" sz="2000"/>
              <a:t>0</a:t>
            </a:r>
          </a:p>
        </p:txBody>
      </p:sp>
      <p:sp>
        <p:nvSpPr>
          <p:cNvPr id="37" name="Rectangle 36"/>
          <p:cNvSpPr>
            <a:spLocks noChangeAspect="1"/>
          </p:cNvSpPr>
          <p:nvPr/>
        </p:nvSpPr>
        <p:spPr bwMode="auto">
          <a:xfrm>
            <a:off x="3709988" y="2771775"/>
            <a:ext cx="355600" cy="368300"/>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39" name="Rectangle 38"/>
          <p:cNvSpPr>
            <a:spLocks noChangeAspect="1"/>
          </p:cNvSpPr>
          <p:nvPr/>
        </p:nvSpPr>
        <p:spPr bwMode="auto">
          <a:xfrm>
            <a:off x="3705225" y="4062413"/>
            <a:ext cx="355600" cy="368300"/>
          </a:xfrm>
          <a:prstGeom prst="rect">
            <a:avLst/>
          </a:prstGeom>
          <a:noFill/>
          <a:ln w="15875">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pic>
        <p:nvPicPr>
          <p:cNvPr id="40" name="Picture 39"/>
          <p:cNvPicPr>
            <a:picLocks noChangeAspect="1"/>
          </p:cNvPicPr>
          <p:nvPr/>
        </p:nvPicPr>
        <p:blipFill>
          <a:blip r:embed="rId4"/>
          <a:srcRect/>
          <a:stretch>
            <a:fillRect/>
          </a:stretch>
        </p:blipFill>
        <p:spPr bwMode="auto">
          <a:xfrm>
            <a:off x="4106863" y="3101975"/>
            <a:ext cx="1360487" cy="685800"/>
          </a:xfrm>
          <a:prstGeom prst="rect">
            <a:avLst/>
          </a:prstGeom>
          <a:noFill/>
          <a:ln w="9525">
            <a:noFill/>
            <a:miter lim="800000"/>
            <a:headEnd/>
            <a:tailEnd/>
          </a:ln>
        </p:spPr>
      </p:pic>
    </p:spTree>
    <p:extLst>
      <p:ext uri="{BB962C8B-B14F-4D97-AF65-F5344CB8AC3E}">
        <p14:creationId xmlns:p14="http://schemas.microsoft.com/office/powerpoint/2010/main" val="120024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30"/>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1"/>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100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35"/>
                                        </p:tgtEl>
                                      </p:cBhvr>
                                    </p:animEffect>
                                    <p:set>
                                      <p:cBhvr>
                                        <p:cTn id="58" dur="1" fill="hold">
                                          <p:stCondLst>
                                            <p:cond delay="999"/>
                                          </p:stCondLst>
                                        </p:cTn>
                                        <p:tgtEl>
                                          <p:spTgt spid="35"/>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5"/>
                                        </p:tgtEl>
                                      </p:cBhvr>
                                    </p:animEffect>
                                    <p:set>
                                      <p:cBhvr>
                                        <p:cTn id="63" dur="1" fill="hold">
                                          <p:stCondLst>
                                            <p:cond delay="999"/>
                                          </p:stCondLst>
                                        </p:cTn>
                                        <p:tgtEl>
                                          <p:spTgt spid="2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P spid="28" grpId="0"/>
      <p:bldP spid="28" grpId="1"/>
      <p:bldP spid="30" grpId="0"/>
      <p:bldP spid="30" grpId="1"/>
      <p:bldP spid="32" grpId="0"/>
      <p:bldP spid="32" grpId="1"/>
      <p:bldP spid="36" grpId="0"/>
      <p:bldP spid="37" grpId="0" animBg="1"/>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zh-CN" smtClean="0">
                <a:ea typeface="ＭＳ Ｐゴシック" pitchFamily="-1" charset="-128"/>
              </a:rPr>
              <a:t>Decoding – Recap.</a:t>
            </a:r>
          </a:p>
        </p:txBody>
      </p:sp>
      <p:sp>
        <p:nvSpPr>
          <p:cNvPr id="29699" name="Slide Number Placeholder 63"/>
          <p:cNvSpPr>
            <a:spLocks noGrp="1"/>
          </p:cNvSpPr>
          <p:nvPr>
            <p:ph type="sldNum" sz="quarter" idx="12"/>
          </p:nvPr>
        </p:nvSpPr>
        <p:spPr bwMode="auto">
          <a:noFill/>
          <a:ln>
            <a:miter lim="800000"/>
            <a:headEnd/>
            <a:tailEnd/>
          </a:ln>
        </p:spPr>
        <p:txBody>
          <a:bodyPr/>
          <a:lstStyle/>
          <a:p>
            <a:r>
              <a:rPr lang="en-US" altLang="zh-CN"/>
              <a:t>28</a:t>
            </a:r>
          </a:p>
        </p:txBody>
      </p:sp>
      <p:pic>
        <p:nvPicPr>
          <p:cNvPr id="29700" name="Picture 15" descr="new graph.jpg"/>
          <p:cNvPicPr>
            <a:picLocks noChangeAspect="1"/>
          </p:cNvPicPr>
          <p:nvPr/>
        </p:nvPicPr>
        <p:blipFill>
          <a:blip r:embed="rId2"/>
          <a:srcRect/>
          <a:stretch>
            <a:fillRect/>
          </a:stretch>
        </p:blipFill>
        <p:spPr bwMode="auto">
          <a:xfrm>
            <a:off x="693738" y="1841500"/>
            <a:ext cx="3648075" cy="2943225"/>
          </a:xfrm>
          <a:prstGeom prst="rect">
            <a:avLst/>
          </a:prstGeom>
          <a:noFill/>
          <a:ln w="9525">
            <a:noFill/>
            <a:miter lim="800000"/>
            <a:headEnd/>
            <a:tailEnd/>
          </a:ln>
        </p:spPr>
      </p:pic>
      <p:pic>
        <p:nvPicPr>
          <p:cNvPr id="29701" name="Picture 16" descr="matrix.jpg"/>
          <p:cNvPicPr>
            <a:picLocks noChangeAspect="1"/>
          </p:cNvPicPr>
          <p:nvPr/>
        </p:nvPicPr>
        <p:blipFill>
          <a:blip r:embed="rId3"/>
          <a:srcRect/>
          <a:stretch>
            <a:fillRect/>
          </a:stretch>
        </p:blipFill>
        <p:spPr bwMode="auto">
          <a:xfrm>
            <a:off x="5311775" y="2279650"/>
            <a:ext cx="3578225" cy="2163763"/>
          </a:xfrm>
          <a:prstGeom prst="rect">
            <a:avLst/>
          </a:prstGeom>
          <a:noFill/>
          <a:ln w="9525">
            <a:noFill/>
            <a:miter lim="800000"/>
            <a:headEnd/>
            <a:tailEnd/>
          </a:ln>
        </p:spPr>
      </p:pic>
      <p:sp>
        <p:nvSpPr>
          <p:cNvPr id="18" name="Oval 17"/>
          <p:cNvSpPr>
            <a:spLocks noChangeAspect="1"/>
          </p:cNvSpPr>
          <p:nvPr/>
        </p:nvSpPr>
        <p:spPr bwMode="auto">
          <a:xfrm>
            <a:off x="781050" y="2495550"/>
            <a:ext cx="377825" cy="390525"/>
          </a:xfrm>
          <a:prstGeom prst="ellipse">
            <a:avLst/>
          </a:prstGeom>
          <a:noFill/>
          <a:ln w="1587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19" name="Oval 18"/>
          <p:cNvSpPr>
            <a:spLocks noChangeAspect="1"/>
          </p:cNvSpPr>
          <p:nvPr/>
        </p:nvSpPr>
        <p:spPr bwMode="auto">
          <a:xfrm>
            <a:off x="781050" y="3787775"/>
            <a:ext cx="377825" cy="392113"/>
          </a:xfrm>
          <a:prstGeom prst="ellipse">
            <a:avLst/>
          </a:prstGeom>
          <a:noFill/>
          <a:ln w="1587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21" name="Double Bracket 20"/>
          <p:cNvSpPr>
            <a:spLocks noChangeArrowheads="1"/>
          </p:cNvSpPr>
          <p:nvPr/>
        </p:nvSpPr>
        <p:spPr bwMode="auto">
          <a:xfrm>
            <a:off x="222250" y="1841500"/>
            <a:ext cx="327025" cy="2943225"/>
          </a:xfrm>
          <a:prstGeom prst="bracketPair">
            <a:avLst>
              <a:gd name="adj" fmla="val 16667"/>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4" name="Half Frame 33"/>
          <p:cNvSpPr>
            <a:spLocks noChangeAspect="1"/>
          </p:cNvSpPr>
          <p:nvPr/>
        </p:nvSpPr>
        <p:spPr bwMode="auto">
          <a:xfrm rot="-7440000">
            <a:off x="6379369" y="3826669"/>
            <a:ext cx="144463"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
        <p:nvSpPr>
          <p:cNvPr id="29706" name="TextBox 35"/>
          <p:cNvSpPr txBox="1">
            <a:spLocks noChangeArrowheads="1"/>
          </p:cNvSpPr>
          <p:nvPr/>
        </p:nvSpPr>
        <p:spPr bwMode="auto">
          <a:xfrm>
            <a:off x="219075" y="1884363"/>
            <a:ext cx="327025" cy="2862262"/>
          </a:xfrm>
          <a:prstGeom prst="rect">
            <a:avLst/>
          </a:prstGeom>
          <a:noFill/>
          <a:ln w="9525">
            <a:noFill/>
            <a:miter lim="800000"/>
            <a:headEnd/>
            <a:tailEnd/>
          </a:ln>
        </p:spPr>
        <p:txBody>
          <a:bodyPr wrap="none">
            <a:spAutoFit/>
          </a:bodyPr>
          <a:lstStyle/>
          <a:p>
            <a:r>
              <a:rPr lang="en-US" altLang="zh-CN" sz="2000"/>
              <a:t>0</a:t>
            </a:r>
          </a:p>
          <a:p>
            <a:endParaRPr lang="en-US" altLang="zh-CN" sz="2000"/>
          </a:p>
          <a:p>
            <a:r>
              <a:rPr lang="en-US" altLang="zh-CN" sz="2000"/>
              <a:t>1</a:t>
            </a:r>
          </a:p>
          <a:p>
            <a:endParaRPr lang="en-US" altLang="zh-CN" sz="2000"/>
          </a:p>
          <a:p>
            <a:r>
              <a:rPr lang="en-US" altLang="zh-CN" sz="2000"/>
              <a:t>0</a:t>
            </a:r>
          </a:p>
          <a:p>
            <a:endParaRPr lang="en-US" altLang="zh-CN" sz="2000"/>
          </a:p>
          <a:p>
            <a:r>
              <a:rPr lang="en-US" altLang="zh-CN" sz="2000"/>
              <a:t>1</a:t>
            </a:r>
          </a:p>
          <a:p>
            <a:endParaRPr lang="en-US" altLang="zh-CN" sz="2000"/>
          </a:p>
          <a:p>
            <a:r>
              <a:rPr lang="en-US" altLang="zh-CN" sz="2000"/>
              <a:t>0</a:t>
            </a:r>
          </a:p>
        </p:txBody>
      </p:sp>
      <p:sp>
        <p:nvSpPr>
          <p:cNvPr id="26" name="Half Frame 25"/>
          <p:cNvSpPr>
            <a:spLocks noChangeAspect="1"/>
          </p:cNvSpPr>
          <p:nvPr/>
        </p:nvSpPr>
        <p:spPr bwMode="auto">
          <a:xfrm rot="-7440000">
            <a:off x="6374607" y="4079081"/>
            <a:ext cx="144462" cy="314325"/>
          </a:xfrm>
          <a:custGeom>
            <a:avLst/>
            <a:gdLst>
              <a:gd name="T0" fmla="*/ 133396 w 144462"/>
              <a:gd name="T1" fmla="*/ 24077 h 314325"/>
              <a:gd name="T2" fmla="*/ 24077 w 144462"/>
              <a:gd name="T3" fmla="*/ 261938 h 314325"/>
              <a:gd name="T4" fmla="*/ 0 w 144462"/>
              <a:gd name="T5" fmla="*/ 157163 h 314325"/>
              <a:gd name="T6" fmla="*/ 72231 w 144462"/>
              <a:gd name="T7" fmla="*/ 0 h 314325"/>
              <a:gd name="T8" fmla="*/ 0 60000 65536"/>
              <a:gd name="T9" fmla="*/ 1 60000 65536"/>
              <a:gd name="T10" fmla="*/ 2 60000 65536"/>
              <a:gd name="T11" fmla="*/ 3 60000 65536"/>
              <a:gd name="T12" fmla="*/ 0 w 144462"/>
              <a:gd name="T13" fmla="*/ 0 h 314325"/>
              <a:gd name="T14" fmla="*/ 144462 w 144462"/>
              <a:gd name="T15" fmla="*/ 314325 h 314325"/>
            </a:gdLst>
            <a:ahLst/>
            <a:cxnLst>
              <a:cxn ang="T8">
                <a:pos x="T0" y="T1"/>
              </a:cxn>
              <a:cxn ang="T9">
                <a:pos x="T2" y="T3"/>
              </a:cxn>
              <a:cxn ang="T10">
                <a:pos x="T4" y="T5"/>
              </a:cxn>
              <a:cxn ang="T11">
                <a:pos x="T6" y="T7"/>
              </a:cxn>
            </a:cxnLst>
            <a:rect l="T12" t="T13" r="T14" b="T15"/>
            <a:pathLst>
              <a:path w="144462" h="314325">
                <a:moveTo>
                  <a:pt x="0" y="0"/>
                </a:moveTo>
                <a:lnTo>
                  <a:pt x="144462" y="0"/>
                </a:lnTo>
                <a:lnTo>
                  <a:pt x="122331" y="48154"/>
                </a:lnTo>
                <a:lnTo>
                  <a:pt x="48154" y="48154"/>
                </a:lnTo>
                <a:lnTo>
                  <a:pt x="48154" y="209551"/>
                </a:lnTo>
                <a:lnTo>
                  <a:pt x="0" y="314325"/>
                </a:lnTo>
                <a:close/>
              </a:path>
            </a:pathLst>
          </a:cu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latin typeface="Calibri" pitchFamily="-1" charset="0"/>
            </a:endParaRPr>
          </a:p>
        </p:txBody>
      </p:sp>
    </p:spTree>
    <p:extLst>
      <p:ext uri="{BB962C8B-B14F-4D97-AF65-F5344CB8AC3E}">
        <p14:creationId xmlns:p14="http://schemas.microsoft.com/office/powerpoint/2010/main" val="3404231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srcRect/>
          <a:stretch>
            <a:fillRect/>
          </a:stretch>
        </p:blipFill>
        <p:spPr bwMode="auto">
          <a:xfrm>
            <a:off x="2249488" y="971550"/>
            <a:ext cx="3810000" cy="4914900"/>
          </a:xfrm>
          <a:prstGeom prst="rect">
            <a:avLst/>
          </a:prstGeom>
          <a:noFill/>
          <a:ln w="9525">
            <a:noFill/>
            <a:miter lim="800000"/>
            <a:headEnd/>
            <a:tailEnd/>
          </a:ln>
        </p:spPr>
      </p:pic>
      <p:sp>
        <p:nvSpPr>
          <p:cNvPr id="5" name="Double Bracket 4"/>
          <p:cNvSpPr>
            <a:spLocks noChangeArrowheads="1"/>
          </p:cNvSpPr>
          <p:nvPr/>
        </p:nvSpPr>
        <p:spPr bwMode="auto">
          <a:xfrm>
            <a:off x="4041775" y="3268663"/>
            <a:ext cx="1706563" cy="1873250"/>
          </a:xfrm>
          <a:prstGeom prst="bracketPair">
            <a:avLst>
              <a:gd name="adj" fmla="val 16667"/>
            </a:avLst>
          </a:prstGeom>
          <a:noFill/>
          <a:ln w="63500">
            <a:solidFill>
              <a:schemeClr val="accent1"/>
            </a:solidFill>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0724" name="Slide Number Placeholder 3"/>
          <p:cNvSpPr>
            <a:spLocks noGrp="1"/>
          </p:cNvSpPr>
          <p:nvPr>
            <p:ph type="sldNum" sz="quarter" idx="12"/>
          </p:nvPr>
        </p:nvSpPr>
        <p:spPr bwMode="auto">
          <a:noFill/>
          <a:ln>
            <a:miter lim="800000"/>
            <a:headEnd/>
            <a:tailEnd/>
          </a:ln>
        </p:spPr>
        <p:txBody>
          <a:bodyPr/>
          <a:lstStyle/>
          <a:p>
            <a:fld id="{730778AB-FF45-430B-8B06-30CE83DBFD0E}" type="slidenum">
              <a:rPr lang="en-US" altLang="zh-CN"/>
              <a:pPr/>
              <a:t>38</a:t>
            </a:fld>
            <a:endParaRPr lang="en-US" altLang="zh-CN"/>
          </a:p>
        </p:txBody>
      </p:sp>
    </p:spTree>
    <p:extLst>
      <p:ext uri="{BB962C8B-B14F-4D97-AF65-F5344CB8AC3E}">
        <p14:creationId xmlns:p14="http://schemas.microsoft.com/office/powerpoint/2010/main" val="30474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zh-CN" smtClean="0">
                <a:ea typeface="ＭＳ Ｐゴシック" pitchFamily="-1" charset="-128"/>
              </a:rPr>
              <a:t>Noise/approx. sparsity</a:t>
            </a:r>
          </a:p>
        </p:txBody>
      </p:sp>
      <p:pic>
        <p:nvPicPr>
          <p:cNvPr id="31747" name="Picture 4"/>
          <p:cNvPicPr>
            <a:picLocks noChangeAspect="1"/>
          </p:cNvPicPr>
          <p:nvPr/>
        </p:nvPicPr>
        <p:blipFill>
          <a:blip r:embed="rId2"/>
          <a:srcRect/>
          <a:stretch>
            <a:fillRect/>
          </a:stretch>
        </p:blipFill>
        <p:spPr bwMode="auto">
          <a:xfrm>
            <a:off x="1095375" y="2243138"/>
            <a:ext cx="7419975" cy="3282950"/>
          </a:xfrm>
          <a:prstGeom prst="rect">
            <a:avLst/>
          </a:prstGeom>
          <a:noFill/>
          <a:ln w="9525">
            <a:noFill/>
            <a:miter lim="800000"/>
            <a:headEnd/>
            <a:tailEnd/>
          </a:ln>
        </p:spPr>
      </p:pic>
      <p:sp>
        <p:nvSpPr>
          <p:cNvPr id="31748" name="Slide Number Placeholder 5"/>
          <p:cNvSpPr>
            <a:spLocks noGrp="1"/>
          </p:cNvSpPr>
          <p:nvPr>
            <p:ph type="sldNum" sz="quarter" idx="12"/>
          </p:nvPr>
        </p:nvSpPr>
        <p:spPr bwMode="auto">
          <a:noFill/>
          <a:ln>
            <a:miter lim="800000"/>
            <a:headEnd/>
            <a:tailEnd/>
          </a:ln>
        </p:spPr>
        <p:txBody>
          <a:bodyPr/>
          <a:lstStyle/>
          <a:p>
            <a:fld id="{EC5B3641-B9E7-4AF7-9256-4BD98FDB2C6D}" type="slidenum">
              <a:rPr lang="en-US" altLang="zh-CN"/>
              <a:pPr/>
              <a:t>39</a:t>
            </a:fld>
            <a:endParaRPr lang="en-US" altLang="zh-CN"/>
          </a:p>
        </p:txBody>
      </p:sp>
    </p:spTree>
    <p:extLst>
      <p:ext uri="{BB962C8B-B14F-4D97-AF65-F5344CB8AC3E}">
        <p14:creationId xmlns:p14="http://schemas.microsoft.com/office/powerpoint/2010/main" val="535139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7"/>
          <p:cNvPicPr>
            <a:picLocks noChangeAspect="1"/>
          </p:cNvPicPr>
          <p:nvPr/>
        </p:nvPicPr>
        <p:blipFill>
          <a:blip r:embed="rId2"/>
          <a:srcRect/>
          <a:stretch>
            <a:fillRect/>
          </a:stretch>
        </p:blipFill>
        <p:spPr bwMode="auto">
          <a:xfrm>
            <a:off x="-69850" y="5743575"/>
            <a:ext cx="1000125" cy="1000125"/>
          </a:xfrm>
          <a:prstGeom prst="rect">
            <a:avLst/>
          </a:prstGeom>
          <a:noFill/>
          <a:ln w="9525">
            <a:noFill/>
            <a:miter lim="800000"/>
            <a:headEnd/>
            <a:tailEnd/>
          </a:ln>
        </p:spPr>
      </p:pic>
      <p:sp>
        <p:nvSpPr>
          <p:cNvPr id="4129" name="Title 1"/>
          <p:cNvSpPr>
            <a:spLocks noGrp="1"/>
          </p:cNvSpPr>
          <p:nvPr>
            <p:ph type="title"/>
          </p:nvPr>
        </p:nvSpPr>
        <p:spPr>
          <a:xfrm>
            <a:off x="457200" y="65088"/>
            <a:ext cx="8229600" cy="1143000"/>
          </a:xfrm>
        </p:spPr>
        <p:txBody>
          <a:bodyPr/>
          <a:lstStyle/>
          <a:p>
            <a:r>
              <a:rPr lang="en-US" altLang="zh-CN" dirty="0" smtClean="0">
                <a:ea typeface="ＭＳ Ｐゴシック" pitchFamily="-1" charset="-128"/>
              </a:rPr>
              <a:t>A. Compressive sensing</a:t>
            </a:r>
          </a:p>
        </p:txBody>
      </p:sp>
      <p:sp>
        <p:nvSpPr>
          <p:cNvPr id="4130" name="Slide Number Placeholder 58"/>
          <p:cNvSpPr>
            <a:spLocks noGrp="1"/>
          </p:cNvSpPr>
          <p:nvPr>
            <p:ph type="sldNum" sz="quarter" idx="12"/>
          </p:nvPr>
        </p:nvSpPr>
        <p:spPr bwMode="auto">
          <a:noFill/>
          <a:ln>
            <a:miter lim="800000"/>
            <a:headEnd/>
            <a:tailEnd/>
          </a:ln>
        </p:spPr>
        <p:txBody>
          <a:bodyPr/>
          <a:lstStyle/>
          <a:p>
            <a:fld id="{E82B3195-A19D-438E-BF84-5578C03D9715}" type="slidenum">
              <a:rPr lang="en-US" altLang="zh-CN"/>
              <a:pPr/>
              <a:t>4</a:t>
            </a:fld>
            <a:endParaRPr lang="en-US" altLang="zh-CN"/>
          </a:p>
        </p:txBody>
      </p:sp>
      <p:sp>
        <p:nvSpPr>
          <p:cNvPr id="39" name="TextBox 10"/>
          <p:cNvSpPr txBox="1">
            <a:spLocks noChangeArrowheads="1"/>
          </p:cNvSpPr>
          <p:nvPr/>
        </p:nvSpPr>
        <p:spPr bwMode="auto">
          <a:xfrm>
            <a:off x="7543582" y="923022"/>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43" name="TextBox 31"/>
          <p:cNvSpPr txBox="1">
            <a:spLocks noChangeArrowheads="1"/>
          </p:cNvSpPr>
          <p:nvPr/>
        </p:nvSpPr>
        <p:spPr bwMode="auto">
          <a:xfrm>
            <a:off x="3953515" y="5015575"/>
            <a:ext cx="1010213" cy="369332"/>
          </a:xfrm>
          <a:prstGeom prst="rect">
            <a:avLst/>
          </a:prstGeom>
          <a:noFill/>
          <a:ln w="9525">
            <a:noFill/>
            <a:miter lim="800000"/>
            <a:headEnd/>
            <a:tailEnd/>
          </a:ln>
        </p:spPr>
        <p:txBody>
          <a:bodyPr wrap="none">
            <a:spAutoFit/>
          </a:bodyPr>
          <a:lstStyle/>
          <a:p>
            <a:r>
              <a:rPr lang="en-US" altLang="zh-CN" sz="1800" dirty="0" smtClean="0"/>
              <a:t>k ≤ m&lt;n</a:t>
            </a:r>
            <a:endParaRPr lang="en-US" altLang="zh-CN" sz="1800" dirty="0"/>
          </a:p>
        </p:txBody>
      </p:sp>
      <p:pic>
        <p:nvPicPr>
          <p:cNvPr id="4131" name="Picture 35" descr="C:\Users\Roland\Desktop\ppt\x.jpg"/>
          <p:cNvPicPr>
            <a:picLocks noChangeAspect="1" noChangeArrowheads="1"/>
          </p:cNvPicPr>
          <p:nvPr/>
        </p:nvPicPr>
        <p:blipFill>
          <a:blip r:embed="rId3"/>
          <a:srcRect/>
          <a:stretch>
            <a:fillRect/>
          </a:stretch>
        </p:blipFill>
        <p:spPr bwMode="auto">
          <a:xfrm>
            <a:off x="7301190" y="1085256"/>
            <a:ext cx="314325" cy="342900"/>
          </a:xfrm>
          <a:prstGeom prst="rect">
            <a:avLst/>
          </a:prstGeom>
          <a:noFill/>
        </p:spPr>
      </p:pic>
      <p:pic>
        <p:nvPicPr>
          <p:cNvPr id="48" name="Picture 18" descr="C:\Users\Roland\Desktop\ppt\2.jpg"/>
          <p:cNvPicPr>
            <a:picLocks noChangeAspect="1" noChangeArrowheads="1"/>
          </p:cNvPicPr>
          <p:nvPr/>
        </p:nvPicPr>
        <p:blipFill>
          <a:blip r:embed="rId4"/>
          <a:srcRect/>
          <a:stretch>
            <a:fillRect/>
          </a:stretch>
        </p:blipFill>
        <p:spPr bwMode="auto">
          <a:xfrm>
            <a:off x="7142340" y="1465748"/>
            <a:ext cx="927898" cy="4249252"/>
          </a:xfrm>
          <a:prstGeom prst="rect">
            <a:avLst/>
          </a:prstGeom>
          <a:noFill/>
        </p:spPr>
      </p:pic>
      <p:pic>
        <p:nvPicPr>
          <p:cNvPr id="49" name="Picture 17" descr="C:\Users\Roland\Desktop\ppt\1.jpg"/>
          <p:cNvPicPr>
            <a:picLocks noChangeAspect="1" noChangeArrowheads="1"/>
          </p:cNvPicPr>
          <p:nvPr/>
        </p:nvPicPr>
        <p:blipFill>
          <a:blip r:embed="rId5"/>
          <a:srcRect/>
          <a:stretch>
            <a:fillRect/>
          </a:stretch>
        </p:blipFill>
        <p:spPr bwMode="auto">
          <a:xfrm>
            <a:off x="993290" y="1384217"/>
            <a:ext cx="6199849" cy="2385232"/>
          </a:xfrm>
          <a:prstGeom prst="rect">
            <a:avLst/>
          </a:prstGeom>
          <a:noFill/>
        </p:spPr>
      </p:pic>
      <p:sp>
        <p:nvSpPr>
          <p:cNvPr id="51" name="TextBox 10"/>
          <p:cNvSpPr txBox="1">
            <a:spLocks noChangeArrowheads="1"/>
          </p:cNvSpPr>
          <p:nvPr/>
        </p:nvSpPr>
        <p:spPr bwMode="auto">
          <a:xfrm>
            <a:off x="7615515" y="3026151"/>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52" name="TextBox 29"/>
          <p:cNvSpPr txBox="1">
            <a:spLocks noChangeArrowheads="1"/>
          </p:cNvSpPr>
          <p:nvPr/>
        </p:nvSpPr>
        <p:spPr bwMode="auto">
          <a:xfrm>
            <a:off x="8453152" y="3336617"/>
            <a:ext cx="312906" cy="369332"/>
          </a:xfrm>
          <a:prstGeom prst="rect">
            <a:avLst/>
          </a:prstGeom>
          <a:noFill/>
          <a:ln w="9525">
            <a:noFill/>
            <a:miter lim="800000"/>
            <a:headEnd/>
            <a:tailEnd/>
          </a:ln>
        </p:spPr>
        <p:txBody>
          <a:bodyPr wrap="none">
            <a:spAutoFit/>
          </a:bodyPr>
          <a:lstStyle/>
          <a:p>
            <a:r>
              <a:rPr lang="en-US" altLang="zh-CN" sz="1800" i="1" dirty="0"/>
              <a:t>n</a:t>
            </a:r>
          </a:p>
        </p:txBody>
      </p:sp>
      <p:sp>
        <p:nvSpPr>
          <p:cNvPr id="54" name="Left Brace 30"/>
          <p:cNvSpPr>
            <a:spLocks/>
          </p:cNvSpPr>
          <p:nvPr/>
        </p:nvSpPr>
        <p:spPr bwMode="auto">
          <a:xfrm flipH="1">
            <a:off x="7998201" y="1513019"/>
            <a:ext cx="438150" cy="4114669"/>
          </a:xfrm>
          <a:prstGeom prst="leftBrace">
            <a:avLst>
              <a:gd name="adj1" fmla="val 8331"/>
              <a:gd name="adj2" fmla="val 4937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56" name="TextBox 37"/>
          <p:cNvSpPr txBox="1">
            <a:spLocks noChangeArrowheads="1"/>
          </p:cNvSpPr>
          <p:nvPr/>
        </p:nvSpPr>
        <p:spPr bwMode="auto">
          <a:xfrm>
            <a:off x="330839" y="2361275"/>
            <a:ext cx="377026" cy="369332"/>
          </a:xfrm>
          <a:prstGeom prst="rect">
            <a:avLst/>
          </a:prstGeom>
          <a:noFill/>
          <a:ln w="9525">
            <a:noFill/>
            <a:miter lim="800000"/>
            <a:headEnd/>
            <a:tailEnd/>
          </a:ln>
        </p:spPr>
        <p:txBody>
          <a:bodyPr wrap="none">
            <a:spAutoFit/>
          </a:bodyPr>
          <a:lstStyle/>
          <a:p>
            <a:r>
              <a:rPr lang="en-US" altLang="zh-CN" sz="1800" i="1" dirty="0"/>
              <a:t>m</a:t>
            </a:r>
          </a:p>
        </p:txBody>
      </p:sp>
      <p:sp>
        <p:nvSpPr>
          <p:cNvPr id="57" name="Left Brace 38"/>
          <p:cNvSpPr>
            <a:spLocks/>
          </p:cNvSpPr>
          <p:nvPr/>
        </p:nvSpPr>
        <p:spPr bwMode="auto">
          <a:xfrm>
            <a:off x="734087" y="1571766"/>
            <a:ext cx="368300" cy="1942652"/>
          </a:xfrm>
          <a:prstGeom prst="leftBrace">
            <a:avLst>
              <a:gd name="adj1" fmla="val 8330"/>
              <a:gd name="adj2" fmla="val 5000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4135" name="Picture 39" descr="C:\Users\Roland\Desktop\ppt\sparsex.jpg"/>
          <p:cNvPicPr>
            <a:picLocks noChangeAspect="1" noChangeArrowheads="1"/>
          </p:cNvPicPr>
          <p:nvPr/>
        </p:nvPicPr>
        <p:blipFill>
          <a:blip r:embed="rId6"/>
          <a:srcRect/>
          <a:stretch>
            <a:fillRect/>
          </a:stretch>
        </p:blipFill>
        <p:spPr bwMode="auto">
          <a:xfrm>
            <a:off x="7231241" y="1638300"/>
            <a:ext cx="735461" cy="3949700"/>
          </a:xfrm>
          <a:prstGeom prst="rect">
            <a:avLst/>
          </a:prstGeom>
          <a:noFill/>
        </p:spPr>
      </p:pic>
      <p:cxnSp>
        <p:nvCxnSpPr>
          <p:cNvPr id="64" name="Straight Arrow Connector 32"/>
          <p:cNvCxnSpPr>
            <a:cxnSpLocks noChangeShapeType="1"/>
          </p:cNvCxnSpPr>
          <p:nvPr/>
        </p:nvCxnSpPr>
        <p:spPr bwMode="auto">
          <a:xfrm flipV="1">
            <a:off x="6553200" y="1638300"/>
            <a:ext cx="990384" cy="301466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5" name="Straight Arrow Connector 33"/>
          <p:cNvCxnSpPr>
            <a:cxnSpLocks noChangeShapeType="1"/>
          </p:cNvCxnSpPr>
          <p:nvPr/>
        </p:nvCxnSpPr>
        <p:spPr bwMode="auto">
          <a:xfrm flipV="1">
            <a:off x="6553200" y="1895477"/>
            <a:ext cx="990382" cy="2757488"/>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6" name="Straight Arrow Connector 35"/>
          <p:cNvCxnSpPr>
            <a:cxnSpLocks noChangeShapeType="1"/>
          </p:cNvCxnSpPr>
          <p:nvPr/>
        </p:nvCxnSpPr>
        <p:spPr bwMode="auto">
          <a:xfrm flipV="1">
            <a:off x="6553200" y="2255520"/>
            <a:ext cx="990382" cy="23974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7" name="Straight Arrow Connector 37"/>
          <p:cNvCxnSpPr>
            <a:cxnSpLocks noChangeShapeType="1"/>
          </p:cNvCxnSpPr>
          <p:nvPr/>
        </p:nvCxnSpPr>
        <p:spPr bwMode="auto">
          <a:xfrm flipV="1">
            <a:off x="6553200" y="3395663"/>
            <a:ext cx="495300" cy="1257300"/>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8" name="Straight Arrow Connector 40"/>
          <p:cNvCxnSpPr>
            <a:cxnSpLocks noChangeShapeType="1"/>
          </p:cNvCxnSpPr>
          <p:nvPr/>
        </p:nvCxnSpPr>
        <p:spPr bwMode="auto">
          <a:xfrm flipV="1">
            <a:off x="6553200" y="2910840"/>
            <a:ext cx="990382" cy="174212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9" name="Straight Arrow Connector 43"/>
          <p:cNvCxnSpPr>
            <a:cxnSpLocks noChangeShapeType="1"/>
          </p:cNvCxnSpPr>
          <p:nvPr/>
        </p:nvCxnSpPr>
        <p:spPr bwMode="auto">
          <a:xfrm flipV="1">
            <a:off x="6553200" y="3336617"/>
            <a:ext cx="990382" cy="13163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70" name="Straight Arrow Connector 46"/>
          <p:cNvCxnSpPr>
            <a:cxnSpLocks noChangeShapeType="1"/>
          </p:cNvCxnSpPr>
          <p:nvPr/>
        </p:nvCxnSpPr>
        <p:spPr bwMode="auto">
          <a:xfrm flipV="1">
            <a:off x="6553200" y="4328160"/>
            <a:ext cx="990382" cy="32480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sp>
        <p:nvSpPr>
          <p:cNvPr id="121" name="TextBox 55"/>
          <p:cNvSpPr txBox="1">
            <a:spLocks noChangeArrowheads="1"/>
          </p:cNvSpPr>
          <p:nvPr/>
        </p:nvSpPr>
        <p:spPr bwMode="auto">
          <a:xfrm>
            <a:off x="6234112" y="4498978"/>
            <a:ext cx="319088" cy="307975"/>
          </a:xfrm>
          <a:prstGeom prst="rect">
            <a:avLst/>
          </a:prstGeom>
          <a:noFill/>
          <a:ln w="9525">
            <a:noFill/>
            <a:miter lim="800000"/>
            <a:headEnd/>
            <a:tailEnd/>
          </a:ln>
        </p:spPr>
        <p:txBody>
          <a:bodyPr wrap="none">
            <a:spAutoFit/>
          </a:bodyPr>
          <a:lstStyle/>
          <a:p>
            <a:r>
              <a:rPr lang="en-US" altLang="zh-CN" sz="1400" i="1" dirty="0"/>
              <a:t>k</a:t>
            </a:r>
          </a:p>
        </p:txBody>
      </p:sp>
    </p:spTree>
    <p:extLst>
      <p:ext uri="{BB962C8B-B14F-4D97-AF65-F5344CB8AC3E}">
        <p14:creationId xmlns:p14="http://schemas.microsoft.com/office/powerpoint/2010/main" val="12979339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zh-CN" smtClean="0">
                <a:ea typeface="ＭＳ Ｐゴシック" pitchFamily="-1" charset="-128"/>
              </a:rPr>
              <a:t>Meas/phase error</a:t>
            </a:r>
          </a:p>
        </p:txBody>
      </p:sp>
      <p:pic>
        <p:nvPicPr>
          <p:cNvPr id="32771" name="Content Placeholder 3" descr="maxphaenoise.pdf"/>
          <p:cNvPicPr>
            <a:picLocks noGrp="1" noChangeAspect="1"/>
          </p:cNvPicPr>
          <p:nvPr>
            <p:ph idx="1"/>
          </p:nvPr>
        </p:nvPicPr>
        <p:blipFill>
          <a:blip r:embed="rId2"/>
          <a:srcRect l="-36031" r="-36031"/>
          <a:stretch>
            <a:fillRect/>
          </a:stretch>
        </p:blipFill>
        <p:spPr/>
      </p:pic>
      <p:sp>
        <p:nvSpPr>
          <p:cNvPr id="32772" name="Slide Number Placeholder 3"/>
          <p:cNvSpPr>
            <a:spLocks noGrp="1"/>
          </p:cNvSpPr>
          <p:nvPr>
            <p:ph type="sldNum" sz="quarter" idx="12"/>
          </p:nvPr>
        </p:nvSpPr>
        <p:spPr bwMode="auto">
          <a:noFill/>
          <a:ln>
            <a:miter lim="800000"/>
            <a:headEnd/>
            <a:tailEnd/>
          </a:ln>
        </p:spPr>
        <p:txBody>
          <a:bodyPr/>
          <a:lstStyle/>
          <a:p>
            <a:fld id="{551E3A7F-85B1-4879-B9A6-E4F22DC4E9A7}" type="slidenum">
              <a:rPr lang="en-US" altLang="zh-CN"/>
              <a:pPr/>
              <a:t>40</a:t>
            </a:fld>
            <a:endParaRPr lang="en-US" altLang="zh-CN"/>
          </a:p>
        </p:txBody>
      </p:sp>
    </p:spTree>
    <p:extLst>
      <p:ext uri="{BB962C8B-B14F-4D97-AF65-F5344CB8AC3E}">
        <p14:creationId xmlns:p14="http://schemas.microsoft.com/office/powerpoint/2010/main" val="2439414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zh-CN" smtClean="0">
                <a:ea typeface="ＭＳ Ｐゴシック" pitchFamily="-1" charset="-128"/>
              </a:rPr>
              <a:t>Correlated phase meas.</a:t>
            </a:r>
          </a:p>
        </p:txBody>
      </p:sp>
      <p:pic>
        <p:nvPicPr>
          <p:cNvPr id="33795" name="Picture 4" descr="Phase1.eps"/>
          <p:cNvPicPr>
            <a:picLocks noChangeAspect="1"/>
          </p:cNvPicPr>
          <p:nvPr/>
        </p:nvPicPr>
        <p:blipFill>
          <a:blip r:embed="rId2"/>
          <a:srcRect/>
          <a:stretch>
            <a:fillRect/>
          </a:stretch>
        </p:blipFill>
        <p:spPr bwMode="auto">
          <a:xfrm>
            <a:off x="1543050" y="1695450"/>
            <a:ext cx="6057900" cy="3530600"/>
          </a:xfrm>
          <a:prstGeom prst="rect">
            <a:avLst/>
          </a:prstGeom>
          <a:noFill/>
          <a:ln w="9525">
            <a:noFill/>
            <a:miter lim="800000"/>
            <a:headEnd/>
            <a:tailEnd/>
          </a:ln>
        </p:spPr>
      </p:pic>
      <p:sp>
        <p:nvSpPr>
          <p:cNvPr id="33796" name="Slide Number Placeholder 3"/>
          <p:cNvSpPr>
            <a:spLocks noGrp="1"/>
          </p:cNvSpPr>
          <p:nvPr>
            <p:ph type="sldNum" sz="quarter" idx="12"/>
          </p:nvPr>
        </p:nvSpPr>
        <p:spPr bwMode="auto">
          <a:noFill/>
          <a:ln>
            <a:miter lim="800000"/>
            <a:headEnd/>
            <a:tailEnd/>
          </a:ln>
        </p:spPr>
        <p:txBody>
          <a:bodyPr/>
          <a:lstStyle/>
          <a:p>
            <a:fld id="{319EA110-DD2E-4130-B64C-28F2E1144997}" type="slidenum">
              <a:rPr lang="en-US" altLang="zh-CN"/>
              <a:pPr/>
              <a:t>41</a:t>
            </a:fld>
            <a:endParaRPr lang="en-US" altLang="zh-CN"/>
          </a:p>
        </p:txBody>
      </p:sp>
    </p:spTree>
    <p:extLst>
      <p:ext uri="{BB962C8B-B14F-4D97-AF65-F5344CB8AC3E}">
        <p14:creationId xmlns:p14="http://schemas.microsoft.com/office/powerpoint/2010/main" val="3934319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zh-CN" smtClean="0">
                <a:ea typeface="ＭＳ Ｐゴシック" pitchFamily="-1" charset="-128"/>
              </a:rPr>
              <a:t>Correlated phase meas.</a:t>
            </a:r>
          </a:p>
        </p:txBody>
      </p:sp>
      <p:pic>
        <p:nvPicPr>
          <p:cNvPr id="34819" name="Picture 3" descr="Phase2.eps"/>
          <p:cNvPicPr>
            <a:picLocks noChangeAspect="1"/>
          </p:cNvPicPr>
          <p:nvPr/>
        </p:nvPicPr>
        <p:blipFill>
          <a:blip r:embed="rId2"/>
          <a:srcRect/>
          <a:stretch>
            <a:fillRect/>
          </a:stretch>
        </p:blipFill>
        <p:spPr bwMode="auto">
          <a:xfrm>
            <a:off x="1120775" y="1663700"/>
            <a:ext cx="6235700" cy="3530600"/>
          </a:xfrm>
          <a:prstGeom prst="rect">
            <a:avLst/>
          </a:prstGeom>
          <a:noFill/>
          <a:ln w="9525">
            <a:noFill/>
            <a:miter lim="800000"/>
            <a:headEnd/>
            <a:tailEnd/>
          </a:ln>
        </p:spPr>
      </p:pic>
      <p:sp>
        <p:nvSpPr>
          <p:cNvPr id="34820" name="Slide Number Placeholder 3"/>
          <p:cNvSpPr>
            <a:spLocks noGrp="1"/>
          </p:cNvSpPr>
          <p:nvPr>
            <p:ph type="sldNum" sz="quarter" idx="12"/>
          </p:nvPr>
        </p:nvSpPr>
        <p:spPr bwMode="auto">
          <a:noFill/>
          <a:ln>
            <a:miter lim="800000"/>
            <a:headEnd/>
            <a:tailEnd/>
          </a:ln>
        </p:spPr>
        <p:txBody>
          <a:bodyPr/>
          <a:lstStyle/>
          <a:p>
            <a:fld id="{E114E0B2-8CBB-4F45-B1A7-A8643A16655D}" type="slidenum">
              <a:rPr lang="en-US" altLang="zh-CN"/>
              <a:pPr/>
              <a:t>42</a:t>
            </a:fld>
            <a:endParaRPr lang="en-US" altLang="zh-CN"/>
          </a:p>
        </p:txBody>
      </p:sp>
    </p:spTree>
    <p:extLst>
      <p:ext uri="{BB962C8B-B14F-4D97-AF65-F5344CB8AC3E}">
        <p14:creationId xmlns:p14="http://schemas.microsoft.com/office/powerpoint/2010/main" val="3107435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zh-CN" smtClean="0">
                <a:ea typeface="ＭＳ Ｐゴシック" pitchFamily="-1" charset="-128"/>
              </a:rPr>
              <a:t>Correlated phase meas.</a:t>
            </a:r>
          </a:p>
        </p:txBody>
      </p:sp>
      <p:pic>
        <p:nvPicPr>
          <p:cNvPr id="35843" name="Picture 2" descr="Phase3.eps"/>
          <p:cNvPicPr>
            <a:picLocks noChangeAspect="1"/>
          </p:cNvPicPr>
          <p:nvPr/>
        </p:nvPicPr>
        <p:blipFill>
          <a:blip r:embed="rId2"/>
          <a:srcRect/>
          <a:stretch>
            <a:fillRect/>
          </a:stretch>
        </p:blipFill>
        <p:spPr bwMode="auto">
          <a:xfrm>
            <a:off x="1530350" y="1663700"/>
            <a:ext cx="6083300" cy="3530600"/>
          </a:xfrm>
          <a:prstGeom prst="rect">
            <a:avLst/>
          </a:prstGeom>
          <a:noFill/>
          <a:ln w="9525">
            <a:noFill/>
            <a:miter lim="800000"/>
            <a:headEnd/>
            <a:tailEnd/>
          </a:ln>
        </p:spPr>
      </p:pic>
      <p:sp>
        <p:nvSpPr>
          <p:cNvPr id="35844" name="Slide Number Placeholder 3"/>
          <p:cNvSpPr>
            <a:spLocks noGrp="1"/>
          </p:cNvSpPr>
          <p:nvPr>
            <p:ph type="sldNum" sz="quarter" idx="12"/>
          </p:nvPr>
        </p:nvSpPr>
        <p:spPr bwMode="auto">
          <a:noFill/>
          <a:ln>
            <a:miter lim="800000"/>
            <a:headEnd/>
            <a:tailEnd/>
          </a:ln>
        </p:spPr>
        <p:txBody>
          <a:bodyPr/>
          <a:lstStyle/>
          <a:p>
            <a:fld id="{5FC193EB-B95A-4900-8A29-BF0522E3E7BA}" type="slidenum">
              <a:rPr lang="en-US" altLang="zh-CN"/>
              <a:pPr/>
              <a:t>43</a:t>
            </a:fld>
            <a:endParaRPr lang="en-US" altLang="zh-CN"/>
          </a:p>
        </p:txBody>
      </p:sp>
    </p:spTree>
    <p:extLst>
      <p:ext uri="{BB962C8B-B14F-4D97-AF65-F5344CB8AC3E}">
        <p14:creationId xmlns:p14="http://schemas.microsoft.com/office/powerpoint/2010/main" val="3955940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reeform 5"/>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2" name="Freeform 4"/>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4" name="Freeform 6"/>
          <p:cNvSpPr>
            <a:spLocks/>
          </p:cNvSpPr>
          <p:nvPr/>
        </p:nvSpPr>
        <p:spPr bwMode="auto">
          <a:xfrm>
            <a:off x="908050" y="1787525"/>
            <a:ext cx="585788" cy="282575"/>
          </a:xfrm>
          <a:custGeom>
            <a:avLst/>
            <a:gdLst/>
            <a:ahLst/>
            <a:cxnLst>
              <a:cxn ang="0">
                <a:pos x="0" y="0"/>
              </a:cxn>
              <a:cxn ang="0">
                <a:pos x="0" y="0"/>
              </a:cxn>
              <a:cxn ang="0">
                <a:pos x="545" y="263"/>
              </a:cxn>
            </a:cxnLst>
            <a:rect l="0" t="0" r="r" b="b"/>
            <a:pathLst>
              <a:path w="545" h="263">
                <a:moveTo>
                  <a:pt x="0" y="0"/>
                </a:moveTo>
                <a:lnTo>
                  <a:pt x="0" y="0"/>
                </a:lnTo>
                <a:lnTo>
                  <a:pt x="545" y="263"/>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5" name="Freeform 7"/>
          <p:cNvSpPr>
            <a:spLocks noEditPoints="1"/>
          </p:cNvSpPr>
          <p:nvPr/>
        </p:nvSpPr>
        <p:spPr bwMode="auto">
          <a:xfrm>
            <a:off x="1474788" y="2032000"/>
            <a:ext cx="122238" cy="88900"/>
          </a:xfrm>
          <a:custGeom>
            <a:avLst/>
            <a:gdLst/>
            <a:ahLst/>
            <a:cxnLst>
              <a:cxn ang="0">
                <a:pos x="114" y="83"/>
              </a:cxn>
              <a:cxn ang="0">
                <a:pos x="114" y="83"/>
              </a:cxn>
              <a:cxn ang="0">
                <a:pos x="35" y="0"/>
              </a:cxn>
              <a:cxn ang="0">
                <a:pos x="0" y="72"/>
              </a:cxn>
              <a:cxn ang="0">
                <a:pos x="114" y="83"/>
              </a:cxn>
              <a:cxn ang="0">
                <a:pos x="114" y="83"/>
              </a:cxn>
              <a:cxn ang="0">
                <a:pos x="114" y="83"/>
              </a:cxn>
            </a:cxnLst>
            <a:rect l="0" t="0" r="r" b="b"/>
            <a:pathLst>
              <a:path w="114" h="83">
                <a:moveTo>
                  <a:pt x="114" y="83"/>
                </a:moveTo>
                <a:lnTo>
                  <a:pt x="114" y="83"/>
                </a:lnTo>
                <a:lnTo>
                  <a:pt x="35" y="0"/>
                </a:lnTo>
                <a:lnTo>
                  <a:pt x="0" y="72"/>
                </a:lnTo>
                <a:lnTo>
                  <a:pt x="114" y="83"/>
                </a:lnTo>
                <a:close/>
                <a:moveTo>
                  <a:pt x="114" y="83"/>
                </a:moveTo>
                <a:lnTo>
                  <a:pt x="114"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7" name="Freeform 9"/>
          <p:cNvSpPr>
            <a:spLocks/>
          </p:cNvSpPr>
          <p:nvPr/>
        </p:nvSpPr>
        <p:spPr bwMode="auto">
          <a:xfrm>
            <a:off x="1008063" y="3211513"/>
            <a:ext cx="366713" cy="112713"/>
          </a:xfrm>
          <a:custGeom>
            <a:avLst/>
            <a:gdLst/>
            <a:ahLst/>
            <a:cxnLst>
              <a:cxn ang="0">
                <a:pos x="0" y="104"/>
              </a:cxn>
              <a:cxn ang="0">
                <a:pos x="0" y="104"/>
              </a:cxn>
              <a:cxn ang="0">
                <a:pos x="341" y="0"/>
              </a:cxn>
            </a:cxnLst>
            <a:rect l="0" t="0" r="r" b="b"/>
            <a:pathLst>
              <a:path w="341" h="104">
                <a:moveTo>
                  <a:pt x="0" y="104"/>
                </a:moveTo>
                <a:lnTo>
                  <a:pt x="0" y="104"/>
                </a:lnTo>
                <a:lnTo>
                  <a:pt x="341"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8" name="Freeform 10"/>
          <p:cNvSpPr>
            <a:spLocks noEditPoints="1"/>
          </p:cNvSpPr>
          <p:nvPr/>
        </p:nvSpPr>
        <p:spPr bwMode="auto">
          <a:xfrm>
            <a:off x="1363663" y="3171825"/>
            <a:ext cx="120650" cy="82550"/>
          </a:xfrm>
          <a:custGeom>
            <a:avLst/>
            <a:gdLst/>
            <a:ahLst/>
            <a:cxnLst>
              <a:cxn ang="0">
                <a:pos x="113" y="7"/>
              </a:cxn>
              <a:cxn ang="0">
                <a:pos x="113" y="7"/>
              </a:cxn>
              <a:cxn ang="0">
                <a:pos x="0" y="0"/>
              </a:cxn>
              <a:cxn ang="0">
                <a:pos x="23" y="77"/>
              </a:cxn>
              <a:cxn ang="0">
                <a:pos x="113" y="7"/>
              </a:cxn>
              <a:cxn ang="0">
                <a:pos x="113" y="7"/>
              </a:cxn>
              <a:cxn ang="0">
                <a:pos x="113" y="7"/>
              </a:cxn>
            </a:cxnLst>
            <a:rect l="0" t="0" r="r" b="b"/>
            <a:pathLst>
              <a:path w="113" h="77">
                <a:moveTo>
                  <a:pt x="113" y="7"/>
                </a:moveTo>
                <a:lnTo>
                  <a:pt x="113" y="7"/>
                </a:lnTo>
                <a:lnTo>
                  <a:pt x="0" y="0"/>
                </a:lnTo>
                <a:lnTo>
                  <a:pt x="23" y="77"/>
                </a:lnTo>
                <a:lnTo>
                  <a:pt x="113" y="7"/>
                </a:lnTo>
                <a:close/>
                <a:moveTo>
                  <a:pt x="113" y="7"/>
                </a:moveTo>
                <a:lnTo>
                  <a:pt x="113"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0" name="Freeform 12"/>
          <p:cNvSpPr>
            <a:spLocks/>
          </p:cNvSpPr>
          <p:nvPr/>
        </p:nvSpPr>
        <p:spPr bwMode="auto">
          <a:xfrm>
            <a:off x="1854200" y="3752850"/>
            <a:ext cx="222250" cy="276225"/>
          </a:xfrm>
          <a:custGeom>
            <a:avLst/>
            <a:gdLst/>
            <a:ahLst/>
            <a:cxnLst>
              <a:cxn ang="0">
                <a:pos x="0" y="256"/>
              </a:cxn>
              <a:cxn ang="0">
                <a:pos x="0" y="256"/>
              </a:cxn>
              <a:cxn ang="0">
                <a:pos x="207" y="0"/>
              </a:cxn>
            </a:cxnLst>
            <a:rect l="0" t="0" r="r" b="b"/>
            <a:pathLst>
              <a:path w="207" h="256">
                <a:moveTo>
                  <a:pt x="0" y="256"/>
                </a:moveTo>
                <a:lnTo>
                  <a:pt x="0" y="256"/>
                </a:lnTo>
                <a:lnTo>
                  <a:pt x="207"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1" name="Freeform 13"/>
          <p:cNvSpPr>
            <a:spLocks noEditPoints="1"/>
          </p:cNvSpPr>
          <p:nvPr/>
        </p:nvSpPr>
        <p:spPr bwMode="auto">
          <a:xfrm>
            <a:off x="2043113" y="3663950"/>
            <a:ext cx="104775" cy="117475"/>
          </a:xfrm>
          <a:custGeom>
            <a:avLst/>
            <a:gdLst/>
            <a:ahLst/>
            <a:cxnLst>
              <a:cxn ang="0">
                <a:pos x="98" y="0"/>
              </a:cxn>
              <a:cxn ang="0">
                <a:pos x="98" y="0"/>
              </a:cxn>
              <a:cxn ang="0">
                <a:pos x="0" y="58"/>
              </a:cxn>
              <a:cxn ang="0">
                <a:pos x="62" y="109"/>
              </a:cxn>
              <a:cxn ang="0">
                <a:pos x="98" y="0"/>
              </a:cxn>
              <a:cxn ang="0">
                <a:pos x="98" y="0"/>
              </a:cxn>
              <a:cxn ang="0">
                <a:pos x="98" y="0"/>
              </a:cxn>
            </a:cxnLst>
            <a:rect l="0" t="0" r="r" b="b"/>
            <a:pathLst>
              <a:path w="98" h="109">
                <a:moveTo>
                  <a:pt x="98" y="0"/>
                </a:moveTo>
                <a:lnTo>
                  <a:pt x="98" y="0"/>
                </a:lnTo>
                <a:lnTo>
                  <a:pt x="0" y="58"/>
                </a:lnTo>
                <a:lnTo>
                  <a:pt x="62" y="109"/>
                </a:lnTo>
                <a:lnTo>
                  <a:pt x="98" y="0"/>
                </a:lnTo>
                <a:close/>
                <a:moveTo>
                  <a:pt x="98" y="0"/>
                </a:moveTo>
                <a:lnTo>
                  <a:pt x="9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3" name="Freeform 15"/>
          <p:cNvSpPr>
            <a:spLocks/>
          </p:cNvSpPr>
          <p:nvPr/>
        </p:nvSpPr>
        <p:spPr bwMode="auto">
          <a:xfrm>
            <a:off x="4000500" y="1806575"/>
            <a:ext cx="306388" cy="204788"/>
          </a:xfrm>
          <a:custGeom>
            <a:avLst/>
            <a:gdLst/>
            <a:ahLst/>
            <a:cxnLst>
              <a:cxn ang="0">
                <a:pos x="0" y="189"/>
              </a:cxn>
              <a:cxn ang="0">
                <a:pos x="0" y="189"/>
              </a:cxn>
              <a:cxn ang="0">
                <a:pos x="285" y="0"/>
              </a:cxn>
            </a:cxnLst>
            <a:rect l="0" t="0" r="r" b="b"/>
            <a:pathLst>
              <a:path w="285" h="189">
                <a:moveTo>
                  <a:pt x="0" y="189"/>
                </a:moveTo>
                <a:lnTo>
                  <a:pt x="0" y="189"/>
                </a:lnTo>
                <a:lnTo>
                  <a:pt x="285"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4" name="Freeform 16"/>
          <p:cNvSpPr>
            <a:spLocks noEditPoints="1"/>
          </p:cNvSpPr>
          <p:nvPr/>
        </p:nvSpPr>
        <p:spPr bwMode="auto">
          <a:xfrm>
            <a:off x="4283075" y="1743075"/>
            <a:ext cx="119063" cy="100013"/>
          </a:xfrm>
          <a:custGeom>
            <a:avLst/>
            <a:gdLst/>
            <a:ahLst/>
            <a:cxnLst>
              <a:cxn ang="0">
                <a:pos x="111" y="0"/>
              </a:cxn>
              <a:cxn ang="0">
                <a:pos x="111" y="0"/>
              </a:cxn>
              <a:cxn ang="0">
                <a:pos x="0" y="26"/>
              </a:cxn>
              <a:cxn ang="0">
                <a:pos x="44" y="92"/>
              </a:cxn>
              <a:cxn ang="0">
                <a:pos x="111" y="0"/>
              </a:cxn>
              <a:cxn ang="0">
                <a:pos x="111" y="0"/>
              </a:cxn>
              <a:cxn ang="0">
                <a:pos x="111" y="0"/>
              </a:cxn>
            </a:cxnLst>
            <a:rect l="0" t="0" r="r" b="b"/>
            <a:pathLst>
              <a:path w="111" h="92">
                <a:moveTo>
                  <a:pt x="111" y="0"/>
                </a:moveTo>
                <a:lnTo>
                  <a:pt x="111" y="0"/>
                </a:lnTo>
                <a:lnTo>
                  <a:pt x="0" y="26"/>
                </a:lnTo>
                <a:lnTo>
                  <a:pt x="44" y="92"/>
                </a:lnTo>
                <a:lnTo>
                  <a:pt x="111" y="0"/>
                </a:lnTo>
                <a:close/>
                <a:moveTo>
                  <a:pt x="111" y="0"/>
                </a:moveTo>
                <a:lnTo>
                  <a:pt x="1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6" name="Freeform 18"/>
          <p:cNvSpPr>
            <a:spLocks/>
          </p:cNvSpPr>
          <p:nvPr/>
        </p:nvSpPr>
        <p:spPr bwMode="auto">
          <a:xfrm>
            <a:off x="4173538" y="2655888"/>
            <a:ext cx="533400" cy="28575"/>
          </a:xfrm>
          <a:custGeom>
            <a:avLst/>
            <a:gdLst/>
            <a:ahLst/>
            <a:cxnLst>
              <a:cxn ang="0">
                <a:pos x="0" y="26"/>
              </a:cxn>
              <a:cxn ang="0">
                <a:pos x="0" y="26"/>
              </a:cxn>
              <a:cxn ang="0">
                <a:pos x="496" y="0"/>
              </a:cxn>
            </a:cxnLst>
            <a:rect l="0" t="0" r="r" b="b"/>
            <a:pathLst>
              <a:path w="496" h="26">
                <a:moveTo>
                  <a:pt x="0" y="26"/>
                </a:moveTo>
                <a:lnTo>
                  <a:pt x="0" y="26"/>
                </a:lnTo>
                <a:lnTo>
                  <a:pt x="496"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7" name="Freeform 19"/>
          <p:cNvSpPr>
            <a:spLocks noEditPoints="1"/>
          </p:cNvSpPr>
          <p:nvPr/>
        </p:nvSpPr>
        <p:spPr bwMode="auto">
          <a:xfrm>
            <a:off x="4703763" y="2613025"/>
            <a:ext cx="117475" cy="85725"/>
          </a:xfrm>
          <a:custGeom>
            <a:avLst/>
            <a:gdLst/>
            <a:ahLst/>
            <a:cxnLst>
              <a:cxn ang="0">
                <a:pos x="108" y="35"/>
              </a:cxn>
              <a:cxn ang="0">
                <a:pos x="108" y="35"/>
              </a:cxn>
              <a:cxn ang="0">
                <a:pos x="0" y="0"/>
              </a:cxn>
              <a:cxn ang="0">
                <a:pos x="4" y="80"/>
              </a:cxn>
              <a:cxn ang="0">
                <a:pos x="108" y="35"/>
              </a:cxn>
              <a:cxn ang="0">
                <a:pos x="108" y="35"/>
              </a:cxn>
              <a:cxn ang="0">
                <a:pos x="108" y="35"/>
              </a:cxn>
            </a:cxnLst>
            <a:rect l="0" t="0" r="r" b="b"/>
            <a:pathLst>
              <a:path w="108" h="80">
                <a:moveTo>
                  <a:pt x="108" y="35"/>
                </a:moveTo>
                <a:lnTo>
                  <a:pt x="108" y="35"/>
                </a:lnTo>
                <a:lnTo>
                  <a:pt x="0" y="0"/>
                </a:lnTo>
                <a:lnTo>
                  <a:pt x="4" y="80"/>
                </a:lnTo>
                <a:lnTo>
                  <a:pt x="108" y="35"/>
                </a:lnTo>
                <a:close/>
                <a:moveTo>
                  <a:pt x="108" y="35"/>
                </a:moveTo>
                <a:lnTo>
                  <a:pt x="108"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9" name="Freeform 21"/>
          <p:cNvSpPr>
            <a:spLocks/>
          </p:cNvSpPr>
          <p:nvPr/>
        </p:nvSpPr>
        <p:spPr bwMode="auto">
          <a:xfrm>
            <a:off x="4059238" y="3387725"/>
            <a:ext cx="392113" cy="214313"/>
          </a:xfrm>
          <a:custGeom>
            <a:avLst/>
            <a:gdLst/>
            <a:ahLst/>
            <a:cxnLst>
              <a:cxn ang="0">
                <a:pos x="0" y="0"/>
              </a:cxn>
              <a:cxn ang="0">
                <a:pos x="0" y="0"/>
              </a:cxn>
              <a:cxn ang="0">
                <a:pos x="365" y="198"/>
              </a:cxn>
            </a:cxnLst>
            <a:rect l="0" t="0" r="r" b="b"/>
            <a:pathLst>
              <a:path w="365" h="198">
                <a:moveTo>
                  <a:pt x="0" y="0"/>
                </a:moveTo>
                <a:lnTo>
                  <a:pt x="0" y="0"/>
                </a:lnTo>
                <a:lnTo>
                  <a:pt x="365" y="198"/>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70" name="Freeform 22"/>
          <p:cNvSpPr>
            <a:spLocks noEditPoints="1"/>
          </p:cNvSpPr>
          <p:nvPr/>
        </p:nvSpPr>
        <p:spPr bwMode="auto">
          <a:xfrm>
            <a:off x="4430713" y="3563938"/>
            <a:ext cx="120650" cy="92075"/>
          </a:xfrm>
          <a:custGeom>
            <a:avLst/>
            <a:gdLst/>
            <a:ahLst/>
            <a:cxnLst>
              <a:cxn ang="0">
                <a:pos x="113" y="86"/>
              </a:cxn>
              <a:cxn ang="0">
                <a:pos x="113" y="86"/>
              </a:cxn>
              <a:cxn ang="0">
                <a:pos x="38" y="0"/>
              </a:cxn>
              <a:cxn ang="0">
                <a:pos x="0" y="70"/>
              </a:cxn>
              <a:cxn ang="0">
                <a:pos x="113" y="86"/>
              </a:cxn>
              <a:cxn ang="0">
                <a:pos x="113" y="86"/>
              </a:cxn>
              <a:cxn ang="0">
                <a:pos x="113" y="86"/>
              </a:cxn>
            </a:cxnLst>
            <a:rect l="0" t="0" r="r" b="b"/>
            <a:pathLst>
              <a:path w="113" h="86">
                <a:moveTo>
                  <a:pt x="113" y="86"/>
                </a:moveTo>
                <a:lnTo>
                  <a:pt x="113" y="86"/>
                </a:lnTo>
                <a:lnTo>
                  <a:pt x="38" y="0"/>
                </a:lnTo>
                <a:lnTo>
                  <a:pt x="0" y="70"/>
                </a:lnTo>
                <a:lnTo>
                  <a:pt x="113" y="86"/>
                </a:lnTo>
                <a:close/>
                <a:moveTo>
                  <a:pt x="113" y="86"/>
                </a:moveTo>
                <a:lnTo>
                  <a:pt x="113"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 name="内容占位符 2"/>
          <p:cNvSpPr>
            <a:spLocks noGrp="1"/>
          </p:cNvSpPr>
          <p:nvPr>
            <p:ph idx="1"/>
          </p:nvPr>
        </p:nvSpPr>
        <p:spPr>
          <a:xfrm>
            <a:off x="916639" y="4134117"/>
            <a:ext cx="6604623" cy="4525963"/>
          </a:xfrm>
        </p:spPr>
        <p:txBody>
          <a:bodyPr>
            <a:normAutofit/>
          </a:bodyPr>
          <a:lstStyle/>
          <a:p>
            <a:r>
              <a:rPr lang="en-US" altLang="zh-CN" sz="1800" dirty="0" smtClean="0"/>
              <a:t>Goal: Infer network characteristics (edge or node delay)</a:t>
            </a:r>
          </a:p>
          <a:p>
            <a:r>
              <a:rPr lang="en-US" altLang="zh-CN" sz="1800" dirty="0" smtClean="0"/>
              <a:t>Difficulties:</a:t>
            </a:r>
          </a:p>
          <a:p>
            <a:pPr lvl="1"/>
            <a:r>
              <a:rPr lang="en-US" altLang="zh-CN" sz="1800" dirty="0" smtClean="0"/>
              <a:t>Edge-by-edge (or node-by node) monitoring too slow</a:t>
            </a:r>
          </a:p>
          <a:p>
            <a:pPr lvl="1"/>
            <a:r>
              <a:rPr lang="en-US" altLang="zh-CN" sz="1800" dirty="0" smtClean="0"/>
              <a:t>Inaccessible nodes</a:t>
            </a:r>
          </a:p>
          <a:p>
            <a:pPr lvl="1"/>
            <a:endParaRPr lang="en-US" altLang="zh-CN" sz="1800" dirty="0"/>
          </a:p>
        </p:txBody>
      </p:sp>
      <p:sp>
        <p:nvSpPr>
          <p:cNvPr id="4" name="灯片编号占位符 3"/>
          <p:cNvSpPr>
            <a:spLocks noGrp="1"/>
          </p:cNvSpPr>
          <p:nvPr>
            <p:ph type="sldNum" sz="quarter" idx="12"/>
          </p:nvPr>
        </p:nvSpPr>
        <p:spPr/>
        <p:txBody>
          <a:bodyPr/>
          <a:lstStyle/>
          <a:p>
            <a:fld id="{48582E7E-D71B-44BD-8C03-8643ECDBC752}" type="slidenum">
              <a:rPr lang="zh-CN" altLang="en-US" smtClean="0"/>
              <a:pPr/>
              <a:t>44</a:t>
            </a:fld>
            <a:endParaRPr lang="zh-CN" altLang="en-US"/>
          </a:p>
        </p:txBody>
      </p:sp>
      <p:pic>
        <p:nvPicPr>
          <p:cNvPr id="12" name="Picture 9"/>
          <p:cNvPicPr>
            <a:picLocks noChangeAspect="1"/>
          </p:cNvPicPr>
          <p:nvPr/>
        </p:nvPicPr>
        <p:blipFill>
          <a:blip r:embed="rId3" cstate="print"/>
          <a:stretch>
            <a:fillRect/>
          </a:stretch>
        </p:blipFill>
        <p:spPr>
          <a:xfrm>
            <a:off x="2118914" y="2020187"/>
            <a:ext cx="1701800" cy="1447800"/>
          </a:xfrm>
          <a:prstGeom prst="rect">
            <a:avLst/>
          </a:prstGeom>
        </p:spPr>
      </p:pic>
      <p:sp>
        <p:nvSpPr>
          <p:cNvPr id="13" name="椭圆 12"/>
          <p:cNvSpPr>
            <a:spLocks noChangeAspect="1"/>
          </p:cNvSpPr>
          <p:nvPr/>
        </p:nvSpPr>
        <p:spPr>
          <a:xfrm>
            <a:off x="2369412" y="207322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a:spLocks noChangeAspect="1"/>
          </p:cNvSpPr>
          <p:nvPr/>
        </p:nvSpPr>
        <p:spPr>
          <a:xfrm>
            <a:off x="2596484" y="336175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2164436" y="307372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2092428" y="244850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a:spLocks noChangeAspect="1"/>
          </p:cNvSpPr>
          <p:nvPr/>
        </p:nvSpPr>
        <p:spPr>
          <a:xfrm>
            <a:off x="3301324" y="276283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32588" y="241041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7"/>
          <p:cNvPicPr>
            <a:picLocks noChangeAspect="1" noChangeArrowheads="1"/>
          </p:cNvPicPr>
          <p:nvPr/>
        </p:nvPicPr>
        <p:blipFill>
          <a:blip r:embed="rId4"/>
          <a:srcRect/>
          <a:stretch>
            <a:fillRect/>
          </a:stretch>
        </p:blipFill>
        <p:spPr bwMode="auto">
          <a:xfrm>
            <a:off x="1837649" y="2377670"/>
            <a:ext cx="216142" cy="209491"/>
          </a:xfrm>
          <a:prstGeom prst="rect">
            <a:avLst/>
          </a:prstGeom>
          <a:noFill/>
          <a:ln w="9525">
            <a:noFill/>
            <a:miter lim="800000"/>
            <a:headEnd/>
            <a:tailEnd/>
          </a:ln>
        </p:spPr>
      </p:pic>
      <p:pic>
        <p:nvPicPr>
          <p:cNvPr id="20" name="Picture 7"/>
          <p:cNvPicPr>
            <a:picLocks noChangeAspect="1" noChangeArrowheads="1"/>
          </p:cNvPicPr>
          <p:nvPr/>
        </p:nvPicPr>
        <p:blipFill>
          <a:blip r:embed="rId4"/>
          <a:srcRect/>
          <a:stretch>
            <a:fillRect/>
          </a:stretch>
        </p:blipFill>
        <p:spPr bwMode="auto">
          <a:xfrm>
            <a:off x="3656104" y="2343762"/>
            <a:ext cx="216142" cy="209491"/>
          </a:xfrm>
          <a:prstGeom prst="rect">
            <a:avLst/>
          </a:prstGeom>
          <a:noFill/>
          <a:ln w="9525">
            <a:noFill/>
            <a:miter lim="800000"/>
            <a:headEnd/>
            <a:tailEnd/>
          </a:ln>
        </p:spPr>
      </p:pic>
      <p:pic>
        <p:nvPicPr>
          <p:cNvPr id="22" name="Picture 8"/>
          <p:cNvPicPr>
            <a:picLocks noChangeAspect="1"/>
          </p:cNvPicPr>
          <p:nvPr/>
        </p:nvPicPr>
        <p:blipFill>
          <a:blip r:embed="rId5"/>
          <a:stretch>
            <a:fillRect/>
          </a:stretch>
        </p:blipFill>
        <p:spPr>
          <a:xfrm>
            <a:off x="2668484" y="1949543"/>
            <a:ext cx="273170" cy="391369"/>
          </a:xfrm>
          <a:prstGeom prst="rect">
            <a:avLst/>
          </a:prstGeom>
          <a:scene3d>
            <a:camera prst="orthographicFront">
              <a:rot lat="600000" lon="0" rev="16854000"/>
            </a:camera>
            <a:lightRig rig="threePt" dir="t"/>
          </a:scene3d>
        </p:spPr>
      </p:pic>
      <p:pic>
        <p:nvPicPr>
          <p:cNvPr id="23" name="Picture 8"/>
          <p:cNvPicPr>
            <a:picLocks noChangeAspect="1"/>
          </p:cNvPicPr>
          <p:nvPr/>
        </p:nvPicPr>
        <p:blipFill>
          <a:blip r:embed="rId5"/>
          <a:stretch>
            <a:fillRect/>
          </a:stretch>
        </p:blipFill>
        <p:spPr>
          <a:xfrm>
            <a:off x="2596484" y="2520508"/>
            <a:ext cx="273170" cy="391369"/>
          </a:xfrm>
          <a:prstGeom prst="rect">
            <a:avLst/>
          </a:prstGeom>
          <a:scene3d>
            <a:camera prst="orthographicFront">
              <a:rot lat="600000" lon="0" rev="16854000"/>
            </a:camera>
            <a:lightRig rig="threePt" dir="t"/>
          </a:scene3d>
        </p:spPr>
      </p:pic>
      <p:pic>
        <p:nvPicPr>
          <p:cNvPr id="24" name="Picture 8"/>
          <p:cNvPicPr>
            <a:picLocks noChangeAspect="1"/>
          </p:cNvPicPr>
          <p:nvPr/>
        </p:nvPicPr>
        <p:blipFill>
          <a:blip r:embed="rId5"/>
          <a:stretch>
            <a:fillRect/>
          </a:stretch>
        </p:blipFill>
        <p:spPr>
          <a:xfrm>
            <a:off x="2869654" y="2950035"/>
            <a:ext cx="273170" cy="391369"/>
          </a:xfrm>
          <a:prstGeom prst="rect">
            <a:avLst/>
          </a:prstGeom>
          <a:scene3d>
            <a:camera prst="orthographicFront">
              <a:rot lat="600000" lon="0" rev="16854000"/>
            </a:camera>
            <a:lightRig rig="threePt" dir="t"/>
          </a:scene3d>
        </p:spPr>
      </p:pic>
      <p:sp>
        <p:nvSpPr>
          <p:cNvPr id="26"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a:t>
            </a:r>
            <a:endParaRPr lang="zh-CN" altLang="en-US" sz="2600" dirty="0"/>
          </a:p>
        </p:txBody>
      </p:sp>
    </p:spTree>
    <p:custDataLst>
      <p:tags r:id="rId1"/>
    </p:custDataLst>
    <p:extLst>
      <p:ext uri="{BB962C8B-B14F-4D97-AF65-F5344CB8AC3E}">
        <p14:creationId xmlns:p14="http://schemas.microsoft.com/office/powerpoint/2010/main" val="2626189162"/>
      </p:ext>
    </p:extLst>
  </p:cSld>
  <p:clrMapOvr>
    <a:masterClrMapping/>
  </p:clrMapOvr>
  <p:transition advTm="853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2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2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9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1400"/>
                            </p:stCondLst>
                            <p:childTnLst>
                              <p:par>
                                <p:cTn id="36" presetID="10" presetClass="entr" presetSubtype="0" fill="hold" grpId="0" nodeType="after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1000"/>
                                        <p:tgtEl>
                                          <p:spTgt spid="20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69"/>
                                        </p:tgtEl>
                                        <p:attrNameLst>
                                          <p:attrName>style.visibility</p:attrName>
                                        </p:attrNameLst>
                                      </p:cBhvr>
                                      <p:to>
                                        <p:strVal val="visible"/>
                                      </p:to>
                                    </p:set>
                                    <p:animEffect transition="in" filter="fade">
                                      <p:cBhvr>
                                        <p:cTn id="41" dur="1000"/>
                                        <p:tgtEl>
                                          <p:spTgt spid="206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70"/>
                                        </p:tgtEl>
                                        <p:attrNameLst>
                                          <p:attrName>style.visibility</p:attrName>
                                        </p:attrNameLst>
                                      </p:cBhvr>
                                      <p:to>
                                        <p:strVal val="visible"/>
                                      </p:to>
                                    </p:set>
                                    <p:animEffect transition="in" filter="fade">
                                      <p:cBhvr>
                                        <p:cTn id="44" dur="500"/>
                                        <p:tgtEl>
                                          <p:spTgt spid="207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55"/>
                                        </p:tgtEl>
                                        <p:attrNameLst>
                                          <p:attrName>style.visibility</p:attrName>
                                        </p:attrNameLst>
                                      </p:cBhvr>
                                      <p:to>
                                        <p:strVal val="visible"/>
                                      </p:to>
                                    </p:set>
                                    <p:animEffect transition="in" filter="fade">
                                      <p:cBhvr>
                                        <p:cTn id="47" dur="500"/>
                                        <p:tgtEl>
                                          <p:spTgt spid="2055"/>
                                        </p:tgtEl>
                                      </p:cBhvr>
                                    </p:animEffect>
                                  </p:childTnLst>
                                </p:cTn>
                              </p:par>
                            </p:childTnLst>
                          </p:cTn>
                        </p:par>
                        <p:par>
                          <p:cTn id="48" fill="hold">
                            <p:stCondLst>
                              <p:cond delay="2400"/>
                            </p:stCondLst>
                            <p:childTnLst>
                              <p:par>
                                <p:cTn id="49" presetID="10" presetClass="entr" presetSubtype="0" fill="hold" grpId="0" nodeType="afterEffect">
                                  <p:stCondLst>
                                    <p:cond delay="0"/>
                                  </p:stCondLst>
                                  <p:childTnLst>
                                    <p:set>
                                      <p:cBhvr>
                                        <p:cTn id="50" dur="1" fill="hold">
                                          <p:stCondLst>
                                            <p:cond delay="0"/>
                                          </p:stCondLst>
                                        </p:cTn>
                                        <p:tgtEl>
                                          <p:spTgt spid="2066"/>
                                        </p:tgtEl>
                                        <p:attrNameLst>
                                          <p:attrName>style.visibility</p:attrName>
                                        </p:attrNameLst>
                                      </p:cBhvr>
                                      <p:to>
                                        <p:strVal val="visible"/>
                                      </p:to>
                                    </p:set>
                                    <p:animEffect transition="in" filter="fade">
                                      <p:cBhvr>
                                        <p:cTn id="51" dur="500"/>
                                        <p:tgtEl>
                                          <p:spTgt spid="20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67"/>
                                        </p:tgtEl>
                                        <p:attrNameLst>
                                          <p:attrName>style.visibility</p:attrName>
                                        </p:attrNameLst>
                                      </p:cBhvr>
                                      <p:to>
                                        <p:strVal val="visible"/>
                                      </p:to>
                                    </p:set>
                                    <p:animEffect transition="in" filter="fade">
                                      <p:cBhvr>
                                        <p:cTn id="54" dur="500"/>
                                        <p:tgtEl>
                                          <p:spTgt spid="20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500"/>
                                        <p:tgtEl>
                                          <p:spTgt spid="20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57"/>
                                        </p:tgtEl>
                                        <p:attrNameLst>
                                          <p:attrName>style.visibility</p:attrName>
                                        </p:attrNameLst>
                                      </p:cBhvr>
                                      <p:to>
                                        <p:strVal val="visible"/>
                                      </p:to>
                                    </p:set>
                                    <p:animEffect transition="in" filter="fade">
                                      <p:cBhvr>
                                        <p:cTn id="60" dur="500"/>
                                        <p:tgtEl>
                                          <p:spTgt spid="2057"/>
                                        </p:tgtEl>
                                      </p:cBhvr>
                                    </p:animEffect>
                                  </p:childTnLst>
                                </p:cTn>
                              </p:par>
                            </p:childTnLst>
                          </p:cTn>
                        </p:par>
                        <p:par>
                          <p:cTn id="61" fill="hold">
                            <p:stCondLst>
                              <p:cond delay="2900"/>
                            </p:stCondLst>
                            <p:childTnLst>
                              <p:par>
                                <p:cTn id="62" presetID="10" presetClass="entr" presetSubtype="0" fill="hold" grpId="0" nodeType="afterEffect">
                                  <p:stCondLst>
                                    <p:cond delay="0"/>
                                  </p:stCondLst>
                                  <p:childTnLst>
                                    <p:set>
                                      <p:cBhvr>
                                        <p:cTn id="63" dur="1" fill="hold">
                                          <p:stCondLst>
                                            <p:cond delay="0"/>
                                          </p:stCondLst>
                                        </p:cTn>
                                        <p:tgtEl>
                                          <p:spTgt spid="2064"/>
                                        </p:tgtEl>
                                        <p:attrNameLst>
                                          <p:attrName>style.visibility</p:attrName>
                                        </p:attrNameLst>
                                      </p:cBhvr>
                                      <p:to>
                                        <p:strVal val="visible"/>
                                      </p:to>
                                    </p:set>
                                    <p:animEffect transition="in" filter="fade">
                                      <p:cBhvr>
                                        <p:cTn id="64" dur="500"/>
                                        <p:tgtEl>
                                          <p:spTgt spid="206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63"/>
                                        </p:tgtEl>
                                        <p:attrNameLst>
                                          <p:attrName>style.visibility</p:attrName>
                                        </p:attrNameLst>
                                      </p:cBhvr>
                                      <p:to>
                                        <p:strVal val="visible"/>
                                      </p:to>
                                    </p:set>
                                    <p:animEffect transition="in" filter="fade">
                                      <p:cBhvr>
                                        <p:cTn id="67" dur="500"/>
                                        <p:tgtEl>
                                          <p:spTgt spid="206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61"/>
                                        </p:tgtEl>
                                        <p:attrNameLst>
                                          <p:attrName>style.visibility</p:attrName>
                                        </p:attrNameLst>
                                      </p:cBhvr>
                                      <p:to>
                                        <p:strVal val="visible"/>
                                      </p:to>
                                    </p:set>
                                    <p:animEffect transition="in" filter="fade">
                                      <p:cBhvr>
                                        <p:cTn id="70" dur="500"/>
                                        <p:tgtEl>
                                          <p:spTgt spid="206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60"/>
                                        </p:tgtEl>
                                        <p:attrNameLst>
                                          <p:attrName>style.visibility</p:attrName>
                                        </p:attrNameLst>
                                      </p:cBhvr>
                                      <p:to>
                                        <p:strVal val="visible"/>
                                      </p:to>
                                    </p:set>
                                    <p:animEffect transition="in" filter="fade">
                                      <p:cBhvr>
                                        <p:cTn id="73"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P spid="2055" grpId="0" animBg="1"/>
      <p:bldP spid="2057" grpId="0" animBg="1"/>
      <p:bldP spid="2058" grpId="0" animBg="1"/>
      <p:bldP spid="2060" grpId="0" animBg="1"/>
      <p:bldP spid="2061" grpId="0" animBg="1"/>
      <p:bldP spid="2063" grpId="0" animBg="1"/>
      <p:bldP spid="2064" grpId="0" animBg="1"/>
      <p:bldP spid="2066" grpId="0" animBg="1"/>
      <p:bldP spid="2067" grpId="0" animBg="1"/>
      <p:bldP spid="2069" grpId="0" animBg="1"/>
      <p:bldP spid="2070" grpId="0" animBg="1"/>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reeform 5"/>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2" name="Freeform 4"/>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4" name="Freeform 6"/>
          <p:cNvSpPr>
            <a:spLocks/>
          </p:cNvSpPr>
          <p:nvPr/>
        </p:nvSpPr>
        <p:spPr bwMode="auto">
          <a:xfrm>
            <a:off x="908050" y="1787525"/>
            <a:ext cx="585788" cy="282575"/>
          </a:xfrm>
          <a:custGeom>
            <a:avLst/>
            <a:gdLst/>
            <a:ahLst/>
            <a:cxnLst>
              <a:cxn ang="0">
                <a:pos x="0" y="0"/>
              </a:cxn>
              <a:cxn ang="0">
                <a:pos x="0" y="0"/>
              </a:cxn>
              <a:cxn ang="0">
                <a:pos x="545" y="263"/>
              </a:cxn>
            </a:cxnLst>
            <a:rect l="0" t="0" r="r" b="b"/>
            <a:pathLst>
              <a:path w="545" h="263">
                <a:moveTo>
                  <a:pt x="0" y="0"/>
                </a:moveTo>
                <a:lnTo>
                  <a:pt x="0" y="0"/>
                </a:lnTo>
                <a:lnTo>
                  <a:pt x="545" y="263"/>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5" name="Freeform 7"/>
          <p:cNvSpPr>
            <a:spLocks noEditPoints="1"/>
          </p:cNvSpPr>
          <p:nvPr/>
        </p:nvSpPr>
        <p:spPr bwMode="auto">
          <a:xfrm>
            <a:off x="1474788" y="2032000"/>
            <a:ext cx="122238" cy="88900"/>
          </a:xfrm>
          <a:custGeom>
            <a:avLst/>
            <a:gdLst/>
            <a:ahLst/>
            <a:cxnLst>
              <a:cxn ang="0">
                <a:pos x="114" y="83"/>
              </a:cxn>
              <a:cxn ang="0">
                <a:pos x="114" y="83"/>
              </a:cxn>
              <a:cxn ang="0">
                <a:pos x="35" y="0"/>
              </a:cxn>
              <a:cxn ang="0">
                <a:pos x="0" y="72"/>
              </a:cxn>
              <a:cxn ang="0">
                <a:pos x="114" y="83"/>
              </a:cxn>
              <a:cxn ang="0">
                <a:pos x="114" y="83"/>
              </a:cxn>
              <a:cxn ang="0">
                <a:pos x="114" y="83"/>
              </a:cxn>
            </a:cxnLst>
            <a:rect l="0" t="0" r="r" b="b"/>
            <a:pathLst>
              <a:path w="114" h="83">
                <a:moveTo>
                  <a:pt x="114" y="83"/>
                </a:moveTo>
                <a:lnTo>
                  <a:pt x="114" y="83"/>
                </a:lnTo>
                <a:lnTo>
                  <a:pt x="35" y="0"/>
                </a:lnTo>
                <a:lnTo>
                  <a:pt x="0" y="72"/>
                </a:lnTo>
                <a:lnTo>
                  <a:pt x="114" y="83"/>
                </a:lnTo>
                <a:close/>
                <a:moveTo>
                  <a:pt x="114" y="83"/>
                </a:moveTo>
                <a:lnTo>
                  <a:pt x="114"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7" name="Freeform 9"/>
          <p:cNvSpPr>
            <a:spLocks/>
          </p:cNvSpPr>
          <p:nvPr/>
        </p:nvSpPr>
        <p:spPr bwMode="auto">
          <a:xfrm>
            <a:off x="1008063" y="3211513"/>
            <a:ext cx="366713" cy="112713"/>
          </a:xfrm>
          <a:custGeom>
            <a:avLst/>
            <a:gdLst/>
            <a:ahLst/>
            <a:cxnLst>
              <a:cxn ang="0">
                <a:pos x="0" y="104"/>
              </a:cxn>
              <a:cxn ang="0">
                <a:pos x="0" y="104"/>
              </a:cxn>
              <a:cxn ang="0">
                <a:pos x="341" y="0"/>
              </a:cxn>
            </a:cxnLst>
            <a:rect l="0" t="0" r="r" b="b"/>
            <a:pathLst>
              <a:path w="341" h="104">
                <a:moveTo>
                  <a:pt x="0" y="104"/>
                </a:moveTo>
                <a:lnTo>
                  <a:pt x="0" y="104"/>
                </a:lnTo>
                <a:lnTo>
                  <a:pt x="341"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8" name="Freeform 10"/>
          <p:cNvSpPr>
            <a:spLocks noEditPoints="1"/>
          </p:cNvSpPr>
          <p:nvPr/>
        </p:nvSpPr>
        <p:spPr bwMode="auto">
          <a:xfrm>
            <a:off x="1363663" y="3171825"/>
            <a:ext cx="120650" cy="82550"/>
          </a:xfrm>
          <a:custGeom>
            <a:avLst/>
            <a:gdLst/>
            <a:ahLst/>
            <a:cxnLst>
              <a:cxn ang="0">
                <a:pos x="113" y="7"/>
              </a:cxn>
              <a:cxn ang="0">
                <a:pos x="113" y="7"/>
              </a:cxn>
              <a:cxn ang="0">
                <a:pos x="0" y="0"/>
              </a:cxn>
              <a:cxn ang="0">
                <a:pos x="23" y="77"/>
              </a:cxn>
              <a:cxn ang="0">
                <a:pos x="113" y="7"/>
              </a:cxn>
              <a:cxn ang="0">
                <a:pos x="113" y="7"/>
              </a:cxn>
              <a:cxn ang="0">
                <a:pos x="113" y="7"/>
              </a:cxn>
            </a:cxnLst>
            <a:rect l="0" t="0" r="r" b="b"/>
            <a:pathLst>
              <a:path w="113" h="77">
                <a:moveTo>
                  <a:pt x="113" y="7"/>
                </a:moveTo>
                <a:lnTo>
                  <a:pt x="113" y="7"/>
                </a:lnTo>
                <a:lnTo>
                  <a:pt x="0" y="0"/>
                </a:lnTo>
                <a:lnTo>
                  <a:pt x="23" y="77"/>
                </a:lnTo>
                <a:lnTo>
                  <a:pt x="113" y="7"/>
                </a:lnTo>
                <a:close/>
                <a:moveTo>
                  <a:pt x="113" y="7"/>
                </a:moveTo>
                <a:lnTo>
                  <a:pt x="113"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0" name="Freeform 12"/>
          <p:cNvSpPr>
            <a:spLocks/>
          </p:cNvSpPr>
          <p:nvPr/>
        </p:nvSpPr>
        <p:spPr bwMode="auto">
          <a:xfrm>
            <a:off x="1854200" y="3752850"/>
            <a:ext cx="222250" cy="276225"/>
          </a:xfrm>
          <a:custGeom>
            <a:avLst/>
            <a:gdLst/>
            <a:ahLst/>
            <a:cxnLst>
              <a:cxn ang="0">
                <a:pos x="0" y="256"/>
              </a:cxn>
              <a:cxn ang="0">
                <a:pos x="0" y="256"/>
              </a:cxn>
              <a:cxn ang="0">
                <a:pos x="207" y="0"/>
              </a:cxn>
            </a:cxnLst>
            <a:rect l="0" t="0" r="r" b="b"/>
            <a:pathLst>
              <a:path w="207" h="256">
                <a:moveTo>
                  <a:pt x="0" y="256"/>
                </a:moveTo>
                <a:lnTo>
                  <a:pt x="0" y="256"/>
                </a:lnTo>
                <a:lnTo>
                  <a:pt x="207"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1" name="Freeform 13"/>
          <p:cNvSpPr>
            <a:spLocks noEditPoints="1"/>
          </p:cNvSpPr>
          <p:nvPr/>
        </p:nvSpPr>
        <p:spPr bwMode="auto">
          <a:xfrm>
            <a:off x="2043113" y="3663950"/>
            <a:ext cx="104775" cy="117475"/>
          </a:xfrm>
          <a:custGeom>
            <a:avLst/>
            <a:gdLst/>
            <a:ahLst/>
            <a:cxnLst>
              <a:cxn ang="0">
                <a:pos x="98" y="0"/>
              </a:cxn>
              <a:cxn ang="0">
                <a:pos x="98" y="0"/>
              </a:cxn>
              <a:cxn ang="0">
                <a:pos x="0" y="58"/>
              </a:cxn>
              <a:cxn ang="0">
                <a:pos x="62" y="109"/>
              </a:cxn>
              <a:cxn ang="0">
                <a:pos x="98" y="0"/>
              </a:cxn>
              <a:cxn ang="0">
                <a:pos x="98" y="0"/>
              </a:cxn>
              <a:cxn ang="0">
                <a:pos x="98" y="0"/>
              </a:cxn>
            </a:cxnLst>
            <a:rect l="0" t="0" r="r" b="b"/>
            <a:pathLst>
              <a:path w="98" h="109">
                <a:moveTo>
                  <a:pt x="98" y="0"/>
                </a:moveTo>
                <a:lnTo>
                  <a:pt x="98" y="0"/>
                </a:lnTo>
                <a:lnTo>
                  <a:pt x="0" y="58"/>
                </a:lnTo>
                <a:lnTo>
                  <a:pt x="62" y="109"/>
                </a:lnTo>
                <a:lnTo>
                  <a:pt x="98" y="0"/>
                </a:lnTo>
                <a:close/>
                <a:moveTo>
                  <a:pt x="98" y="0"/>
                </a:moveTo>
                <a:lnTo>
                  <a:pt x="9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3" name="Freeform 15"/>
          <p:cNvSpPr>
            <a:spLocks/>
          </p:cNvSpPr>
          <p:nvPr/>
        </p:nvSpPr>
        <p:spPr bwMode="auto">
          <a:xfrm>
            <a:off x="4000500" y="1806575"/>
            <a:ext cx="306388" cy="204788"/>
          </a:xfrm>
          <a:custGeom>
            <a:avLst/>
            <a:gdLst/>
            <a:ahLst/>
            <a:cxnLst>
              <a:cxn ang="0">
                <a:pos x="0" y="189"/>
              </a:cxn>
              <a:cxn ang="0">
                <a:pos x="0" y="189"/>
              </a:cxn>
              <a:cxn ang="0">
                <a:pos x="285" y="0"/>
              </a:cxn>
            </a:cxnLst>
            <a:rect l="0" t="0" r="r" b="b"/>
            <a:pathLst>
              <a:path w="285" h="189">
                <a:moveTo>
                  <a:pt x="0" y="189"/>
                </a:moveTo>
                <a:lnTo>
                  <a:pt x="0" y="189"/>
                </a:lnTo>
                <a:lnTo>
                  <a:pt x="285"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4" name="Freeform 16"/>
          <p:cNvSpPr>
            <a:spLocks noEditPoints="1"/>
          </p:cNvSpPr>
          <p:nvPr/>
        </p:nvSpPr>
        <p:spPr bwMode="auto">
          <a:xfrm>
            <a:off x="4283075" y="1743075"/>
            <a:ext cx="119063" cy="100013"/>
          </a:xfrm>
          <a:custGeom>
            <a:avLst/>
            <a:gdLst/>
            <a:ahLst/>
            <a:cxnLst>
              <a:cxn ang="0">
                <a:pos x="111" y="0"/>
              </a:cxn>
              <a:cxn ang="0">
                <a:pos x="111" y="0"/>
              </a:cxn>
              <a:cxn ang="0">
                <a:pos x="0" y="26"/>
              </a:cxn>
              <a:cxn ang="0">
                <a:pos x="44" y="92"/>
              </a:cxn>
              <a:cxn ang="0">
                <a:pos x="111" y="0"/>
              </a:cxn>
              <a:cxn ang="0">
                <a:pos x="111" y="0"/>
              </a:cxn>
              <a:cxn ang="0">
                <a:pos x="111" y="0"/>
              </a:cxn>
            </a:cxnLst>
            <a:rect l="0" t="0" r="r" b="b"/>
            <a:pathLst>
              <a:path w="111" h="92">
                <a:moveTo>
                  <a:pt x="111" y="0"/>
                </a:moveTo>
                <a:lnTo>
                  <a:pt x="111" y="0"/>
                </a:lnTo>
                <a:lnTo>
                  <a:pt x="0" y="26"/>
                </a:lnTo>
                <a:lnTo>
                  <a:pt x="44" y="92"/>
                </a:lnTo>
                <a:lnTo>
                  <a:pt x="111" y="0"/>
                </a:lnTo>
                <a:close/>
                <a:moveTo>
                  <a:pt x="111" y="0"/>
                </a:moveTo>
                <a:lnTo>
                  <a:pt x="1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6" name="Freeform 18"/>
          <p:cNvSpPr>
            <a:spLocks/>
          </p:cNvSpPr>
          <p:nvPr/>
        </p:nvSpPr>
        <p:spPr bwMode="auto">
          <a:xfrm>
            <a:off x="4173538" y="2655888"/>
            <a:ext cx="533400" cy="28575"/>
          </a:xfrm>
          <a:custGeom>
            <a:avLst/>
            <a:gdLst/>
            <a:ahLst/>
            <a:cxnLst>
              <a:cxn ang="0">
                <a:pos x="0" y="26"/>
              </a:cxn>
              <a:cxn ang="0">
                <a:pos x="0" y="26"/>
              </a:cxn>
              <a:cxn ang="0">
                <a:pos x="496" y="0"/>
              </a:cxn>
            </a:cxnLst>
            <a:rect l="0" t="0" r="r" b="b"/>
            <a:pathLst>
              <a:path w="496" h="26">
                <a:moveTo>
                  <a:pt x="0" y="26"/>
                </a:moveTo>
                <a:lnTo>
                  <a:pt x="0" y="26"/>
                </a:lnTo>
                <a:lnTo>
                  <a:pt x="496"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7" name="Freeform 19"/>
          <p:cNvSpPr>
            <a:spLocks noEditPoints="1"/>
          </p:cNvSpPr>
          <p:nvPr/>
        </p:nvSpPr>
        <p:spPr bwMode="auto">
          <a:xfrm>
            <a:off x="4703763" y="2613025"/>
            <a:ext cx="117475" cy="85725"/>
          </a:xfrm>
          <a:custGeom>
            <a:avLst/>
            <a:gdLst/>
            <a:ahLst/>
            <a:cxnLst>
              <a:cxn ang="0">
                <a:pos x="108" y="35"/>
              </a:cxn>
              <a:cxn ang="0">
                <a:pos x="108" y="35"/>
              </a:cxn>
              <a:cxn ang="0">
                <a:pos x="0" y="0"/>
              </a:cxn>
              <a:cxn ang="0">
                <a:pos x="4" y="80"/>
              </a:cxn>
              <a:cxn ang="0">
                <a:pos x="108" y="35"/>
              </a:cxn>
              <a:cxn ang="0">
                <a:pos x="108" y="35"/>
              </a:cxn>
              <a:cxn ang="0">
                <a:pos x="108" y="35"/>
              </a:cxn>
            </a:cxnLst>
            <a:rect l="0" t="0" r="r" b="b"/>
            <a:pathLst>
              <a:path w="108" h="80">
                <a:moveTo>
                  <a:pt x="108" y="35"/>
                </a:moveTo>
                <a:lnTo>
                  <a:pt x="108" y="35"/>
                </a:lnTo>
                <a:lnTo>
                  <a:pt x="0" y="0"/>
                </a:lnTo>
                <a:lnTo>
                  <a:pt x="4" y="80"/>
                </a:lnTo>
                <a:lnTo>
                  <a:pt x="108" y="35"/>
                </a:lnTo>
                <a:close/>
                <a:moveTo>
                  <a:pt x="108" y="35"/>
                </a:moveTo>
                <a:lnTo>
                  <a:pt x="108"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9" name="Freeform 21"/>
          <p:cNvSpPr>
            <a:spLocks/>
          </p:cNvSpPr>
          <p:nvPr/>
        </p:nvSpPr>
        <p:spPr bwMode="auto">
          <a:xfrm>
            <a:off x="4059238" y="3387725"/>
            <a:ext cx="392113" cy="214313"/>
          </a:xfrm>
          <a:custGeom>
            <a:avLst/>
            <a:gdLst/>
            <a:ahLst/>
            <a:cxnLst>
              <a:cxn ang="0">
                <a:pos x="0" y="0"/>
              </a:cxn>
              <a:cxn ang="0">
                <a:pos x="0" y="0"/>
              </a:cxn>
              <a:cxn ang="0">
                <a:pos x="365" y="198"/>
              </a:cxn>
            </a:cxnLst>
            <a:rect l="0" t="0" r="r" b="b"/>
            <a:pathLst>
              <a:path w="365" h="198">
                <a:moveTo>
                  <a:pt x="0" y="0"/>
                </a:moveTo>
                <a:lnTo>
                  <a:pt x="0" y="0"/>
                </a:lnTo>
                <a:lnTo>
                  <a:pt x="365" y="198"/>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70" name="Freeform 22"/>
          <p:cNvSpPr>
            <a:spLocks noEditPoints="1"/>
          </p:cNvSpPr>
          <p:nvPr/>
        </p:nvSpPr>
        <p:spPr bwMode="auto">
          <a:xfrm>
            <a:off x="4430713" y="3563938"/>
            <a:ext cx="120650" cy="92075"/>
          </a:xfrm>
          <a:custGeom>
            <a:avLst/>
            <a:gdLst/>
            <a:ahLst/>
            <a:cxnLst>
              <a:cxn ang="0">
                <a:pos x="113" y="86"/>
              </a:cxn>
              <a:cxn ang="0">
                <a:pos x="113" y="86"/>
              </a:cxn>
              <a:cxn ang="0">
                <a:pos x="38" y="0"/>
              </a:cxn>
              <a:cxn ang="0">
                <a:pos x="0" y="70"/>
              </a:cxn>
              <a:cxn ang="0">
                <a:pos x="113" y="86"/>
              </a:cxn>
              <a:cxn ang="0">
                <a:pos x="113" y="86"/>
              </a:cxn>
              <a:cxn ang="0">
                <a:pos x="113" y="86"/>
              </a:cxn>
            </a:cxnLst>
            <a:rect l="0" t="0" r="r" b="b"/>
            <a:pathLst>
              <a:path w="113" h="86">
                <a:moveTo>
                  <a:pt x="113" y="86"/>
                </a:moveTo>
                <a:lnTo>
                  <a:pt x="113" y="86"/>
                </a:lnTo>
                <a:lnTo>
                  <a:pt x="38" y="0"/>
                </a:lnTo>
                <a:lnTo>
                  <a:pt x="0" y="70"/>
                </a:lnTo>
                <a:lnTo>
                  <a:pt x="113" y="86"/>
                </a:lnTo>
                <a:close/>
                <a:moveTo>
                  <a:pt x="113" y="86"/>
                </a:moveTo>
                <a:lnTo>
                  <a:pt x="113"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 name="内容占位符 2"/>
          <p:cNvSpPr>
            <a:spLocks noGrp="1"/>
          </p:cNvSpPr>
          <p:nvPr>
            <p:ph idx="1"/>
          </p:nvPr>
        </p:nvSpPr>
        <p:spPr>
          <a:xfrm>
            <a:off x="916639" y="4134117"/>
            <a:ext cx="6604623" cy="4525963"/>
          </a:xfrm>
        </p:spPr>
        <p:txBody>
          <a:bodyPr>
            <a:normAutofit/>
          </a:bodyPr>
          <a:lstStyle/>
          <a:p>
            <a:r>
              <a:rPr lang="en-US" altLang="zh-CN" sz="1800" dirty="0" smtClean="0"/>
              <a:t>Goal: Infer network characteristics (edge or node delay)</a:t>
            </a:r>
          </a:p>
          <a:p>
            <a:r>
              <a:rPr lang="en-US" altLang="zh-CN" sz="1800" dirty="0" smtClean="0"/>
              <a:t>Difficulties:</a:t>
            </a:r>
          </a:p>
          <a:p>
            <a:pPr lvl="1"/>
            <a:r>
              <a:rPr lang="en-US" altLang="zh-CN" sz="1800" dirty="0" smtClean="0"/>
              <a:t>Edge-by-edge (or node-by node) monitoring too slow</a:t>
            </a:r>
          </a:p>
          <a:p>
            <a:pPr lvl="1"/>
            <a:r>
              <a:rPr lang="en-US" altLang="zh-CN" sz="1800" dirty="0" smtClean="0"/>
              <a:t>Inaccessible nodes</a:t>
            </a:r>
          </a:p>
          <a:p>
            <a:r>
              <a:rPr lang="en-US" altLang="zh-CN" sz="1800" dirty="0" smtClean="0"/>
              <a:t>Network Tomography:</a:t>
            </a:r>
          </a:p>
          <a:p>
            <a:pPr lvl="1"/>
            <a:r>
              <a:rPr lang="en-US" altLang="zh-CN" sz="1800" b="1" dirty="0" smtClean="0"/>
              <a:t>with very few</a:t>
            </a:r>
            <a:r>
              <a:rPr lang="en-US" altLang="zh-CN" sz="1800" dirty="0" smtClean="0"/>
              <a:t> </a:t>
            </a:r>
            <a:r>
              <a:rPr lang="en-US" altLang="zh-CN" sz="1800" b="1" dirty="0" smtClean="0"/>
              <a:t>end-to-end measurements</a:t>
            </a:r>
          </a:p>
          <a:p>
            <a:pPr lvl="1"/>
            <a:r>
              <a:rPr lang="en-US" altLang="zh-CN" sz="1800" b="1" dirty="0" smtClean="0"/>
              <a:t>quickly</a:t>
            </a:r>
          </a:p>
          <a:p>
            <a:pPr lvl="1"/>
            <a:r>
              <a:rPr lang="en-US" altLang="zh-CN" sz="1800" b="1" dirty="0" smtClean="0"/>
              <a:t>for arbitrary network topology</a:t>
            </a:r>
          </a:p>
          <a:p>
            <a:pPr lvl="1"/>
            <a:endParaRPr lang="en-US" altLang="zh-CN" sz="1800" dirty="0" smtClean="0"/>
          </a:p>
          <a:p>
            <a:pPr marL="457200" lvl="1" indent="0">
              <a:buNone/>
            </a:pPr>
            <a:endParaRPr lang="en-US" altLang="zh-CN" sz="1800" dirty="0"/>
          </a:p>
        </p:txBody>
      </p:sp>
      <p:sp>
        <p:nvSpPr>
          <p:cNvPr id="4" name="灯片编号占位符 3"/>
          <p:cNvSpPr>
            <a:spLocks noGrp="1"/>
          </p:cNvSpPr>
          <p:nvPr>
            <p:ph type="sldNum" sz="quarter" idx="12"/>
          </p:nvPr>
        </p:nvSpPr>
        <p:spPr/>
        <p:txBody>
          <a:bodyPr/>
          <a:lstStyle/>
          <a:p>
            <a:fld id="{48582E7E-D71B-44BD-8C03-8643ECDBC752}" type="slidenum">
              <a:rPr lang="zh-CN" altLang="en-US" smtClean="0"/>
              <a:pPr/>
              <a:t>45</a:t>
            </a:fld>
            <a:endParaRPr lang="zh-CN" altLang="en-US"/>
          </a:p>
        </p:txBody>
      </p:sp>
      <p:pic>
        <p:nvPicPr>
          <p:cNvPr id="9" name="Picture 8"/>
          <p:cNvPicPr>
            <a:picLocks noChangeAspect="1"/>
          </p:cNvPicPr>
          <p:nvPr/>
        </p:nvPicPr>
        <p:blipFill>
          <a:blip r:embed="rId3"/>
          <a:stretch>
            <a:fillRect/>
          </a:stretch>
        </p:blipFill>
        <p:spPr>
          <a:xfrm>
            <a:off x="5742020" y="1708421"/>
            <a:ext cx="1320800" cy="1892300"/>
          </a:xfrm>
          <a:prstGeom prst="rect">
            <a:avLst/>
          </a:prstGeom>
          <a:scene3d>
            <a:camera prst="orthographicFront">
              <a:rot lat="600000" lon="0" rev="16854000"/>
            </a:camera>
            <a:lightRig rig="threePt" dir="t"/>
          </a:scene3d>
        </p:spPr>
      </p:pic>
      <p:pic>
        <p:nvPicPr>
          <p:cNvPr id="12" name="Picture 9"/>
          <p:cNvPicPr>
            <a:picLocks noChangeAspect="1"/>
          </p:cNvPicPr>
          <p:nvPr/>
        </p:nvPicPr>
        <p:blipFill>
          <a:blip r:embed="rId4" cstate="print"/>
          <a:stretch>
            <a:fillRect/>
          </a:stretch>
        </p:blipFill>
        <p:spPr>
          <a:xfrm>
            <a:off x="2118914" y="2020187"/>
            <a:ext cx="1701800" cy="1447800"/>
          </a:xfrm>
          <a:prstGeom prst="rect">
            <a:avLst/>
          </a:prstGeom>
        </p:spPr>
      </p:pic>
      <p:sp>
        <p:nvSpPr>
          <p:cNvPr id="13" name="椭圆 12"/>
          <p:cNvSpPr>
            <a:spLocks noChangeAspect="1"/>
          </p:cNvSpPr>
          <p:nvPr/>
        </p:nvSpPr>
        <p:spPr>
          <a:xfrm>
            <a:off x="2369412" y="207322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a:spLocks noChangeAspect="1"/>
          </p:cNvSpPr>
          <p:nvPr/>
        </p:nvSpPr>
        <p:spPr>
          <a:xfrm>
            <a:off x="2596484" y="336175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2164436" y="307372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2092428" y="244850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a:spLocks noChangeAspect="1"/>
          </p:cNvSpPr>
          <p:nvPr/>
        </p:nvSpPr>
        <p:spPr>
          <a:xfrm>
            <a:off x="3301324" y="276283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32588" y="241041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7"/>
          <p:cNvPicPr>
            <a:picLocks noChangeAspect="1" noChangeArrowheads="1"/>
          </p:cNvPicPr>
          <p:nvPr/>
        </p:nvPicPr>
        <p:blipFill>
          <a:blip r:embed="rId5"/>
          <a:srcRect/>
          <a:stretch>
            <a:fillRect/>
          </a:stretch>
        </p:blipFill>
        <p:spPr bwMode="auto">
          <a:xfrm>
            <a:off x="1837649" y="2377670"/>
            <a:ext cx="216142" cy="209491"/>
          </a:xfrm>
          <a:prstGeom prst="rect">
            <a:avLst/>
          </a:prstGeom>
          <a:noFill/>
          <a:ln w="9525">
            <a:noFill/>
            <a:miter lim="800000"/>
            <a:headEnd/>
            <a:tailEnd/>
          </a:ln>
        </p:spPr>
      </p:pic>
      <p:pic>
        <p:nvPicPr>
          <p:cNvPr id="20" name="Picture 7"/>
          <p:cNvPicPr>
            <a:picLocks noChangeAspect="1" noChangeArrowheads="1"/>
          </p:cNvPicPr>
          <p:nvPr/>
        </p:nvPicPr>
        <p:blipFill>
          <a:blip r:embed="rId5"/>
          <a:srcRect/>
          <a:stretch>
            <a:fillRect/>
          </a:stretch>
        </p:blipFill>
        <p:spPr bwMode="auto">
          <a:xfrm>
            <a:off x="3656104" y="2343762"/>
            <a:ext cx="216142" cy="209491"/>
          </a:xfrm>
          <a:prstGeom prst="rect">
            <a:avLst/>
          </a:prstGeom>
          <a:noFill/>
          <a:ln w="9525">
            <a:noFill/>
            <a:miter lim="800000"/>
            <a:headEnd/>
            <a:tailEnd/>
          </a:ln>
        </p:spPr>
      </p:pic>
      <p:sp>
        <p:nvSpPr>
          <p:cNvPr id="26"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a:t>
            </a:r>
            <a:endParaRPr lang="zh-CN" altLang="en-US" sz="2600" dirty="0"/>
          </a:p>
        </p:txBody>
      </p:sp>
      <p:sp>
        <p:nvSpPr>
          <p:cNvPr id="32" name="Freeform 6"/>
          <p:cNvSpPr>
            <a:spLocks/>
          </p:cNvSpPr>
          <p:nvPr/>
        </p:nvSpPr>
        <p:spPr bwMode="auto">
          <a:xfrm>
            <a:off x="864969" y="2030142"/>
            <a:ext cx="3889375" cy="1371600"/>
          </a:xfrm>
          <a:custGeom>
            <a:avLst/>
            <a:gdLst>
              <a:gd name="T0" fmla="*/ 0 w 2736"/>
              <a:gd name="T1" fmla="*/ 2147483647 h 864"/>
              <a:gd name="T2" fmla="*/ 2147483647 w 2736"/>
              <a:gd name="T3" fmla="*/ 241935000 h 864"/>
              <a:gd name="T4" fmla="*/ 2147483647 w 2736"/>
              <a:gd name="T5" fmla="*/ 725805000 h 864"/>
              <a:gd name="T6" fmla="*/ 0 60000 65536"/>
              <a:gd name="T7" fmla="*/ 0 60000 65536"/>
              <a:gd name="T8" fmla="*/ 0 60000 65536"/>
              <a:gd name="T9" fmla="*/ 0 w 2736"/>
              <a:gd name="T10" fmla="*/ 0 h 864"/>
              <a:gd name="T11" fmla="*/ 2736 w 2736"/>
              <a:gd name="T12" fmla="*/ 864 h 864"/>
            </a:gdLst>
            <a:ahLst/>
            <a:cxnLst>
              <a:cxn ang="T6">
                <a:pos x="T0" y="T1"/>
              </a:cxn>
              <a:cxn ang="T7">
                <a:pos x="T2" y="T3"/>
              </a:cxn>
              <a:cxn ang="T8">
                <a:pos x="T4" y="T5"/>
              </a:cxn>
            </a:cxnLst>
            <a:rect l="T9" t="T10" r="T11" b="T12"/>
            <a:pathLst>
              <a:path w="2736" h="864">
                <a:moveTo>
                  <a:pt x="0" y="864"/>
                </a:moveTo>
                <a:cubicBezTo>
                  <a:pt x="372" y="528"/>
                  <a:pt x="744" y="192"/>
                  <a:pt x="1200" y="96"/>
                </a:cubicBezTo>
                <a:cubicBezTo>
                  <a:pt x="1656" y="0"/>
                  <a:pt x="2196" y="144"/>
                  <a:pt x="2736" y="288"/>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3" name="Freeform 8"/>
          <p:cNvSpPr>
            <a:spLocks/>
          </p:cNvSpPr>
          <p:nvPr/>
        </p:nvSpPr>
        <p:spPr bwMode="auto">
          <a:xfrm>
            <a:off x="864969" y="2639742"/>
            <a:ext cx="3889375" cy="762000"/>
          </a:xfrm>
          <a:custGeom>
            <a:avLst/>
            <a:gdLst>
              <a:gd name="T0" fmla="*/ 468497847 w 3056"/>
              <a:gd name="T1" fmla="*/ 1132889673 h 496"/>
              <a:gd name="T2" fmla="*/ 568890449 w 3056"/>
              <a:gd name="T3" fmla="*/ 1132889673 h 496"/>
              <a:gd name="T4" fmla="*/ 2147483647 w 3056"/>
              <a:gd name="T5" fmla="*/ 906311431 h 496"/>
              <a:gd name="T6" fmla="*/ 2147483647 w 3056"/>
              <a:gd name="T7" fmla="*/ 0 h 496"/>
              <a:gd name="T8" fmla="*/ 0 60000 65536"/>
              <a:gd name="T9" fmla="*/ 0 60000 65536"/>
              <a:gd name="T10" fmla="*/ 0 60000 65536"/>
              <a:gd name="T11" fmla="*/ 0 60000 65536"/>
              <a:gd name="T12" fmla="*/ 0 w 3056"/>
              <a:gd name="T13" fmla="*/ 0 h 496"/>
              <a:gd name="T14" fmla="*/ 3056 w 3056"/>
              <a:gd name="T15" fmla="*/ 496 h 496"/>
            </a:gdLst>
            <a:ahLst/>
            <a:cxnLst>
              <a:cxn ang="T8">
                <a:pos x="T0" y="T1"/>
              </a:cxn>
              <a:cxn ang="T9">
                <a:pos x="T2" y="T3"/>
              </a:cxn>
              <a:cxn ang="T10">
                <a:pos x="T4" y="T5"/>
              </a:cxn>
              <a:cxn ang="T11">
                <a:pos x="T6" y="T7"/>
              </a:cxn>
            </a:cxnLst>
            <a:rect l="T12" t="T13" r="T14" b="T15"/>
            <a:pathLst>
              <a:path w="3056" h="496">
                <a:moveTo>
                  <a:pt x="224" y="480"/>
                </a:moveTo>
                <a:cubicBezTo>
                  <a:pt x="112" y="488"/>
                  <a:pt x="0" y="496"/>
                  <a:pt x="272" y="480"/>
                </a:cubicBezTo>
                <a:cubicBezTo>
                  <a:pt x="544" y="464"/>
                  <a:pt x="1392" y="464"/>
                  <a:pt x="1856" y="384"/>
                </a:cubicBezTo>
                <a:cubicBezTo>
                  <a:pt x="2320" y="304"/>
                  <a:pt x="2688" y="152"/>
                  <a:pt x="3056" y="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5" name="Freeform 7"/>
          <p:cNvSpPr>
            <a:spLocks/>
          </p:cNvSpPr>
          <p:nvPr/>
        </p:nvSpPr>
        <p:spPr bwMode="auto">
          <a:xfrm>
            <a:off x="864969" y="2500042"/>
            <a:ext cx="3889375" cy="901700"/>
          </a:xfrm>
          <a:custGeom>
            <a:avLst/>
            <a:gdLst>
              <a:gd name="T0" fmla="*/ 0 w 2736"/>
              <a:gd name="T1" fmla="*/ 1431448750 h 568"/>
              <a:gd name="T2" fmla="*/ 2147483647 w 2736"/>
              <a:gd name="T3" fmla="*/ 221773750 h 568"/>
              <a:gd name="T4" fmla="*/ 2147483647 w 2736"/>
              <a:gd name="T5" fmla="*/ 100806250 h 568"/>
              <a:gd name="T6" fmla="*/ 0 60000 65536"/>
              <a:gd name="T7" fmla="*/ 0 60000 65536"/>
              <a:gd name="T8" fmla="*/ 0 60000 65536"/>
              <a:gd name="T9" fmla="*/ 0 w 2736"/>
              <a:gd name="T10" fmla="*/ 0 h 568"/>
              <a:gd name="T11" fmla="*/ 2736 w 2736"/>
              <a:gd name="T12" fmla="*/ 568 h 568"/>
            </a:gdLst>
            <a:ahLst/>
            <a:cxnLst>
              <a:cxn ang="T6">
                <a:pos x="T0" y="T1"/>
              </a:cxn>
              <a:cxn ang="T7">
                <a:pos x="T2" y="T3"/>
              </a:cxn>
              <a:cxn ang="T8">
                <a:pos x="T4" y="T5"/>
              </a:cxn>
            </a:cxnLst>
            <a:rect l="T9" t="T10" r="T11" b="T12"/>
            <a:pathLst>
              <a:path w="2736" h="568">
                <a:moveTo>
                  <a:pt x="0" y="568"/>
                </a:moveTo>
                <a:cubicBezTo>
                  <a:pt x="468" y="372"/>
                  <a:pt x="936" y="176"/>
                  <a:pt x="1392" y="88"/>
                </a:cubicBezTo>
                <a:cubicBezTo>
                  <a:pt x="1848" y="0"/>
                  <a:pt x="2512" y="48"/>
                  <a:pt x="2736" y="4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36" name="Oval 4"/>
          <p:cNvSpPr>
            <a:spLocks noChangeArrowheads="1"/>
          </p:cNvSpPr>
          <p:nvPr/>
        </p:nvSpPr>
        <p:spPr bwMode="auto">
          <a:xfrm>
            <a:off x="712569" y="33141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7" name="Oval 5"/>
          <p:cNvSpPr>
            <a:spLocks noChangeArrowheads="1"/>
          </p:cNvSpPr>
          <p:nvPr/>
        </p:nvSpPr>
        <p:spPr bwMode="auto">
          <a:xfrm>
            <a:off x="4806732" y="2452433"/>
            <a:ext cx="217488" cy="2159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Tree>
    <p:custDataLst>
      <p:tags r:id="rId1"/>
    </p:custDataLst>
    <p:extLst>
      <p:ext uri="{BB962C8B-B14F-4D97-AF65-F5344CB8AC3E}">
        <p14:creationId xmlns:p14="http://schemas.microsoft.com/office/powerpoint/2010/main" val="852893698"/>
      </p:ext>
    </p:extLst>
  </p:cSld>
  <p:clrMapOvr>
    <a:masterClrMapping/>
  </p:clrMapOvr>
  <p:transition advTm="853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dirty="0" smtClean="0">
                <a:cs typeface="宋体" pitchFamily="-84" charset="-122"/>
              </a:rPr>
              <a:t>B. Network </a:t>
            </a:r>
            <a:r>
              <a:rPr lang="en-US" altLang="zh-CN" dirty="0">
                <a:cs typeface="宋体" pitchFamily="-84" charset="-122"/>
              </a:rPr>
              <a:t>Tomography</a:t>
            </a:r>
          </a:p>
        </p:txBody>
      </p:sp>
      <p:sp>
        <p:nvSpPr>
          <p:cNvPr id="23572" name="Text Box 25"/>
          <p:cNvSpPr txBox="1">
            <a:spLocks noChangeArrowheads="1"/>
          </p:cNvSpPr>
          <p:nvPr/>
        </p:nvSpPr>
        <p:spPr bwMode="auto">
          <a:xfrm>
            <a:off x="5410200" y="2630488"/>
            <a:ext cx="3325813" cy="646112"/>
          </a:xfrm>
          <a:prstGeom prst="rect">
            <a:avLst/>
          </a:prstGeom>
          <a:noFill/>
          <a:ln w="9525">
            <a:noFill/>
            <a:miter lim="800000"/>
            <a:headEnd/>
            <a:tailEnd/>
          </a:ln>
        </p:spPr>
        <p:txBody>
          <a:bodyPr wrap="none">
            <a:prstTxWarp prst="textNoShape">
              <a:avLst/>
            </a:prstTxWarp>
            <a:spAutoFit/>
          </a:bodyPr>
          <a:lstStyle/>
          <a:p>
            <a:r>
              <a:rPr lang="en-US" altLang="zh-TW"/>
              <a:t>Measurements </a:t>
            </a:r>
            <a:r>
              <a:rPr lang="en-US" altLang="zh-TW" b="1"/>
              <a:t>y</a:t>
            </a:r>
            <a:r>
              <a:rPr lang="en-US" altLang="zh-TW"/>
              <a:t>:</a:t>
            </a:r>
          </a:p>
          <a:p>
            <a:pPr lvl="1">
              <a:buFontTx/>
              <a:buChar char="•"/>
            </a:pPr>
            <a:r>
              <a:rPr lang="en-US" altLang="zh-TW"/>
              <a:t>End-to-end packet delays</a:t>
            </a:r>
          </a:p>
        </p:txBody>
      </p:sp>
      <p:sp>
        <p:nvSpPr>
          <p:cNvPr id="20500" name="Text Box 25"/>
          <p:cNvSpPr txBox="1">
            <a:spLocks noChangeArrowheads="1"/>
          </p:cNvSpPr>
          <p:nvPr/>
        </p:nvSpPr>
        <p:spPr bwMode="auto">
          <a:xfrm>
            <a:off x="5486240" y="1615843"/>
            <a:ext cx="3429144" cy="923330"/>
          </a:xfrm>
          <a:prstGeom prst="rect">
            <a:avLst/>
          </a:prstGeom>
          <a:noFill/>
          <a:ln w="9525">
            <a:noFill/>
            <a:miter lim="800000"/>
            <a:headEnd/>
            <a:tailEnd/>
          </a:ln>
        </p:spPr>
        <p:txBody>
          <a:bodyPr wrap="none">
            <a:prstTxWarp prst="textNoShape">
              <a:avLst/>
            </a:prstTxWarp>
            <a:spAutoFit/>
          </a:bodyPr>
          <a:lstStyle/>
          <a:p>
            <a:r>
              <a:rPr lang="en-US" altLang="zh-TW" dirty="0"/>
              <a:t>Transform T:</a:t>
            </a:r>
          </a:p>
          <a:p>
            <a:pPr lvl="1">
              <a:buFontTx/>
              <a:buChar char="•"/>
            </a:pPr>
            <a:r>
              <a:rPr lang="en-US" altLang="zh-TW" dirty="0"/>
              <a:t>Network connectivity </a:t>
            </a:r>
            <a:r>
              <a:rPr lang="en-US" altLang="zh-TW" dirty="0" smtClean="0"/>
              <a:t>matrix</a:t>
            </a:r>
          </a:p>
          <a:p>
            <a:pPr lvl="1"/>
            <a:r>
              <a:rPr lang="en-US" altLang="zh-TW" dirty="0"/>
              <a:t> </a:t>
            </a:r>
            <a:r>
              <a:rPr lang="en-US" altLang="zh-TW" dirty="0" smtClean="0"/>
              <a:t>    </a:t>
            </a:r>
            <a:r>
              <a:rPr lang="en-US" altLang="zh-TW" dirty="0"/>
              <a:t>(known </a:t>
            </a:r>
            <a:r>
              <a:rPr lang="en-US" altLang="zh-TW" i="1" dirty="0"/>
              <a:t>a priori</a:t>
            </a:r>
            <a:r>
              <a:rPr lang="en-US" altLang="zh-TW" dirty="0"/>
              <a:t>)</a:t>
            </a:r>
          </a:p>
        </p:txBody>
      </p:sp>
      <p:sp>
        <p:nvSpPr>
          <p:cNvPr id="24" name="Text Box 25"/>
          <p:cNvSpPr txBox="1">
            <a:spLocks noChangeArrowheads="1"/>
          </p:cNvSpPr>
          <p:nvPr/>
        </p:nvSpPr>
        <p:spPr bwMode="auto">
          <a:xfrm>
            <a:off x="5437188" y="3581400"/>
            <a:ext cx="2890535" cy="646331"/>
          </a:xfrm>
          <a:prstGeom prst="rect">
            <a:avLst/>
          </a:prstGeom>
          <a:noFill/>
          <a:ln w="9525">
            <a:noFill/>
            <a:miter lim="800000"/>
            <a:headEnd/>
            <a:tailEnd/>
          </a:ln>
        </p:spPr>
        <p:txBody>
          <a:bodyPr wrap="none">
            <a:prstTxWarp prst="textNoShape">
              <a:avLst/>
            </a:prstTxWarp>
            <a:spAutoFit/>
          </a:bodyPr>
          <a:lstStyle/>
          <a:p>
            <a:r>
              <a:rPr lang="en-US" altLang="zh-TW" dirty="0"/>
              <a:t>Infer </a:t>
            </a:r>
            <a:r>
              <a:rPr lang="en-US" altLang="zh-TW" b="1" dirty="0" err="1"/>
              <a:t>x</a:t>
            </a:r>
            <a:r>
              <a:rPr lang="en-US" altLang="zh-TW" dirty="0"/>
              <a:t>:</a:t>
            </a:r>
          </a:p>
          <a:p>
            <a:pPr lvl="1">
              <a:buFontTx/>
              <a:buChar char="•"/>
            </a:pPr>
            <a:r>
              <a:rPr lang="en-US" altLang="zh-TW" dirty="0" smtClean="0"/>
              <a:t>Link/node </a:t>
            </a:r>
            <a:r>
              <a:rPr lang="en-US" altLang="zh-TW" dirty="0"/>
              <a:t>congestion</a:t>
            </a:r>
          </a:p>
        </p:txBody>
      </p:sp>
      <p:sp>
        <p:nvSpPr>
          <p:cNvPr id="25" name="Text Box 25"/>
          <p:cNvSpPr txBox="1">
            <a:spLocks noChangeArrowheads="1"/>
          </p:cNvSpPr>
          <p:nvPr/>
        </p:nvSpPr>
        <p:spPr bwMode="auto">
          <a:xfrm>
            <a:off x="5589588" y="4267200"/>
            <a:ext cx="2249487" cy="369888"/>
          </a:xfrm>
          <a:prstGeom prst="rect">
            <a:avLst/>
          </a:prstGeom>
          <a:noFill/>
          <a:ln w="9525">
            <a:noFill/>
            <a:miter lim="800000"/>
            <a:headEnd/>
            <a:tailEnd/>
          </a:ln>
        </p:spPr>
        <p:txBody>
          <a:bodyPr wrap="none">
            <a:prstTxWarp prst="textNoShape">
              <a:avLst/>
            </a:prstTxWarp>
            <a:spAutoFit/>
          </a:bodyPr>
          <a:lstStyle/>
          <a:p>
            <a:r>
              <a:rPr lang="en-US" altLang="zh-TW"/>
              <a:t>Hopefully “</a:t>
            </a:r>
            <a:r>
              <a:rPr lang="en-US" altLang="zh-TW" i="1"/>
              <a:t>k</a:t>
            </a:r>
            <a:r>
              <a:rPr lang="en-US" altLang="zh-TW"/>
              <a:t>-sparse”</a:t>
            </a:r>
          </a:p>
        </p:txBody>
      </p:sp>
      <p:sp>
        <p:nvSpPr>
          <p:cNvPr id="26" name="Text Box 25"/>
          <p:cNvSpPr txBox="1">
            <a:spLocks noChangeArrowheads="1"/>
          </p:cNvSpPr>
          <p:nvPr/>
        </p:nvSpPr>
        <p:spPr bwMode="auto">
          <a:xfrm>
            <a:off x="5562600" y="4648200"/>
            <a:ext cx="2519363" cy="369888"/>
          </a:xfrm>
          <a:prstGeom prst="rect">
            <a:avLst/>
          </a:prstGeom>
          <a:noFill/>
          <a:ln w="9525">
            <a:noFill/>
            <a:miter lim="800000"/>
            <a:headEnd/>
            <a:tailEnd/>
          </a:ln>
        </p:spPr>
        <p:txBody>
          <a:bodyPr wrap="none">
            <a:prstTxWarp prst="textNoShape">
              <a:avLst/>
            </a:prstTxWarp>
            <a:spAutoFit/>
          </a:bodyPr>
          <a:lstStyle/>
          <a:p>
            <a:r>
              <a:rPr lang="en-US" altLang="zh-TW"/>
              <a:t>Compressive sensing?</a:t>
            </a:r>
          </a:p>
        </p:txBody>
      </p:sp>
      <p:sp>
        <p:nvSpPr>
          <p:cNvPr id="28" name="Text Box 25"/>
          <p:cNvSpPr txBox="1">
            <a:spLocks noChangeArrowheads="1"/>
          </p:cNvSpPr>
          <p:nvPr/>
        </p:nvSpPr>
        <p:spPr bwMode="auto">
          <a:xfrm>
            <a:off x="5257800" y="6059488"/>
            <a:ext cx="3019425" cy="646112"/>
          </a:xfrm>
          <a:prstGeom prst="rect">
            <a:avLst/>
          </a:prstGeom>
          <a:noFill/>
          <a:ln w="9525">
            <a:noFill/>
            <a:miter lim="800000"/>
            <a:headEnd/>
            <a:tailEnd/>
          </a:ln>
        </p:spPr>
        <p:txBody>
          <a:bodyPr wrap="none">
            <a:prstTxWarp prst="textNoShape">
              <a:avLst/>
            </a:prstTxWarp>
            <a:spAutoFit/>
          </a:bodyPr>
          <a:lstStyle/>
          <a:p>
            <a:r>
              <a:rPr lang="en-US" altLang="zh-TW" dirty="0">
                <a:solidFill>
                  <a:srgbClr val="FF0000"/>
                </a:solidFill>
              </a:rPr>
              <a:t>Idea:</a:t>
            </a:r>
          </a:p>
          <a:p>
            <a:pPr lvl="1">
              <a:buFont typeface="Arial" pitchFamily="-84" charset="0"/>
              <a:buChar char="•"/>
            </a:pPr>
            <a:r>
              <a:rPr lang="en-US" altLang="zh-TW" dirty="0"/>
              <a:t>“Mimic” random matrix</a:t>
            </a:r>
          </a:p>
        </p:txBody>
      </p:sp>
      <p:sp>
        <p:nvSpPr>
          <p:cNvPr id="29" name="Text Box 25"/>
          <p:cNvSpPr txBox="1">
            <a:spLocks noChangeArrowheads="1"/>
          </p:cNvSpPr>
          <p:nvPr/>
        </p:nvSpPr>
        <p:spPr bwMode="auto">
          <a:xfrm>
            <a:off x="5243689" y="5020560"/>
            <a:ext cx="2955106" cy="1200329"/>
          </a:xfrm>
          <a:prstGeom prst="rect">
            <a:avLst/>
          </a:prstGeom>
          <a:noFill/>
          <a:ln w="9525">
            <a:noFill/>
            <a:miter lim="800000"/>
            <a:headEnd/>
            <a:tailEnd/>
          </a:ln>
        </p:spPr>
        <p:txBody>
          <a:bodyPr wrap="none">
            <a:prstTxWarp prst="textNoShape">
              <a:avLst/>
            </a:prstTxWarp>
            <a:spAutoFit/>
          </a:bodyPr>
          <a:lstStyle/>
          <a:p>
            <a:r>
              <a:rPr lang="en-US" altLang="zh-TW" dirty="0">
                <a:solidFill>
                  <a:srgbClr val="FF0000"/>
                </a:solidFill>
              </a:rPr>
              <a:t>Challenge:</a:t>
            </a:r>
          </a:p>
          <a:p>
            <a:pPr lvl="1">
              <a:buFont typeface="Arial" pitchFamily="-84" charset="0"/>
              <a:buChar char="•"/>
            </a:pPr>
            <a:r>
              <a:rPr lang="en-US" altLang="zh-TW" dirty="0"/>
              <a:t>Matrix T “fixed</a:t>
            </a:r>
            <a:r>
              <a:rPr lang="en-US" altLang="zh-TW" dirty="0" smtClean="0"/>
              <a:t>”</a:t>
            </a:r>
          </a:p>
          <a:p>
            <a:pPr lvl="1">
              <a:buFont typeface="Arial" pitchFamily="-84" charset="0"/>
              <a:buChar char="•"/>
            </a:pPr>
            <a:r>
              <a:rPr lang="en-US" altLang="zh-TW" dirty="0" smtClean="0"/>
              <a:t>Can only take “some”</a:t>
            </a:r>
          </a:p>
          <a:p>
            <a:pPr lvl="1"/>
            <a:r>
              <a:rPr lang="en-US" altLang="zh-TW" dirty="0" smtClean="0"/>
              <a:t>  types of measurements </a:t>
            </a:r>
            <a:endParaRPr lang="en-US" altLang="zh-TW" dirty="0"/>
          </a:p>
        </p:txBody>
      </p:sp>
      <p:sp>
        <p:nvSpPr>
          <p:cNvPr id="27" name="Freeform 5"/>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4"/>
          <p:cNvSpPr>
            <a:spLocks noEditPoints="1"/>
          </p:cNvSpPr>
          <p:nvPr/>
        </p:nvSpPr>
        <p:spPr bwMode="auto">
          <a:xfrm>
            <a:off x="1050925" y="1639887"/>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6"/>
          <p:cNvSpPr>
            <a:spLocks/>
          </p:cNvSpPr>
          <p:nvPr/>
        </p:nvSpPr>
        <p:spPr bwMode="auto">
          <a:xfrm>
            <a:off x="908050" y="1787525"/>
            <a:ext cx="585788" cy="282575"/>
          </a:xfrm>
          <a:custGeom>
            <a:avLst/>
            <a:gdLst/>
            <a:ahLst/>
            <a:cxnLst>
              <a:cxn ang="0">
                <a:pos x="0" y="0"/>
              </a:cxn>
              <a:cxn ang="0">
                <a:pos x="0" y="0"/>
              </a:cxn>
              <a:cxn ang="0">
                <a:pos x="545" y="263"/>
              </a:cxn>
            </a:cxnLst>
            <a:rect l="0" t="0" r="r" b="b"/>
            <a:pathLst>
              <a:path w="545" h="263">
                <a:moveTo>
                  <a:pt x="0" y="0"/>
                </a:moveTo>
                <a:lnTo>
                  <a:pt x="0" y="0"/>
                </a:lnTo>
                <a:lnTo>
                  <a:pt x="545" y="263"/>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7"/>
          <p:cNvSpPr>
            <a:spLocks noEditPoints="1"/>
          </p:cNvSpPr>
          <p:nvPr/>
        </p:nvSpPr>
        <p:spPr bwMode="auto">
          <a:xfrm>
            <a:off x="1474788" y="2032000"/>
            <a:ext cx="122238" cy="88900"/>
          </a:xfrm>
          <a:custGeom>
            <a:avLst/>
            <a:gdLst/>
            <a:ahLst/>
            <a:cxnLst>
              <a:cxn ang="0">
                <a:pos x="114" y="83"/>
              </a:cxn>
              <a:cxn ang="0">
                <a:pos x="114" y="83"/>
              </a:cxn>
              <a:cxn ang="0">
                <a:pos x="35" y="0"/>
              </a:cxn>
              <a:cxn ang="0">
                <a:pos x="0" y="72"/>
              </a:cxn>
              <a:cxn ang="0">
                <a:pos x="114" y="83"/>
              </a:cxn>
              <a:cxn ang="0">
                <a:pos x="114" y="83"/>
              </a:cxn>
              <a:cxn ang="0">
                <a:pos x="114" y="83"/>
              </a:cxn>
            </a:cxnLst>
            <a:rect l="0" t="0" r="r" b="b"/>
            <a:pathLst>
              <a:path w="114" h="83">
                <a:moveTo>
                  <a:pt x="114" y="83"/>
                </a:moveTo>
                <a:lnTo>
                  <a:pt x="114" y="83"/>
                </a:lnTo>
                <a:lnTo>
                  <a:pt x="35" y="0"/>
                </a:lnTo>
                <a:lnTo>
                  <a:pt x="0" y="72"/>
                </a:lnTo>
                <a:lnTo>
                  <a:pt x="114" y="83"/>
                </a:lnTo>
                <a:close/>
                <a:moveTo>
                  <a:pt x="114" y="83"/>
                </a:moveTo>
                <a:lnTo>
                  <a:pt x="114"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9"/>
          <p:cNvSpPr>
            <a:spLocks/>
          </p:cNvSpPr>
          <p:nvPr/>
        </p:nvSpPr>
        <p:spPr bwMode="auto">
          <a:xfrm>
            <a:off x="1008063" y="3211513"/>
            <a:ext cx="366713" cy="112713"/>
          </a:xfrm>
          <a:custGeom>
            <a:avLst/>
            <a:gdLst/>
            <a:ahLst/>
            <a:cxnLst>
              <a:cxn ang="0">
                <a:pos x="0" y="104"/>
              </a:cxn>
              <a:cxn ang="0">
                <a:pos x="0" y="104"/>
              </a:cxn>
              <a:cxn ang="0">
                <a:pos x="341" y="0"/>
              </a:cxn>
            </a:cxnLst>
            <a:rect l="0" t="0" r="r" b="b"/>
            <a:pathLst>
              <a:path w="341" h="104">
                <a:moveTo>
                  <a:pt x="0" y="104"/>
                </a:moveTo>
                <a:lnTo>
                  <a:pt x="0" y="104"/>
                </a:lnTo>
                <a:lnTo>
                  <a:pt x="341"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0"/>
          <p:cNvSpPr>
            <a:spLocks noEditPoints="1"/>
          </p:cNvSpPr>
          <p:nvPr/>
        </p:nvSpPr>
        <p:spPr bwMode="auto">
          <a:xfrm>
            <a:off x="1363663" y="3171825"/>
            <a:ext cx="120650" cy="82550"/>
          </a:xfrm>
          <a:custGeom>
            <a:avLst/>
            <a:gdLst/>
            <a:ahLst/>
            <a:cxnLst>
              <a:cxn ang="0">
                <a:pos x="113" y="7"/>
              </a:cxn>
              <a:cxn ang="0">
                <a:pos x="113" y="7"/>
              </a:cxn>
              <a:cxn ang="0">
                <a:pos x="0" y="0"/>
              </a:cxn>
              <a:cxn ang="0">
                <a:pos x="23" y="77"/>
              </a:cxn>
              <a:cxn ang="0">
                <a:pos x="113" y="7"/>
              </a:cxn>
              <a:cxn ang="0">
                <a:pos x="113" y="7"/>
              </a:cxn>
              <a:cxn ang="0">
                <a:pos x="113" y="7"/>
              </a:cxn>
            </a:cxnLst>
            <a:rect l="0" t="0" r="r" b="b"/>
            <a:pathLst>
              <a:path w="113" h="77">
                <a:moveTo>
                  <a:pt x="113" y="7"/>
                </a:moveTo>
                <a:lnTo>
                  <a:pt x="113" y="7"/>
                </a:lnTo>
                <a:lnTo>
                  <a:pt x="0" y="0"/>
                </a:lnTo>
                <a:lnTo>
                  <a:pt x="23" y="77"/>
                </a:lnTo>
                <a:lnTo>
                  <a:pt x="113" y="7"/>
                </a:lnTo>
                <a:close/>
                <a:moveTo>
                  <a:pt x="113" y="7"/>
                </a:moveTo>
                <a:lnTo>
                  <a:pt x="113"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12"/>
          <p:cNvSpPr>
            <a:spLocks/>
          </p:cNvSpPr>
          <p:nvPr/>
        </p:nvSpPr>
        <p:spPr bwMode="auto">
          <a:xfrm>
            <a:off x="1854200" y="3752850"/>
            <a:ext cx="222250" cy="276225"/>
          </a:xfrm>
          <a:custGeom>
            <a:avLst/>
            <a:gdLst/>
            <a:ahLst/>
            <a:cxnLst>
              <a:cxn ang="0">
                <a:pos x="0" y="256"/>
              </a:cxn>
              <a:cxn ang="0">
                <a:pos x="0" y="256"/>
              </a:cxn>
              <a:cxn ang="0">
                <a:pos x="207" y="0"/>
              </a:cxn>
            </a:cxnLst>
            <a:rect l="0" t="0" r="r" b="b"/>
            <a:pathLst>
              <a:path w="207" h="256">
                <a:moveTo>
                  <a:pt x="0" y="256"/>
                </a:moveTo>
                <a:lnTo>
                  <a:pt x="0" y="256"/>
                </a:lnTo>
                <a:lnTo>
                  <a:pt x="207"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3"/>
          <p:cNvSpPr>
            <a:spLocks noEditPoints="1"/>
          </p:cNvSpPr>
          <p:nvPr/>
        </p:nvSpPr>
        <p:spPr bwMode="auto">
          <a:xfrm>
            <a:off x="2043113" y="3663950"/>
            <a:ext cx="104775" cy="117475"/>
          </a:xfrm>
          <a:custGeom>
            <a:avLst/>
            <a:gdLst/>
            <a:ahLst/>
            <a:cxnLst>
              <a:cxn ang="0">
                <a:pos x="98" y="0"/>
              </a:cxn>
              <a:cxn ang="0">
                <a:pos x="98" y="0"/>
              </a:cxn>
              <a:cxn ang="0">
                <a:pos x="0" y="58"/>
              </a:cxn>
              <a:cxn ang="0">
                <a:pos x="62" y="109"/>
              </a:cxn>
              <a:cxn ang="0">
                <a:pos x="98" y="0"/>
              </a:cxn>
              <a:cxn ang="0">
                <a:pos x="98" y="0"/>
              </a:cxn>
              <a:cxn ang="0">
                <a:pos x="98" y="0"/>
              </a:cxn>
            </a:cxnLst>
            <a:rect l="0" t="0" r="r" b="b"/>
            <a:pathLst>
              <a:path w="98" h="109">
                <a:moveTo>
                  <a:pt x="98" y="0"/>
                </a:moveTo>
                <a:lnTo>
                  <a:pt x="98" y="0"/>
                </a:lnTo>
                <a:lnTo>
                  <a:pt x="0" y="58"/>
                </a:lnTo>
                <a:lnTo>
                  <a:pt x="62" y="109"/>
                </a:lnTo>
                <a:lnTo>
                  <a:pt x="98" y="0"/>
                </a:lnTo>
                <a:close/>
                <a:moveTo>
                  <a:pt x="98" y="0"/>
                </a:moveTo>
                <a:lnTo>
                  <a:pt x="9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5"/>
          <p:cNvSpPr>
            <a:spLocks/>
          </p:cNvSpPr>
          <p:nvPr/>
        </p:nvSpPr>
        <p:spPr bwMode="auto">
          <a:xfrm>
            <a:off x="4000500" y="1806575"/>
            <a:ext cx="306388" cy="204788"/>
          </a:xfrm>
          <a:custGeom>
            <a:avLst/>
            <a:gdLst/>
            <a:ahLst/>
            <a:cxnLst>
              <a:cxn ang="0">
                <a:pos x="0" y="189"/>
              </a:cxn>
              <a:cxn ang="0">
                <a:pos x="0" y="189"/>
              </a:cxn>
              <a:cxn ang="0">
                <a:pos x="285" y="0"/>
              </a:cxn>
            </a:cxnLst>
            <a:rect l="0" t="0" r="r" b="b"/>
            <a:pathLst>
              <a:path w="285" h="189">
                <a:moveTo>
                  <a:pt x="0" y="189"/>
                </a:moveTo>
                <a:lnTo>
                  <a:pt x="0" y="189"/>
                </a:lnTo>
                <a:lnTo>
                  <a:pt x="285"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16"/>
          <p:cNvSpPr>
            <a:spLocks noEditPoints="1"/>
          </p:cNvSpPr>
          <p:nvPr/>
        </p:nvSpPr>
        <p:spPr bwMode="auto">
          <a:xfrm>
            <a:off x="4283075" y="1743075"/>
            <a:ext cx="119063" cy="100013"/>
          </a:xfrm>
          <a:custGeom>
            <a:avLst/>
            <a:gdLst/>
            <a:ahLst/>
            <a:cxnLst>
              <a:cxn ang="0">
                <a:pos x="111" y="0"/>
              </a:cxn>
              <a:cxn ang="0">
                <a:pos x="111" y="0"/>
              </a:cxn>
              <a:cxn ang="0">
                <a:pos x="0" y="26"/>
              </a:cxn>
              <a:cxn ang="0">
                <a:pos x="44" y="92"/>
              </a:cxn>
              <a:cxn ang="0">
                <a:pos x="111" y="0"/>
              </a:cxn>
              <a:cxn ang="0">
                <a:pos x="111" y="0"/>
              </a:cxn>
              <a:cxn ang="0">
                <a:pos x="111" y="0"/>
              </a:cxn>
            </a:cxnLst>
            <a:rect l="0" t="0" r="r" b="b"/>
            <a:pathLst>
              <a:path w="111" h="92">
                <a:moveTo>
                  <a:pt x="111" y="0"/>
                </a:moveTo>
                <a:lnTo>
                  <a:pt x="111" y="0"/>
                </a:lnTo>
                <a:lnTo>
                  <a:pt x="0" y="26"/>
                </a:lnTo>
                <a:lnTo>
                  <a:pt x="44" y="92"/>
                </a:lnTo>
                <a:lnTo>
                  <a:pt x="111" y="0"/>
                </a:lnTo>
                <a:close/>
                <a:moveTo>
                  <a:pt x="111" y="0"/>
                </a:moveTo>
                <a:lnTo>
                  <a:pt x="1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18"/>
          <p:cNvSpPr>
            <a:spLocks/>
          </p:cNvSpPr>
          <p:nvPr/>
        </p:nvSpPr>
        <p:spPr bwMode="auto">
          <a:xfrm>
            <a:off x="4173538" y="2655888"/>
            <a:ext cx="533400" cy="28575"/>
          </a:xfrm>
          <a:custGeom>
            <a:avLst/>
            <a:gdLst/>
            <a:ahLst/>
            <a:cxnLst>
              <a:cxn ang="0">
                <a:pos x="0" y="26"/>
              </a:cxn>
              <a:cxn ang="0">
                <a:pos x="0" y="26"/>
              </a:cxn>
              <a:cxn ang="0">
                <a:pos x="496" y="0"/>
              </a:cxn>
            </a:cxnLst>
            <a:rect l="0" t="0" r="r" b="b"/>
            <a:pathLst>
              <a:path w="496" h="26">
                <a:moveTo>
                  <a:pt x="0" y="26"/>
                </a:moveTo>
                <a:lnTo>
                  <a:pt x="0" y="26"/>
                </a:lnTo>
                <a:lnTo>
                  <a:pt x="496"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19"/>
          <p:cNvSpPr>
            <a:spLocks noEditPoints="1"/>
          </p:cNvSpPr>
          <p:nvPr/>
        </p:nvSpPr>
        <p:spPr bwMode="auto">
          <a:xfrm>
            <a:off x="4703763" y="2613025"/>
            <a:ext cx="117475" cy="85725"/>
          </a:xfrm>
          <a:custGeom>
            <a:avLst/>
            <a:gdLst/>
            <a:ahLst/>
            <a:cxnLst>
              <a:cxn ang="0">
                <a:pos x="108" y="35"/>
              </a:cxn>
              <a:cxn ang="0">
                <a:pos x="108" y="35"/>
              </a:cxn>
              <a:cxn ang="0">
                <a:pos x="0" y="0"/>
              </a:cxn>
              <a:cxn ang="0">
                <a:pos x="4" y="80"/>
              </a:cxn>
              <a:cxn ang="0">
                <a:pos x="108" y="35"/>
              </a:cxn>
              <a:cxn ang="0">
                <a:pos x="108" y="35"/>
              </a:cxn>
              <a:cxn ang="0">
                <a:pos x="108" y="35"/>
              </a:cxn>
            </a:cxnLst>
            <a:rect l="0" t="0" r="r" b="b"/>
            <a:pathLst>
              <a:path w="108" h="80">
                <a:moveTo>
                  <a:pt x="108" y="35"/>
                </a:moveTo>
                <a:lnTo>
                  <a:pt x="108" y="35"/>
                </a:lnTo>
                <a:lnTo>
                  <a:pt x="0" y="0"/>
                </a:lnTo>
                <a:lnTo>
                  <a:pt x="4" y="80"/>
                </a:lnTo>
                <a:lnTo>
                  <a:pt x="108" y="35"/>
                </a:lnTo>
                <a:close/>
                <a:moveTo>
                  <a:pt x="108" y="35"/>
                </a:moveTo>
                <a:lnTo>
                  <a:pt x="108"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21"/>
          <p:cNvSpPr>
            <a:spLocks/>
          </p:cNvSpPr>
          <p:nvPr/>
        </p:nvSpPr>
        <p:spPr bwMode="auto">
          <a:xfrm>
            <a:off x="4059238" y="3387725"/>
            <a:ext cx="392113" cy="214313"/>
          </a:xfrm>
          <a:custGeom>
            <a:avLst/>
            <a:gdLst/>
            <a:ahLst/>
            <a:cxnLst>
              <a:cxn ang="0">
                <a:pos x="0" y="0"/>
              </a:cxn>
              <a:cxn ang="0">
                <a:pos x="0" y="0"/>
              </a:cxn>
              <a:cxn ang="0">
                <a:pos x="365" y="198"/>
              </a:cxn>
            </a:cxnLst>
            <a:rect l="0" t="0" r="r" b="b"/>
            <a:pathLst>
              <a:path w="365" h="198">
                <a:moveTo>
                  <a:pt x="0" y="0"/>
                </a:moveTo>
                <a:lnTo>
                  <a:pt x="0" y="0"/>
                </a:lnTo>
                <a:lnTo>
                  <a:pt x="365" y="198"/>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22"/>
          <p:cNvSpPr>
            <a:spLocks noEditPoints="1"/>
          </p:cNvSpPr>
          <p:nvPr/>
        </p:nvSpPr>
        <p:spPr bwMode="auto">
          <a:xfrm>
            <a:off x="4430713" y="3563938"/>
            <a:ext cx="120650" cy="92075"/>
          </a:xfrm>
          <a:custGeom>
            <a:avLst/>
            <a:gdLst/>
            <a:ahLst/>
            <a:cxnLst>
              <a:cxn ang="0">
                <a:pos x="113" y="86"/>
              </a:cxn>
              <a:cxn ang="0">
                <a:pos x="113" y="86"/>
              </a:cxn>
              <a:cxn ang="0">
                <a:pos x="38" y="0"/>
              </a:cxn>
              <a:cxn ang="0">
                <a:pos x="0" y="70"/>
              </a:cxn>
              <a:cxn ang="0">
                <a:pos x="113" y="86"/>
              </a:cxn>
              <a:cxn ang="0">
                <a:pos x="113" y="86"/>
              </a:cxn>
              <a:cxn ang="0">
                <a:pos x="113" y="86"/>
              </a:cxn>
            </a:cxnLst>
            <a:rect l="0" t="0" r="r" b="b"/>
            <a:pathLst>
              <a:path w="113" h="86">
                <a:moveTo>
                  <a:pt x="113" y="86"/>
                </a:moveTo>
                <a:lnTo>
                  <a:pt x="113" y="86"/>
                </a:lnTo>
                <a:lnTo>
                  <a:pt x="38" y="0"/>
                </a:lnTo>
                <a:lnTo>
                  <a:pt x="0" y="70"/>
                </a:lnTo>
                <a:lnTo>
                  <a:pt x="113" y="86"/>
                </a:lnTo>
                <a:close/>
                <a:moveTo>
                  <a:pt x="113" y="86"/>
                </a:moveTo>
                <a:lnTo>
                  <a:pt x="113"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pic>
        <p:nvPicPr>
          <p:cNvPr id="43" name="Picture 9"/>
          <p:cNvPicPr>
            <a:picLocks noChangeAspect="1"/>
          </p:cNvPicPr>
          <p:nvPr/>
        </p:nvPicPr>
        <p:blipFill>
          <a:blip r:embed="rId4" cstate="print"/>
          <a:stretch>
            <a:fillRect/>
          </a:stretch>
        </p:blipFill>
        <p:spPr>
          <a:xfrm>
            <a:off x="2118914" y="2020187"/>
            <a:ext cx="1701800" cy="1447800"/>
          </a:xfrm>
          <a:prstGeom prst="rect">
            <a:avLst/>
          </a:prstGeom>
        </p:spPr>
      </p:pic>
      <p:sp>
        <p:nvSpPr>
          <p:cNvPr id="44" name="椭圆 12"/>
          <p:cNvSpPr>
            <a:spLocks noChangeAspect="1"/>
          </p:cNvSpPr>
          <p:nvPr/>
        </p:nvSpPr>
        <p:spPr>
          <a:xfrm>
            <a:off x="2369412" y="207322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3"/>
          <p:cNvSpPr>
            <a:spLocks noChangeAspect="1"/>
          </p:cNvSpPr>
          <p:nvPr/>
        </p:nvSpPr>
        <p:spPr>
          <a:xfrm>
            <a:off x="2596484" y="336175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4"/>
          <p:cNvSpPr>
            <a:spLocks noChangeAspect="1"/>
          </p:cNvSpPr>
          <p:nvPr/>
        </p:nvSpPr>
        <p:spPr>
          <a:xfrm>
            <a:off x="2164436" y="307372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5"/>
          <p:cNvSpPr>
            <a:spLocks noChangeAspect="1"/>
          </p:cNvSpPr>
          <p:nvPr/>
        </p:nvSpPr>
        <p:spPr>
          <a:xfrm>
            <a:off x="2092428" y="244850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6"/>
          <p:cNvSpPr>
            <a:spLocks noChangeAspect="1"/>
          </p:cNvSpPr>
          <p:nvPr/>
        </p:nvSpPr>
        <p:spPr>
          <a:xfrm>
            <a:off x="3301324" y="276283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7"/>
          <p:cNvSpPr>
            <a:spLocks noChangeAspect="1"/>
          </p:cNvSpPr>
          <p:nvPr/>
        </p:nvSpPr>
        <p:spPr>
          <a:xfrm>
            <a:off x="3532588" y="241041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Picture 7"/>
          <p:cNvPicPr>
            <a:picLocks noChangeAspect="1" noChangeArrowheads="1"/>
          </p:cNvPicPr>
          <p:nvPr/>
        </p:nvPicPr>
        <p:blipFill>
          <a:blip r:embed="rId5"/>
          <a:srcRect/>
          <a:stretch>
            <a:fillRect/>
          </a:stretch>
        </p:blipFill>
        <p:spPr bwMode="auto">
          <a:xfrm>
            <a:off x="1837649" y="2377670"/>
            <a:ext cx="216142" cy="209491"/>
          </a:xfrm>
          <a:prstGeom prst="rect">
            <a:avLst/>
          </a:prstGeom>
          <a:noFill/>
          <a:ln w="9525">
            <a:noFill/>
            <a:miter lim="800000"/>
            <a:headEnd/>
            <a:tailEnd/>
          </a:ln>
        </p:spPr>
      </p:pic>
      <p:pic>
        <p:nvPicPr>
          <p:cNvPr id="51" name="Picture 7"/>
          <p:cNvPicPr>
            <a:picLocks noChangeAspect="1" noChangeArrowheads="1"/>
          </p:cNvPicPr>
          <p:nvPr/>
        </p:nvPicPr>
        <p:blipFill>
          <a:blip r:embed="rId5"/>
          <a:srcRect/>
          <a:stretch>
            <a:fillRect/>
          </a:stretch>
        </p:blipFill>
        <p:spPr bwMode="auto">
          <a:xfrm>
            <a:off x="3656104" y="2343762"/>
            <a:ext cx="216142" cy="209491"/>
          </a:xfrm>
          <a:prstGeom prst="rect">
            <a:avLst/>
          </a:prstGeom>
          <a:noFill/>
          <a:ln w="9525">
            <a:noFill/>
            <a:miter lim="800000"/>
            <a:headEnd/>
            <a:tailEnd/>
          </a:ln>
        </p:spPr>
      </p:pic>
      <p:sp>
        <p:nvSpPr>
          <p:cNvPr id="52" name="Freeform 6"/>
          <p:cNvSpPr>
            <a:spLocks/>
          </p:cNvSpPr>
          <p:nvPr/>
        </p:nvSpPr>
        <p:spPr bwMode="auto">
          <a:xfrm>
            <a:off x="864969" y="2030142"/>
            <a:ext cx="3889375" cy="1371600"/>
          </a:xfrm>
          <a:custGeom>
            <a:avLst/>
            <a:gdLst>
              <a:gd name="T0" fmla="*/ 0 w 2736"/>
              <a:gd name="T1" fmla="*/ 2147483647 h 864"/>
              <a:gd name="T2" fmla="*/ 2147483647 w 2736"/>
              <a:gd name="T3" fmla="*/ 241935000 h 864"/>
              <a:gd name="T4" fmla="*/ 2147483647 w 2736"/>
              <a:gd name="T5" fmla="*/ 725805000 h 864"/>
              <a:gd name="T6" fmla="*/ 0 60000 65536"/>
              <a:gd name="T7" fmla="*/ 0 60000 65536"/>
              <a:gd name="T8" fmla="*/ 0 60000 65536"/>
              <a:gd name="T9" fmla="*/ 0 w 2736"/>
              <a:gd name="T10" fmla="*/ 0 h 864"/>
              <a:gd name="T11" fmla="*/ 2736 w 2736"/>
              <a:gd name="T12" fmla="*/ 864 h 864"/>
            </a:gdLst>
            <a:ahLst/>
            <a:cxnLst>
              <a:cxn ang="T6">
                <a:pos x="T0" y="T1"/>
              </a:cxn>
              <a:cxn ang="T7">
                <a:pos x="T2" y="T3"/>
              </a:cxn>
              <a:cxn ang="T8">
                <a:pos x="T4" y="T5"/>
              </a:cxn>
            </a:cxnLst>
            <a:rect l="T9" t="T10" r="T11" b="T12"/>
            <a:pathLst>
              <a:path w="2736" h="864">
                <a:moveTo>
                  <a:pt x="0" y="864"/>
                </a:moveTo>
                <a:cubicBezTo>
                  <a:pt x="372" y="528"/>
                  <a:pt x="744" y="192"/>
                  <a:pt x="1200" y="96"/>
                </a:cubicBezTo>
                <a:cubicBezTo>
                  <a:pt x="1656" y="0"/>
                  <a:pt x="2196" y="144"/>
                  <a:pt x="2736" y="288"/>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3" name="Freeform 8"/>
          <p:cNvSpPr>
            <a:spLocks/>
          </p:cNvSpPr>
          <p:nvPr/>
        </p:nvSpPr>
        <p:spPr bwMode="auto">
          <a:xfrm>
            <a:off x="864969" y="2639742"/>
            <a:ext cx="3889375" cy="762000"/>
          </a:xfrm>
          <a:custGeom>
            <a:avLst/>
            <a:gdLst>
              <a:gd name="T0" fmla="*/ 468497847 w 3056"/>
              <a:gd name="T1" fmla="*/ 1132889673 h 496"/>
              <a:gd name="T2" fmla="*/ 568890449 w 3056"/>
              <a:gd name="T3" fmla="*/ 1132889673 h 496"/>
              <a:gd name="T4" fmla="*/ 2147483647 w 3056"/>
              <a:gd name="T5" fmla="*/ 906311431 h 496"/>
              <a:gd name="T6" fmla="*/ 2147483647 w 3056"/>
              <a:gd name="T7" fmla="*/ 0 h 496"/>
              <a:gd name="T8" fmla="*/ 0 60000 65536"/>
              <a:gd name="T9" fmla="*/ 0 60000 65536"/>
              <a:gd name="T10" fmla="*/ 0 60000 65536"/>
              <a:gd name="T11" fmla="*/ 0 60000 65536"/>
              <a:gd name="T12" fmla="*/ 0 w 3056"/>
              <a:gd name="T13" fmla="*/ 0 h 496"/>
              <a:gd name="T14" fmla="*/ 3056 w 3056"/>
              <a:gd name="T15" fmla="*/ 496 h 496"/>
            </a:gdLst>
            <a:ahLst/>
            <a:cxnLst>
              <a:cxn ang="T8">
                <a:pos x="T0" y="T1"/>
              </a:cxn>
              <a:cxn ang="T9">
                <a:pos x="T2" y="T3"/>
              </a:cxn>
              <a:cxn ang="T10">
                <a:pos x="T4" y="T5"/>
              </a:cxn>
              <a:cxn ang="T11">
                <a:pos x="T6" y="T7"/>
              </a:cxn>
            </a:cxnLst>
            <a:rect l="T12" t="T13" r="T14" b="T15"/>
            <a:pathLst>
              <a:path w="3056" h="496">
                <a:moveTo>
                  <a:pt x="224" y="480"/>
                </a:moveTo>
                <a:cubicBezTo>
                  <a:pt x="112" y="488"/>
                  <a:pt x="0" y="496"/>
                  <a:pt x="272" y="480"/>
                </a:cubicBezTo>
                <a:cubicBezTo>
                  <a:pt x="544" y="464"/>
                  <a:pt x="1392" y="464"/>
                  <a:pt x="1856" y="384"/>
                </a:cubicBezTo>
                <a:cubicBezTo>
                  <a:pt x="2320" y="304"/>
                  <a:pt x="2688" y="152"/>
                  <a:pt x="3056" y="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4" name="Freeform 7"/>
          <p:cNvSpPr>
            <a:spLocks/>
          </p:cNvSpPr>
          <p:nvPr/>
        </p:nvSpPr>
        <p:spPr bwMode="auto">
          <a:xfrm>
            <a:off x="864969" y="2500042"/>
            <a:ext cx="3889375" cy="901700"/>
          </a:xfrm>
          <a:custGeom>
            <a:avLst/>
            <a:gdLst>
              <a:gd name="T0" fmla="*/ 0 w 2736"/>
              <a:gd name="T1" fmla="*/ 1431448750 h 568"/>
              <a:gd name="T2" fmla="*/ 2147483647 w 2736"/>
              <a:gd name="T3" fmla="*/ 221773750 h 568"/>
              <a:gd name="T4" fmla="*/ 2147483647 w 2736"/>
              <a:gd name="T5" fmla="*/ 100806250 h 568"/>
              <a:gd name="T6" fmla="*/ 0 60000 65536"/>
              <a:gd name="T7" fmla="*/ 0 60000 65536"/>
              <a:gd name="T8" fmla="*/ 0 60000 65536"/>
              <a:gd name="T9" fmla="*/ 0 w 2736"/>
              <a:gd name="T10" fmla="*/ 0 h 568"/>
              <a:gd name="T11" fmla="*/ 2736 w 2736"/>
              <a:gd name="T12" fmla="*/ 568 h 568"/>
            </a:gdLst>
            <a:ahLst/>
            <a:cxnLst>
              <a:cxn ang="T6">
                <a:pos x="T0" y="T1"/>
              </a:cxn>
              <a:cxn ang="T7">
                <a:pos x="T2" y="T3"/>
              </a:cxn>
              <a:cxn ang="T8">
                <a:pos x="T4" y="T5"/>
              </a:cxn>
            </a:cxnLst>
            <a:rect l="T9" t="T10" r="T11" b="T12"/>
            <a:pathLst>
              <a:path w="2736" h="568">
                <a:moveTo>
                  <a:pt x="0" y="568"/>
                </a:moveTo>
                <a:cubicBezTo>
                  <a:pt x="468" y="372"/>
                  <a:pt x="936" y="176"/>
                  <a:pt x="1392" y="88"/>
                </a:cubicBezTo>
                <a:cubicBezTo>
                  <a:pt x="1848" y="0"/>
                  <a:pt x="2512" y="48"/>
                  <a:pt x="2736" y="4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5" name="Oval 4"/>
          <p:cNvSpPr>
            <a:spLocks noChangeArrowheads="1"/>
          </p:cNvSpPr>
          <p:nvPr/>
        </p:nvSpPr>
        <p:spPr bwMode="auto">
          <a:xfrm>
            <a:off x="712569" y="33141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56" name="Oval 5"/>
          <p:cNvSpPr>
            <a:spLocks noChangeArrowheads="1"/>
          </p:cNvSpPr>
          <p:nvPr/>
        </p:nvSpPr>
        <p:spPr bwMode="auto">
          <a:xfrm>
            <a:off x="4806732" y="2452433"/>
            <a:ext cx="217488" cy="2159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57" name="标题 1"/>
          <p:cNvSpPr txBox="1">
            <a:spLocks/>
          </p:cNvSpPr>
          <p:nvPr/>
        </p:nvSpPr>
        <p:spPr>
          <a:xfrm>
            <a:off x="-2182812" y="4637088"/>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cs typeface="宋体" pitchFamily="-84" charset="-122"/>
              </a:rPr>
              <a:t>Our algorithm: FRANTIC	</a:t>
            </a:r>
            <a:endParaRPr lang="zh-CN" altLang="en-US" sz="2400" dirty="0">
              <a:cs typeface="宋体" pitchFamily="-84" charset="-122"/>
            </a:endParaRPr>
          </a:p>
        </p:txBody>
      </p:sp>
      <p:sp>
        <p:nvSpPr>
          <p:cNvPr id="58" name="副标题 2"/>
          <p:cNvSpPr txBox="1">
            <a:spLocks/>
          </p:cNvSpPr>
          <p:nvPr/>
        </p:nvSpPr>
        <p:spPr>
          <a:xfrm>
            <a:off x="0" y="564414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000" b="1" dirty="0" smtClean="0">
                <a:solidFill>
                  <a:srgbClr val="898989"/>
                </a:solidFill>
                <a:cs typeface="宋体" pitchFamily="-84" charset="-122"/>
              </a:rPr>
              <a:t>Fast Reference-based Algorithm for Network Tomography </a:t>
            </a:r>
            <a:r>
              <a:rPr lang="en-US" altLang="zh-CN" sz="2000" b="1" dirty="0" err="1" smtClean="0">
                <a:solidFill>
                  <a:srgbClr val="898989"/>
                </a:solidFill>
                <a:cs typeface="宋体" pitchFamily="-84" charset="-122"/>
              </a:rPr>
              <a:t>vIa</a:t>
            </a:r>
            <a:r>
              <a:rPr lang="en-US" altLang="zh-CN" sz="2000" b="1" dirty="0" smtClean="0">
                <a:solidFill>
                  <a:srgbClr val="898989"/>
                </a:solidFill>
                <a:cs typeface="宋体" pitchFamily="-84" charset="-122"/>
              </a:rPr>
              <a:t> Compressive sensing</a:t>
            </a:r>
            <a:endParaRPr lang="zh-CN" altLang="en-US" sz="2000" b="1" dirty="0">
              <a:solidFill>
                <a:srgbClr val="898989"/>
              </a:solidFill>
              <a:cs typeface="宋体" pitchFamily="-84" charset="-122"/>
            </a:endParaRPr>
          </a:p>
        </p:txBody>
      </p:sp>
    </p:spTree>
    <p:custDataLst>
      <p:tags r:id="rId1"/>
    </p:custDataLst>
    <p:extLst>
      <p:ext uri="{BB962C8B-B14F-4D97-AF65-F5344CB8AC3E}">
        <p14:creationId xmlns:p14="http://schemas.microsoft.com/office/powerpoint/2010/main" val="15802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xEl>
                                              <p:pRg st="0" end="0"/>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57" grpId="0"/>
      <p:bldP spid="58" grpId="0" build="p"/>
      <p:bldP spid="58" grpId="1"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Table.pdf"/>
          <p:cNvPicPr>
            <a:picLocks noChangeAspect="1"/>
          </p:cNvPicPr>
          <p:nvPr/>
        </p:nvPicPr>
        <p:blipFill>
          <a:blip r:embed="rId2"/>
          <a:srcRect/>
          <a:stretch>
            <a:fillRect/>
          </a:stretch>
        </p:blipFill>
        <p:spPr bwMode="auto">
          <a:xfrm>
            <a:off x="-533400" y="201613"/>
            <a:ext cx="10972800" cy="14200187"/>
          </a:xfrm>
          <a:prstGeom prst="rect">
            <a:avLst/>
          </a:prstGeom>
          <a:noFill/>
          <a:ln w="9525">
            <a:noFill/>
            <a:miter lim="800000"/>
            <a:headEnd/>
            <a:tailEnd/>
          </a:ln>
        </p:spPr>
      </p:pic>
    </p:spTree>
    <p:extLst>
      <p:ext uri="{BB962C8B-B14F-4D97-AF65-F5344CB8AC3E}">
        <p14:creationId xmlns:p14="http://schemas.microsoft.com/office/powerpoint/2010/main" val="3550368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标题 1"/>
          <p:cNvSpPr>
            <a:spLocks noGrp="1"/>
          </p:cNvSpPr>
          <p:nvPr>
            <p:ph type="ctrTitle"/>
          </p:nvPr>
        </p:nvSpPr>
        <p:spPr>
          <a:xfrm>
            <a:off x="685800" y="-3175"/>
            <a:ext cx="7772400" cy="1470025"/>
          </a:xfrm>
        </p:spPr>
        <p:txBody>
          <a:bodyPr/>
          <a:lstStyle/>
          <a:p>
            <a:pPr eaLnBrk="1" hangingPunct="1"/>
            <a:r>
              <a:rPr lang="en-US" altLang="zh-CN" smtClean="0">
                <a:cs typeface="宋体" pitchFamily="-84" charset="-122"/>
              </a:rPr>
              <a:t>A Better TOMORROW</a:t>
            </a:r>
            <a:endParaRPr lang="zh-CN" altLang="en-US" smtClean="0">
              <a:cs typeface="宋体" pitchFamily="-84" charset="-122"/>
            </a:endParaRPr>
          </a:p>
        </p:txBody>
      </p:sp>
      <p:sp>
        <p:nvSpPr>
          <p:cNvPr id="3" name="副标题 2"/>
          <p:cNvSpPr>
            <a:spLocks noGrp="1"/>
          </p:cNvSpPr>
          <p:nvPr>
            <p:ph type="subTitle" idx="1"/>
          </p:nvPr>
        </p:nvSpPr>
        <p:spPr>
          <a:xfrm>
            <a:off x="1371600" y="1219200"/>
            <a:ext cx="6400800" cy="1752600"/>
          </a:xfrm>
        </p:spPr>
        <p:txBody>
          <a:bodyPr/>
          <a:lstStyle/>
          <a:p>
            <a:pPr eaLnBrk="1" hangingPunct="1"/>
            <a:r>
              <a:rPr lang="en-US" altLang="zh-CN" b="1" smtClean="0">
                <a:solidFill>
                  <a:srgbClr val="898989"/>
                </a:solidFill>
                <a:cs typeface="宋体" pitchFamily="-84" charset="-122"/>
              </a:rPr>
              <a:t>fast TOMOgRaphy oveR netwOrks</a:t>
            </a:r>
          </a:p>
          <a:p>
            <a:pPr eaLnBrk="1" hangingPunct="1"/>
            <a:r>
              <a:rPr lang="en-US" altLang="zh-CN" b="1" smtClean="0">
                <a:solidFill>
                  <a:srgbClr val="898989"/>
                </a:solidFill>
                <a:cs typeface="宋体" pitchFamily="-84" charset="-122"/>
              </a:rPr>
              <a:t>with feW probes</a:t>
            </a:r>
            <a:endParaRPr lang="zh-CN" altLang="en-US" b="1" smtClean="0">
              <a:solidFill>
                <a:srgbClr val="898989"/>
              </a:solidFill>
              <a:cs typeface="宋体" pitchFamily="-84" charset="-122"/>
            </a:endParaRPr>
          </a:p>
        </p:txBody>
      </p:sp>
    </p:spTree>
    <p:extLst>
      <p:ext uri="{BB962C8B-B14F-4D97-AF65-F5344CB8AC3E}">
        <p14:creationId xmlns:p14="http://schemas.microsoft.com/office/powerpoint/2010/main" val="2707077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Roland\Desktop\ppt\colorgraph.jpg"/>
          <p:cNvPicPr>
            <a:picLocks noChangeAspect="1" noChangeArrowheads="1"/>
          </p:cNvPicPr>
          <p:nvPr/>
        </p:nvPicPr>
        <p:blipFill>
          <a:blip r:embed="rId2"/>
          <a:srcRect/>
          <a:stretch>
            <a:fillRect/>
          </a:stretch>
        </p:blipFill>
        <p:spPr bwMode="auto">
          <a:xfrm>
            <a:off x="650875" y="2001838"/>
            <a:ext cx="3530600" cy="3121025"/>
          </a:xfrm>
          <a:prstGeom prst="rect">
            <a:avLst/>
          </a:prstGeom>
          <a:noFill/>
          <a:ln w="9525">
            <a:noFill/>
            <a:miter lim="800000"/>
            <a:headEnd/>
            <a:tailEnd/>
          </a:ln>
        </p:spPr>
      </p:pic>
      <p:sp>
        <p:nvSpPr>
          <p:cNvPr id="27651" name="Title 1"/>
          <p:cNvSpPr>
            <a:spLocks noGrp="1"/>
          </p:cNvSpPr>
          <p:nvPr>
            <p:ph type="title"/>
          </p:nvPr>
        </p:nvSpPr>
        <p:spPr/>
        <p:txBody>
          <a:bodyPr/>
          <a:lstStyle/>
          <a:p>
            <a:pPr eaLnBrk="1" hangingPunct="1"/>
            <a:r>
              <a:rPr lang="en-US" altLang="zh-CN" smtClean="0">
                <a:ea typeface="ＭＳ Ｐゴシック" pitchFamily="-84" charset="-128"/>
                <a:cs typeface="ＭＳ Ｐゴシック" pitchFamily="-84" charset="-128"/>
              </a:rPr>
              <a:t>SHO-FA</a:t>
            </a:r>
          </a:p>
        </p:txBody>
      </p:sp>
      <p:sp>
        <p:nvSpPr>
          <p:cNvPr id="27652" name="Slide Number Placeholder 19"/>
          <p:cNvSpPr>
            <a:spLocks noGrp="1"/>
          </p:cNvSpPr>
          <p:nvPr>
            <p:ph type="sldNum" sz="quarter" idx="12"/>
          </p:nvPr>
        </p:nvSpPr>
        <p:spPr bwMode="auto">
          <a:noFill/>
          <a:ln>
            <a:miter lim="800000"/>
            <a:headEnd/>
            <a:tailEnd/>
          </a:ln>
        </p:spPr>
        <p:txBody>
          <a:bodyPr/>
          <a:lstStyle/>
          <a:p>
            <a:fld id="{80C812A2-9FCB-BB4A-9FC5-C3A582C6917E}" type="slidenum">
              <a:rPr lang="en-US" altLang="zh-CN">
                <a:latin typeface="Calibri" pitchFamily="-84" charset="0"/>
                <a:ea typeface="宋体" pitchFamily="-84" charset="-122"/>
                <a:cs typeface="宋体" pitchFamily="-84" charset="-122"/>
              </a:rPr>
              <a:pPr/>
              <a:t>49</a:t>
            </a:fld>
            <a:endParaRPr lang="en-US" altLang="zh-CN">
              <a:latin typeface="Calibri" pitchFamily="-84" charset="0"/>
              <a:ea typeface="宋体" pitchFamily="-84" charset="-122"/>
              <a:cs typeface="宋体" pitchFamily="-84" charset="-122"/>
            </a:endParaRPr>
          </a:p>
        </p:txBody>
      </p:sp>
      <p:pic>
        <p:nvPicPr>
          <p:cNvPr id="27653" name="Picture 3" descr="C:\Users\Roland\Desktop\ppt\colorangle.jpg"/>
          <p:cNvPicPr>
            <a:picLocks noChangeAspect="1" noChangeArrowheads="1"/>
          </p:cNvPicPr>
          <p:nvPr/>
        </p:nvPicPr>
        <p:blipFill>
          <a:blip r:embed="rId3"/>
          <a:srcRect/>
          <a:stretch>
            <a:fillRect/>
          </a:stretch>
        </p:blipFill>
        <p:spPr bwMode="auto">
          <a:xfrm>
            <a:off x="4805363" y="2286000"/>
            <a:ext cx="4149725" cy="2408238"/>
          </a:xfrm>
          <a:prstGeom prst="rect">
            <a:avLst/>
          </a:prstGeom>
          <a:noFill/>
          <a:ln w="9525">
            <a:noFill/>
            <a:miter lim="800000"/>
            <a:headEnd/>
            <a:tailEnd/>
          </a:ln>
        </p:spPr>
      </p:pic>
      <p:sp>
        <p:nvSpPr>
          <p:cNvPr id="27654" name="TextBox 7"/>
          <p:cNvSpPr txBox="1">
            <a:spLocks noChangeArrowheads="1"/>
          </p:cNvSpPr>
          <p:nvPr/>
        </p:nvSpPr>
        <p:spPr bwMode="auto">
          <a:xfrm>
            <a:off x="617538" y="5175250"/>
            <a:ext cx="400050" cy="585788"/>
          </a:xfrm>
          <a:prstGeom prst="rect">
            <a:avLst/>
          </a:prstGeom>
          <a:noFill/>
          <a:ln w="9525">
            <a:noFill/>
            <a:miter lim="800000"/>
            <a:headEnd/>
            <a:tailEnd/>
          </a:ln>
        </p:spPr>
        <p:txBody>
          <a:bodyPr wrap="none">
            <a:prstTxWarp prst="textNoShape">
              <a:avLst/>
            </a:prstTxWarp>
            <a:spAutoFit/>
          </a:bodyPr>
          <a:lstStyle/>
          <a:p>
            <a:r>
              <a:rPr lang="en-US" altLang="zh-CN" sz="3200">
                <a:latin typeface="Calibri" pitchFamily="-84" charset="0"/>
              </a:rPr>
              <a:t>n</a:t>
            </a:r>
          </a:p>
        </p:txBody>
      </p:sp>
      <p:sp>
        <p:nvSpPr>
          <p:cNvPr id="27655" name="TextBox 8"/>
          <p:cNvSpPr txBox="1">
            <a:spLocks noChangeArrowheads="1"/>
          </p:cNvSpPr>
          <p:nvPr/>
        </p:nvSpPr>
        <p:spPr bwMode="auto">
          <a:xfrm>
            <a:off x="3668713" y="5130800"/>
            <a:ext cx="1050925" cy="584200"/>
          </a:xfrm>
          <a:prstGeom prst="rect">
            <a:avLst/>
          </a:prstGeom>
          <a:noFill/>
          <a:ln w="9525">
            <a:noFill/>
            <a:miter lim="800000"/>
            <a:headEnd/>
            <a:tailEnd/>
          </a:ln>
        </p:spPr>
        <p:txBody>
          <a:bodyPr>
            <a:prstTxWarp prst="textNoShape">
              <a:avLst/>
            </a:prstTxWarp>
            <a:spAutoFit/>
          </a:bodyPr>
          <a:lstStyle/>
          <a:p>
            <a:r>
              <a:rPr lang="en-US" altLang="zh-CN" sz="3200">
                <a:latin typeface="Calibri" pitchFamily="-84" charset="0"/>
              </a:rPr>
              <a:t>ck</a:t>
            </a:r>
          </a:p>
        </p:txBody>
      </p:sp>
      <p:sp>
        <p:nvSpPr>
          <p:cNvPr id="27656" name="TextBox 7"/>
          <p:cNvSpPr txBox="1">
            <a:spLocks noChangeArrowheads="1"/>
          </p:cNvSpPr>
          <p:nvPr/>
        </p:nvSpPr>
        <p:spPr bwMode="auto">
          <a:xfrm>
            <a:off x="7165975" y="1330325"/>
            <a:ext cx="433388" cy="584200"/>
          </a:xfrm>
          <a:prstGeom prst="rect">
            <a:avLst/>
          </a:prstGeom>
          <a:noFill/>
          <a:ln w="9525">
            <a:noFill/>
            <a:miter lim="800000"/>
            <a:headEnd/>
            <a:tailEnd/>
          </a:ln>
        </p:spPr>
        <p:txBody>
          <a:bodyPr wrap="none">
            <a:prstTxWarp prst="textNoShape">
              <a:avLst/>
            </a:prstTxWarp>
            <a:spAutoFit/>
          </a:bodyPr>
          <a:lstStyle/>
          <a:p>
            <a:r>
              <a:rPr lang="en-US" altLang="zh-CN" sz="3200" b="1">
                <a:latin typeface="Calibri" pitchFamily="-84" charset="0"/>
              </a:rPr>
              <a:t>A</a:t>
            </a:r>
          </a:p>
        </p:txBody>
      </p:sp>
      <p:sp>
        <p:nvSpPr>
          <p:cNvPr id="27657" name="TextBox 9"/>
          <p:cNvSpPr txBox="1">
            <a:spLocks noChangeArrowheads="1"/>
          </p:cNvSpPr>
          <p:nvPr/>
        </p:nvSpPr>
        <p:spPr bwMode="auto">
          <a:xfrm>
            <a:off x="1409700" y="1417638"/>
            <a:ext cx="812800" cy="584200"/>
          </a:xfrm>
          <a:prstGeom prst="rect">
            <a:avLst/>
          </a:prstGeom>
          <a:noFill/>
          <a:ln w="9525">
            <a:noFill/>
            <a:miter lim="800000"/>
            <a:headEnd/>
            <a:tailEnd/>
          </a:ln>
        </p:spPr>
        <p:txBody>
          <a:bodyPr wrap="none">
            <a:prstTxWarp prst="textNoShape">
              <a:avLst/>
            </a:prstTxWarp>
            <a:spAutoFit/>
          </a:bodyPr>
          <a:lstStyle/>
          <a:p>
            <a:r>
              <a:rPr lang="en-US" altLang="zh-CN" sz="3200">
                <a:latin typeface="Calibri" pitchFamily="-84" charset="0"/>
              </a:rPr>
              <a:t>d=3</a:t>
            </a:r>
          </a:p>
        </p:txBody>
      </p:sp>
      <p:sp>
        <p:nvSpPr>
          <p:cNvPr id="22" name="Arc 17"/>
          <p:cNvSpPr>
            <a:spLocks noChangeArrowheads="1"/>
          </p:cNvSpPr>
          <p:nvPr/>
        </p:nvSpPr>
        <p:spPr bwMode="auto">
          <a:xfrm rot="4800000">
            <a:off x="621507" y="1572418"/>
            <a:ext cx="1041400" cy="1046163"/>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a:latin typeface="Calibri" pitchFamily="-1" charset="0"/>
              <a:ea typeface="宋体" pitchFamily="-1" charset="-122"/>
              <a:cs typeface="宋体" pitchFamily="-1" charset="-122"/>
            </a:endParaRPr>
          </a:p>
        </p:txBody>
      </p:sp>
      <p:sp>
        <p:nvSpPr>
          <p:cNvPr id="27659" name="TextBox 10"/>
          <p:cNvSpPr txBox="1">
            <a:spLocks noChangeArrowheads="1"/>
          </p:cNvSpPr>
          <p:nvPr/>
        </p:nvSpPr>
        <p:spPr bwMode="auto">
          <a:xfrm>
            <a:off x="4306888" y="3036888"/>
            <a:ext cx="184150" cy="461962"/>
          </a:xfrm>
          <a:prstGeom prst="rect">
            <a:avLst/>
          </a:prstGeom>
          <a:noFill/>
          <a:ln w="9525">
            <a:noFill/>
            <a:miter lim="800000"/>
            <a:headEnd/>
            <a:tailEnd/>
          </a:ln>
        </p:spPr>
        <p:txBody>
          <a:bodyPr wrap="none">
            <a:prstTxWarp prst="textNoShape">
              <a:avLst/>
            </a:prstTxWarp>
            <a:spAutoFit/>
          </a:bodyPr>
          <a:lstStyle/>
          <a:p>
            <a:endParaRPr lang="en-US"/>
          </a:p>
        </p:txBody>
      </p:sp>
    </p:spTree>
    <p:extLst>
      <p:ext uri="{BB962C8B-B14F-4D97-AF65-F5344CB8AC3E}">
        <p14:creationId xmlns:p14="http://schemas.microsoft.com/office/powerpoint/2010/main" val="870292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6" name="Picture 46" descr="C:\Users\Roland\Desktop\ppt\3.jpg"/>
          <p:cNvPicPr>
            <a:picLocks noChangeAspect="1" noChangeArrowheads="1"/>
          </p:cNvPicPr>
          <p:nvPr/>
        </p:nvPicPr>
        <p:blipFill>
          <a:blip r:embed="rId2"/>
          <a:srcRect/>
          <a:stretch>
            <a:fillRect/>
          </a:stretch>
        </p:blipFill>
        <p:spPr bwMode="auto">
          <a:xfrm>
            <a:off x="228600" y="1400175"/>
            <a:ext cx="7129463" cy="2286654"/>
          </a:xfrm>
          <a:prstGeom prst="rect">
            <a:avLst/>
          </a:prstGeom>
          <a:noFill/>
        </p:spPr>
      </p:pic>
      <p:sp>
        <p:nvSpPr>
          <p:cNvPr id="5137" name="Title 1"/>
          <p:cNvSpPr>
            <a:spLocks noGrp="1"/>
          </p:cNvSpPr>
          <p:nvPr>
            <p:ph type="title"/>
          </p:nvPr>
        </p:nvSpPr>
        <p:spPr>
          <a:xfrm>
            <a:off x="457200" y="65088"/>
            <a:ext cx="8229600" cy="1143000"/>
          </a:xfrm>
        </p:spPr>
        <p:txBody>
          <a:bodyPr/>
          <a:lstStyle/>
          <a:p>
            <a:r>
              <a:rPr lang="en-US" altLang="zh-CN" dirty="0" smtClean="0">
                <a:ea typeface="ＭＳ Ｐゴシック" pitchFamily="-1" charset="-128"/>
              </a:rPr>
              <a:t>A. Robust compressive sensing</a:t>
            </a:r>
          </a:p>
        </p:txBody>
      </p:sp>
      <p:pic>
        <p:nvPicPr>
          <p:cNvPr id="5138" name="Picture 34"/>
          <p:cNvPicPr>
            <a:picLocks noChangeAspect="1"/>
          </p:cNvPicPr>
          <p:nvPr/>
        </p:nvPicPr>
        <p:blipFill>
          <a:blip r:embed="rId3"/>
          <a:srcRect/>
          <a:stretch>
            <a:fillRect/>
          </a:stretch>
        </p:blipFill>
        <p:spPr bwMode="auto">
          <a:xfrm>
            <a:off x="-69850" y="5743575"/>
            <a:ext cx="1000125" cy="1000125"/>
          </a:xfrm>
          <a:prstGeom prst="rect">
            <a:avLst/>
          </a:prstGeom>
          <a:noFill/>
          <a:ln w="9525">
            <a:noFill/>
            <a:miter lim="800000"/>
            <a:headEnd/>
            <a:tailEnd/>
          </a:ln>
        </p:spPr>
      </p:pic>
      <p:sp>
        <p:nvSpPr>
          <p:cNvPr id="67" name="TextBox 8"/>
          <p:cNvSpPr txBox="1">
            <a:spLocks noChangeArrowheads="1"/>
          </p:cNvSpPr>
          <p:nvPr/>
        </p:nvSpPr>
        <p:spPr bwMode="auto">
          <a:xfrm>
            <a:off x="3345240" y="4852517"/>
            <a:ext cx="2196760" cy="646331"/>
          </a:xfrm>
          <a:prstGeom prst="rect">
            <a:avLst/>
          </a:prstGeom>
          <a:noFill/>
          <a:ln w="9525">
            <a:noFill/>
            <a:miter lim="800000"/>
            <a:headEnd/>
            <a:tailEnd/>
          </a:ln>
        </p:spPr>
        <p:txBody>
          <a:bodyPr wrap="none">
            <a:spAutoFit/>
          </a:bodyPr>
          <a:lstStyle/>
          <a:p>
            <a:pPr>
              <a:defRPr/>
            </a:pPr>
            <a:r>
              <a:rPr lang="en-US" sz="3600" dirty="0">
                <a:latin typeface="Calibri" pitchFamily="-84" charset="0"/>
                <a:ea typeface="ＭＳ Ｐゴシック" pitchFamily="-84" charset="-128"/>
                <a:cs typeface="ＭＳ Ｐゴシック" pitchFamily="-84" charset="-128"/>
              </a:rPr>
              <a:t>y=A(</a:t>
            </a:r>
            <a:r>
              <a:rPr lang="en-US" sz="3600" dirty="0" err="1">
                <a:latin typeface="Calibri" pitchFamily="-84" charset="0"/>
                <a:ea typeface="ＭＳ Ｐゴシック" pitchFamily="-84" charset="-128"/>
                <a:cs typeface="ＭＳ Ｐゴシック" pitchFamily="-84" charset="-128"/>
              </a:rPr>
              <a:t>x+</a:t>
            </a:r>
            <a:r>
              <a:rPr lang="en-US" sz="3200" dirty="0" err="1">
                <a:ln>
                  <a:solidFill>
                    <a:schemeClr val="tx1"/>
                  </a:solidFill>
                </a:ln>
                <a:solidFill>
                  <a:srgbClr val="FF00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z</a:t>
            </a:r>
            <a:r>
              <a:rPr lang="en-US" sz="3600" dirty="0">
                <a:latin typeface="Calibri" pitchFamily="-84" charset="0"/>
                <a:ea typeface="ＭＳ Ｐゴシック" pitchFamily="-84" charset="-128"/>
                <a:cs typeface="ＭＳ Ｐゴシック" pitchFamily="-84" charset="-128"/>
              </a:rPr>
              <a:t>)+</a:t>
            </a:r>
            <a:r>
              <a:rPr lang="en-US" sz="3200" dirty="0">
                <a:ln>
                  <a:solidFill>
                    <a:schemeClr val="tx1"/>
                  </a:solidFill>
                </a:ln>
                <a:solidFill>
                  <a:srgbClr val="FFFF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e</a:t>
            </a:r>
          </a:p>
        </p:txBody>
      </p:sp>
      <p:sp>
        <p:nvSpPr>
          <p:cNvPr id="5161" name="TextBox 68"/>
          <p:cNvSpPr txBox="1">
            <a:spLocks noChangeArrowheads="1"/>
          </p:cNvSpPr>
          <p:nvPr/>
        </p:nvSpPr>
        <p:spPr bwMode="auto">
          <a:xfrm>
            <a:off x="3248025" y="5743575"/>
            <a:ext cx="1658938" cy="276225"/>
          </a:xfrm>
          <a:prstGeom prst="rect">
            <a:avLst/>
          </a:prstGeom>
          <a:noFill/>
          <a:ln w="9525">
            <a:noFill/>
            <a:miter lim="800000"/>
            <a:headEnd/>
            <a:tailEnd/>
          </a:ln>
        </p:spPr>
        <p:txBody>
          <a:bodyPr wrap="none">
            <a:spAutoFit/>
          </a:bodyPr>
          <a:lstStyle/>
          <a:p>
            <a:r>
              <a:rPr lang="en-US" altLang="zh-CN" sz="1200" i="1"/>
              <a:t>Approximate sparsity</a:t>
            </a:r>
          </a:p>
        </p:txBody>
      </p:sp>
      <p:sp>
        <p:nvSpPr>
          <p:cNvPr id="5162" name="TextBox 69"/>
          <p:cNvSpPr txBox="1">
            <a:spLocks noChangeArrowheads="1"/>
          </p:cNvSpPr>
          <p:nvPr/>
        </p:nvSpPr>
        <p:spPr bwMode="auto">
          <a:xfrm>
            <a:off x="4906963" y="6088063"/>
            <a:ext cx="1574800" cy="276225"/>
          </a:xfrm>
          <a:prstGeom prst="rect">
            <a:avLst/>
          </a:prstGeom>
          <a:noFill/>
          <a:ln w="9525">
            <a:noFill/>
            <a:miter lim="800000"/>
            <a:headEnd/>
            <a:tailEnd/>
          </a:ln>
        </p:spPr>
        <p:txBody>
          <a:bodyPr wrap="none">
            <a:spAutoFit/>
          </a:bodyPr>
          <a:lstStyle/>
          <a:p>
            <a:r>
              <a:rPr lang="en-US" altLang="zh-CN" sz="1200" i="1"/>
              <a:t>Measurement noise</a:t>
            </a:r>
          </a:p>
        </p:txBody>
      </p:sp>
      <p:cxnSp>
        <p:nvCxnSpPr>
          <p:cNvPr id="72" name="Straight Arrow Connector 71"/>
          <p:cNvCxnSpPr>
            <a:cxnSpLocks noChangeShapeType="1"/>
          </p:cNvCxnSpPr>
          <p:nvPr/>
        </p:nvCxnSpPr>
        <p:spPr bwMode="auto">
          <a:xfrm rot="10800000" flipV="1">
            <a:off x="4352925" y="5480050"/>
            <a:ext cx="376238" cy="26352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cxnSp>
        <p:nvCxnSpPr>
          <p:cNvPr id="73" name="Straight Arrow Connector 72"/>
          <p:cNvCxnSpPr>
            <a:cxnSpLocks noChangeShapeType="1"/>
            <a:endCxn id="5162" idx="0"/>
          </p:cNvCxnSpPr>
          <p:nvPr/>
        </p:nvCxnSpPr>
        <p:spPr bwMode="auto">
          <a:xfrm rot="16200000" flipH="1">
            <a:off x="5202238" y="5595938"/>
            <a:ext cx="650875" cy="333375"/>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5165" name="Slide Number Placeholder 75"/>
          <p:cNvSpPr>
            <a:spLocks noGrp="1"/>
          </p:cNvSpPr>
          <p:nvPr>
            <p:ph type="sldNum" sz="quarter" idx="12"/>
          </p:nvPr>
        </p:nvSpPr>
        <p:spPr bwMode="auto">
          <a:noFill/>
          <a:ln>
            <a:miter lim="800000"/>
            <a:headEnd/>
            <a:tailEnd/>
          </a:ln>
        </p:spPr>
        <p:txBody>
          <a:bodyPr/>
          <a:lstStyle/>
          <a:p>
            <a:fld id="{2DE2C605-F1AC-46D8-9FE4-D1887C535C5D}" type="slidenum">
              <a:rPr lang="en-US" altLang="zh-CN"/>
              <a:pPr/>
              <a:t>5</a:t>
            </a:fld>
            <a:endParaRPr lang="en-US" altLang="zh-CN"/>
          </a:p>
        </p:txBody>
      </p:sp>
      <p:pic>
        <p:nvPicPr>
          <p:cNvPr id="50" name="Picture 18" descr="C:\Users\Roland\Desktop\ppt\2.jpg"/>
          <p:cNvPicPr>
            <a:picLocks noChangeAspect="1" noChangeArrowheads="1"/>
          </p:cNvPicPr>
          <p:nvPr/>
        </p:nvPicPr>
        <p:blipFill>
          <a:blip r:embed="rId4"/>
          <a:srcRect/>
          <a:stretch>
            <a:fillRect/>
          </a:stretch>
        </p:blipFill>
        <p:spPr bwMode="auto">
          <a:xfrm>
            <a:off x="7358240" y="1503848"/>
            <a:ext cx="927898" cy="4249252"/>
          </a:xfrm>
          <a:prstGeom prst="rect">
            <a:avLst/>
          </a:prstGeom>
          <a:noFill/>
        </p:spPr>
      </p:pic>
      <p:sp>
        <p:nvSpPr>
          <p:cNvPr id="52" name="TextBox 10"/>
          <p:cNvSpPr txBox="1">
            <a:spLocks noChangeArrowheads="1"/>
          </p:cNvSpPr>
          <p:nvPr/>
        </p:nvSpPr>
        <p:spPr bwMode="auto">
          <a:xfrm>
            <a:off x="7822982" y="1011922"/>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pic>
        <p:nvPicPr>
          <p:cNvPr id="53" name="Picture 35" descr="C:\Users\Roland\Desktop\ppt\x.jpg"/>
          <p:cNvPicPr>
            <a:picLocks noChangeAspect="1" noChangeArrowheads="1"/>
          </p:cNvPicPr>
          <p:nvPr/>
        </p:nvPicPr>
        <p:blipFill>
          <a:blip r:embed="rId5"/>
          <a:srcRect/>
          <a:stretch>
            <a:fillRect/>
          </a:stretch>
        </p:blipFill>
        <p:spPr bwMode="auto">
          <a:xfrm>
            <a:off x="7580590" y="1174156"/>
            <a:ext cx="314325" cy="342900"/>
          </a:xfrm>
          <a:prstGeom prst="rect">
            <a:avLst/>
          </a:prstGeom>
          <a:noFill/>
        </p:spPr>
      </p:pic>
      <p:pic>
        <p:nvPicPr>
          <p:cNvPr id="5167" name="Picture 47" descr="C:\Users\Roland\Desktop\ppt\approxsparsex.jpg"/>
          <p:cNvPicPr>
            <a:picLocks noChangeAspect="1" noChangeArrowheads="1"/>
          </p:cNvPicPr>
          <p:nvPr/>
        </p:nvPicPr>
        <p:blipFill>
          <a:blip r:embed="rId6"/>
          <a:srcRect/>
          <a:stretch>
            <a:fillRect/>
          </a:stretch>
        </p:blipFill>
        <p:spPr bwMode="auto">
          <a:xfrm>
            <a:off x="7465582" y="1716089"/>
            <a:ext cx="704512" cy="3759198"/>
          </a:xfrm>
          <a:prstGeom prst="rect">
            <a:avLst/>
          </a:prstGeom>
          <a:noFill/>
        </p:spPr>
      </p:pic>
      <p:cxnSp>
        <p:nvCxnSpPr>
          <p:cNvPr id="65" name="Straight Arrow Connector 53"/>
          <p:cNvCxnSpPr>
            <a:cxnSpLocks noChangeShapeType="1"/>
          </p:cNvCxnSpPr>
          <p:nvPr/>
        </p:nvCxnSpPr>
        <p:spPr bwMode="auto">
          <a:xfrm flipV="1">
            <a:off x="6965950" y="1844824"/>
            <a:ext cx="774404" cy="2801789"/>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6" name="Straight Arrow Connector 54"/>
          <p:cNvCxnSpPr>
            <a:cxnSpLocks noChangeShapeType="1"/>
          </p:cNvCxnSpPr>
          <p:nvPr/>
        </p:nvCxnSpPr>
        <p:spPr bwMode="auto">
          <a:xfrm flipV="1">
            <a:off x="6965950" y="2583180"/>
            <a:ext cx="774404" cy="206343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8" name="Straight Arrow Connector 57"/>
          <p:cNvCxnSpPr>
            <a:cxnSpLocks noChangeShapeType="1"/>
          </p:cNvCxnSpPr>
          <p:nvPr/>
        </p:nvCxnSpPr>
        <p:spPr bwMode="auto">
          <a:xfrm flipV="1">
            <a:off x="6965950" y="3154680"/>
            <a:ext cx="774404" cy="149193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9" name="Straight Arrow Connector 58"/>
          <p:cNvCxnSpPr>
            <a:cxnSpLocks noChangeShapeType="1"/>
          </p:cNvCxnSpPr>
          <p:nvPr/>
        </p:nvCxnSpPr>
        <p:spPr bwMode="auto">
          <a:xfrm flipV="1">
            <a:off x="6965950" y="3870960"/>
            <a:ext cx="774404" cy="775653"/>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70" name="Straight Arrow Connector 59"/>
          <p:cNvCxnSpPr>
            <a:cxnSpLocks noChangeShapeType="1"/>
          </p:cNvCxnSpPr>
          <p:nvPr/>
        </p:nvCxnSpPr>
        <p:spPr bwMode="auto">
          <a:xfrm>
            <a:off x="6965950" y="4646613"/>
            <a:ext cx="774404" cy="227012"/>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sp>
        <p:nvSpPr>
          <p:cNvPr id="76" name="TextBox 10"/>
          <p:cNvSpPr txBox="1">
            <a:spLocks noChangeArrowheads="1"/>
          </p:cNvSpPr>
          <p:nvPr/>
        </p:nvSpPr>
        <p:spPr bwMode="auto">
          <a:xfrm>
            <a:off x="6572250" y="4227513"/>
            <a:ext cx="367408" cy="646331"/>
          </a:xfrm>
          <a:prstGeom prst="rect">
            <a:avLst/>
          </a:prstGeom>
          <a:noFill/>
          <a:ln w="9525">
            <a:noFill/>
            <a:miter lim="800000"/>
            <a:headEnd/>
            <a:tailEnd/>
          </a:ln>
        </p:spPr>
        <p:txBody>
          <a:bodyPr wrap="none">
            <a:spAutoFit/>
          </a:bodyPr>
          <a:lstStyle/>
          <a:p>
            <a:r>
              <a:rPr lang="en-US" altLang="zh-CN" sz="3600" dirty="0" smtClean="0">
                <a:ln>
                  <a:solidFill>
                    <a:schemeClr val="tx1"/>
                  </a:solidFill>
                </a:ln>
                <a:solidFill>
                  <a:srgbClr val="FF00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z</a:t>
            </a:r>
            <a:endParaRPr lang="en-US" altLang="zh-CN" sz="3600" dirty="0">
              <a:solidFill>
                <a:srgbClr val="FF0000"/>
              </a:solidFill>
              <a:latin typeface="Calibri" pitchFamily="-1" charset="0"/>
            </a:endParaRPr>
          </a:p>
        </p:txBody>
      </p:sp>
      <p:sp>
        <p:nvSpPr>
          <p:cNvPr id="82" name="矩形 81"/>
          <p:cNvSpPr/>
          <p:nvPr/>
        </p:nvSpPr>
        <p:spPr>
          <a:xfrm>
            <a:off x="2000835" y="2285672"/>
            <a:ext cx="338554" cy="461665"/>
          </a:xfrm>
          <a:prstGeom prst="rect">
            <a:avLst/>
          </a:prstGeom>
          <a:solidFill>
            <a:schemeClr val="bg1"/>
          </a:solidFill>
        </p:spPr>
        <p:txBody>
          <a:bodyPr wrap="square">
            <a:spAutoFit/>
          </a:bodyPr>
          <a:lstStyle/>
          <a:p>
            <a:r>
              <a:rPr lang="en-US" altLang="zh-CN" dirty="0" smtClean="0">
                <a:ln>
                  <a:solidFill>
                    <a:schemeClr val="tx1"/>
                  </a:solidFill>
                </a:ln>
                <a:solidFill>
                  <a:srgbClr val="FFFF00"/>
                </a:solidFill>
                <a:effectLst>
                  <a:outerShdw blurRad="50800" dist="38100" dir="2700000" algn="tl" rotWithShape="0">
                    <a:srgbClr val="000000">
                      <a:alpha val="43000"/>
                    </a:srgbClr>
                  </a:outerShdw>
                </a:effectLst>
                <a:latin typeface="Calibri" pitchFamily="-84" charset="0"/>
                <a:ea typeface="ＭＳ Ｐゴシック" pitchFamily="-84" charset="-128"/>
                <a:cs typeface="ＭＳ Ｐゴシック" pitchFamily="-84" charset="-128"/>
              </a:rPr>
              <a:t>e</a:t>
            </a:r>
            <a:endParaRPr lang="zh-CN" altLang="en-US" dirty="0"/>
          </a:p>
        </p:txBody>
      </p:sp>
    </p:spTree>
    <p:extLst>
      <p:ext uri="{BB962C8B-B14F-4D97-AF65-F5344CB8AC3E}">
        <p14:creationId xmlns:p14="http://schemas.microsoft.com/office/powerpoint/2010/main" val="400001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Roland\Desktop\ppt\colorgraph.jpg"/>
          <p:cNvPicPr>
            <a:picLocks noChangeAspect="1" noChangeArrowheads="1"/>
          </p:cNvPicPr>
          <p:nvPr/>
        </p:nvPicPr>
        <p:blipFill>
          <a:blip r:embed="rId2"/>
          <a:srcRect/>
          <a:stretch>
            <a:fillRect/>
          </a:stretch>
        </p:blipFill>
        <p:spPr bwMode="auto">
          <a:xfrm>
            <a:off x="777875" y="1905000"/>
            <a:ext cx="2346325" cy="2074863"/>
          </a:xfrm>
          <a:prstGeom prst="rect">
            <a:avLst/>
          </a:prstGeom>
          <a:noFill/>
          <a:ln w="9525">
            <a:noFill/>
            <a:miter lim="800000"/>
            <a:headEnd/>
            <a:tailEnd/>
          </a:ln>
        </p:spPr>
      </p:pic>
      <p:sp>
        <p:nvSpPr>
          <p:cNvPr id="28675" name="Slide Number Placeholder 19"/>
          <p:cNvSpPr>
            <a:spLocks noGrp="1"/>
          </p:cNvSpPr>
          <p:nvPr>
            <p:ph type="sldNum" sz="quarter" idx="12"/>
          </p:nvPr>
        </p:nvSpPr>
        <p:spPr bwMode="auto">
          <a:noFill/>
          <a:ln>
            <a:miter lim="800000"/>
            <a:headEnd/>
            <a:tailEnd/>
          </a:ln>
        </p:spPr>
        <p:txBody>
          <a:bodyPr/>
          <a:lstStyle/>
          <a:p>
            <a:fld id="{444AFF98-2631-DF45-BE5C-6D02A5BAAA49}" type="slidenum">
              <a:rPr lang="en-US" altLang="zh-CN">
                <a:latin typeface="Calibri" pitchFamily="-84" charset="0"/>
                <a:ea typeface="宋体" pitchFamily="-84" charset="-122"/>
                <a:cs typeface="宋体" pitchFamily="-84" charset="-122"/>
              </a:rPr>
              <a:pPr/>
              <a:t>50</a:t>
            </a:fld>
            <a:endParaRPr lang="en-US" altLang="zh-CN">
              <a:latin typeface="Calibri" pitchFamily="-84" charset="0"/>
              <a:ea typeface="宋体" pitchFamily="-84" charset="-122"/>
              <a:cs typeface="宋体" pitchFamily="-84" charset="-122"/>
            </a:endParaRPr>
          </a:p>
        </p:txBody>
      </p:sp>
      <p:pic>
        <p:nvPicPr>
          <p:cNvPr id="52227" name="Picture 3" descr="C:\Users\Roland\Desktop\ppt\colorangle.jpg"/>
          <p:cNvPicPr>
            <a:picLocks noChangeAspect="1" noChangeArrowheads="1"/>
          </p:cNvPicPr>
          <p:nvPr/>
        </p:nvPicPr>
        <p:blipFill>
          <a:blip r:embed="rId3"/>
          <a:srcRect/>
          <a:stretch>
            <a:fillRect/>
          </a:stretch>
        </p:blipFill>
        <p:spPr bwMode="auto">
          <a:xfrm>
            <a:off x="4648200" y="2286000"/>
            <a:ext cx="2890838" cy="1677988"/>
          </a:xfrm>
          <a:prstGeom prst="rect">
            <a:avLst/>
          </a:prstGeom>
          <a:noFill/>
          <a:ln w="9525">
            <a:noFill/>
            <a:miter lim="800000"/>
            <a:headEnd/>
            <a:tailEnd/>
          </a:ln>
        </p:spPr>
      </p:pic>
      <p:sp>
        <p:nvSpPr>
          <p:cNvPr id="20" name="TextBox 7"/>
          <p:cNvSpPr txBox="1">
            <a:spLocks noChangeArrowheads="1"/>
          </p:cNvSpPr>
          <p:nvPr/>
        </p:nvSpPr>
        <p:spPr bwMode="auto">
          <a:xfrm>
            <a:off x="5867400" y="1482725"/>
            <a:ext cx="390525" cy="584200"/>
          </a:xfrm>
          <a:prstGeom prst="rect">
            <a:avLst/>
          </a:prstGeom>
          <a:noFill/>
          <a:ln w="9525">
            <a:noFill/>
            <a:miter lim="800000"/>
            <a:headEnd/>
            <a:tailEnd/>
          </a:ln>
        </p:spPr>
        <p:txBody>
          <a:bodyPr wrap="none">
            <a:prstTxWarp prst="textNoShape">
              <a:avLst/>
            </a:prstTxWarp>
            <a:spAutoFit/>
          </a:bodyPr>
          <a:lstStyle/>
          <a:p>
            <a:r>
              <a:rPr lang="en-US" altLang="zh-CN" sz="3200" b="1">
                <a:latin typeface="Calibri" pitchFamily="-84" charset="0"/>
              </a:rPr>
              <a:t>T</a:t>
            </a:r>
          </a:p>
        </p:txBody>
      </p:sp>
      <p:sp>
        <p:nvSpPr>
          <p:cNvPr id="12" name="Title 1"/>
          <p:cNvSpPr txBox="1">
            <a:spLocks/>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a:defRPr/>
            </a:pPr>
            <a:r>
              <a:rPr lang="en-US" sz="4400" dirty="0">
                <a:latin typeface="+mj-lt"/>
                <a:ea typeface="+mj-ea"/>
                <a:cs typeface="宋体" pitchFamily="-1" charset="-122"/>
              </a:rPr>
              <a:t>1. </a:t>
            </a:r>
            <a:r>
              <a:rPr lang="en-US" sz="4400" dirty="0" smtClean="0">
                <a:latin typeface="+mj-lt"/>
                <a:ea typeface="+mj-ea"/>
                <a:cs typeface="宋体" pitchFamily="-1" charset="-122"/>
              </a:rPr>
              <a:t>Integer valued CS </a:t>
            </a:r>
            <a:r>
              <a:rPr lang="en-US" sz="4400" dirty="0">
                <a:latin typeface="+mj-lt"/>
                <a:ea typeface="+mj-ea"/>
                <a:cs typeface="宋体" pitchFamily="-1" charset="-122"/>
              </a:rPr>
              <a:t>[BJCC12] “SHO-</a:t>
            </a:r>
            <a:r>
              <a:rPr lang="en-US" sz="4400" dirty="0" smtClean="0">
                <a:latin typeface="+mj-lt"/>
                <a:ea typeface="+mj-ea"/>
                <a:cs typeface="宋体" pitchFamily="-1" charset="-122"/>
              </a:rPr>
              <a:t>FA-INT”</a:t>
            </a:r>
            <a:endParaRPr lang="en-US" sz="4400" dirty="0">
              <a:latin typeface="+mj-lt"/>
              <a:ea typeface="+mj-ea"/>
              <a:cs typeface="宋体" pitchFamily="-1" charset="-122"/>
            </a:endParaRPr>
          </a:p>
        </p:txBody>
      </p:sp>
      <p:sp>
        <p:nvSpPr>
          <p:cNvPr id="13" name="Cloud"/>
          <p:cNvSpPr>
            <a:spLocks noChangeAspect="1" noEditPoints="1" noChangeArrowheads="1"/>
          </p:cNvSpPr>
          <p:nvPr/>
        </p:nvSpPr>
        <p:spPr bwMode="auto">
          <a:xfrm rot="16453503">
            <a:off x="3584575" y="4556126"/>
            <a:ext cx="2090737" cy="22526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latin typeface="Tahoma" pitchFamily="-108" charset="0"/>
              <a:ea typeface="新細明體" pitchFamily="-108" charset="-120"/>
              <a:cs typeface="新細明體" pitchFamily="-108" charset="-120"/>
            </a:endParaRPr>
          </a:p>
        </p:txBody>
      </p:sp>
      <p:cxnSp>
        <p:nvCxnSpPr>
          <p:cNvPr id="18" name="Straight Arrow Connector 17"/>
          <p:cNvCxnSpPr/>
          <p:nvPr/>
        </p:nvCxnSpPr>
        <p:spPr>
          <a:xfrm>
            <a:off x="3581400" y="3048000"/>
            <a:ext cx="838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5486400" y="4419600"/>
            <a:ext cx="914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a:off x="3390900" y="4686300"/>
            <a:ext cx="1371600" cy="9906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5400000">
            <a:off x="4229100" y="5448300"/>
            <a:ext cx="1371600" cy="990600"/>
          </a:xfrm>
          <a:prstGeom prst="curvedConnector3">
            <a:avLst>
              <a:gd name="adj1" fmla="val 68118"/>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Freeform 31"/>
          <p:cNvSpPr/>
          <p:nvPr/>
        </p:nvSpPr>
        <p:spPr>
          <a:xfrm>
            <a:off x="3768725" y="4997450"/>
            <a:ext cx="1311275" cy="1173163"/>
          </a:xfrm>
          <a:custGeom>
            <a:avLst/>
            <a:gdLst>
              <a:gd name="connsiteX0" fmla="*/ 1311463 w 1311463"/>
              <a:gd name="connsiteY0" fmla="*/ 0 h 1173488"/>
              <a:gd name="connsiteX1" fmla="*/ 1090585 w 1311463"/>
              <a:gd name="connsiteY1" fmla="*/ 828344 h 1173488"/>
              <a:gd name="connsiteX2" fmla="*/ 0 w 1311463"/>
              <a:gd name="connsiteY2" fmla="*/ 1173488 h 1173488"/>
            </a:gdLst>
            <a:ahLst/>
            <a:cxnLst>
              <a:cxn ang="0">
                <a:pos x="connsiteX0" y="connsiteY0"/>
              </a:cxn>
              <a:cxn ang="0">
                <a:pos x="connsiteX1" y="connsiteY1"/>
              </a:cxn>
              <a:cxn ang="0">
                <a:pos x="connsiteX2" y="connsiteY2"/>
              </a:cxn>
            </a:cxnLst>
            <a:rect l="l" t="t" r="r" b="b"/>
            <a:pathLst>
              <a:path w="1311463" h="1173488">
                <a:moveTo>
                  <a:pt x="1311463" y="0"/>
                </a:moveTo>
                <a:cubicBezTo>
                  <a:pt x="1310312" y="316381"/>
                  <a:pt x="1309162" y="632763"/>
                  <a:pt x="1090585" y="828344"/>
                </a:cubicBezTo>
                <a:cubicBezTo>
                  <a:pt x="872008" y="1023925"/>
                  <a:pt x="0" y="1173488"/>
                  <a:pt x="0" y="1173488"/>
                </a:cubicBezTo>
              </a:path>
            </a:pathLst>
          </a:custGeom>
          <a:ln>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29648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ea typeface="宋体" pitchFamily="-84" charset="-122"/>
                <a:cs typeface="宋体" pitchFamily="-84" charset="-122"/>
              </a:rPr>
              <a:t>2. Better mimicking of desired T</a:t>
            </a:r>
          </a:p>
        </p:txBody>
      </p:sp>
    </p:spTree>
    <p:extLst>
      <p:ext uri="{BB962C8B-B14F-4D97-AF65-F5344CB8AC3E}">
        <p14:creationId xmlns:p14="http://schemas.microsoft.com/office/powerpoint/2010/main" val="186622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标题 1"/>
          <p:cNvSpPr>
            <a:spLocks noGrp="1"/>
          </p:cNvSpPr>
          <p:nvPr>
            <p:ph type="title"/>
          </p:nvPr>
        </p:nvSpPr>
        <p:spPr/>
        <p:txBody>
          <a:bodyPr/>
          <a:lstStyle/>
          <a:p>
            <a:pPr eaLnBrk="1" hangingPunct="1"/>
            <a:r>
              <a:rPr lang="en-US" altLang="zh-CN">
                <a:cs typeface="宋体" pitchFamily="-84" charset="-122"/>
              </a:rPr>
              <a:t>Node delay estimation</a:t>
            </a:r>
            <a:endParaRPr lang="zh-CN" altLang="en-US">
              <a:cs typeface="宋体" pitchFamily="-84" charset="-122"/>
            </a:endParaRPr>
          </a:p>
        </p:txBody>
      </p:sp>
      <p:cxnSp>
        <p:nvCxnSpPr>
          <p:cNvPr id="4" name="直接连接符 3"/>
          <p:cNvCxnSpPr/>
          <p:nvPr/>
        </p:nvCxnSpPr>
        <p:spPr>
          <a:xfrm>
            <a:off x="1757363" y="1909763"/>
            <a:ext cx="1790700" cy="1798637"/>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椭圆 9"/>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11" name="椭圆 10"/>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12" name="椭圆 11"/>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13" name="椭圆 12"/>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graphicFrame>
        <p:nvGraphicFramePr>
          <p:cNvPr id="30722" name="Object 2"/>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11286" name="公式" r:id="rId3" imgW="152280" imgH="228600" progId="Equation.3">
                  <p:embed/>
                </p:oleObj>
              </mc:Choice>
              <mc:Fallback>
                <p:oleObj name="公式" r:id="rId3" imgW="1522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3" name="Object 3"/>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11287"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4" name="Object 4"/>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11288" name="公式" r:id="rId7" imgW="177480" imgH="228600" progId="Equation.3">
                  <p:embed/>
                </p:oleObj>
              </mc:Choice>
              <mc:Fallback>
                <p:oleObj name="公式" r:id="rId7" imgW="1774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5" name="Object 5"/>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11289"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44967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标题 1"/>
          <p:cNvSpPr>
            <a:spLocks noGrp="1"/>
          </p:cNvSpPr>
          <p:nvPr>
            <p:ph type="title"/>
          </p:nvPr>
        </p:nvSpPr>
        <p:spPr/>
        <p:txBody>
          <a:bodyPr/>
          <a:lstStyle/>
          <a:p>
            <a:pPr eaLnBrk="1" hangingPunct="1"/>
            <a:r>
              <a:rPr lang="en-US" altLang="zh-CN">
                <a:cs typeface="宋体" pitchFamily="-84" charset="-122"/>
              </a:rPr>
              <a:t>Node delay estimation</a:t>
            </a:r>
            <a:endParaRPr lang="zh-CN" altLang="en-US">
              <a:cs typeface="宋体" pitchFamily="-84" charset="-122"/>
            </a:endParaRPr>
          </a:p>
        </p:txBody>
      </p:sp>
      <p:cxnSp>
        <p:nvCxnSpPr>
          <p:cNvPr id="18" name="直接连接符 17"/>
          <p:cNvCxnSpPr/>
          <p:nvPr/>
        </p:nvCxnSpPr>
        <p:spPr>
          <a:xfrm>
            <a:off x="1757363" y="1909763"/>
            <a:ext cx="1790700" cy="1798637"/>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24" name="椭圆 23"/>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25" name="椭圆 24"/>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26" name="椭圆 25"/>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27" name="椭圆 26"/>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graphicFrame>
        <p:nvGraphicFramePr>
          <p:cNvPr id="31746" name="Object 6"/>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12310" name="公式" r:id="rId3" imgW="177480" imgH="228600" progId="Equation.3">
                  <p:embed/>
                </p:oleObj>
              </mc:Choice>
              <mc:Fallback>
                <p:oleObj name="公式" r:id="rId3" imgW="1774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7"/>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12311"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61" name="Picture 8"/>
          <p:cNvPicPr>
            <a:picLocks noChangeAspect="1" noChangeArrowheads="1"/>
          </p:cNvPicPr>
          <p:nvPr/>
        </p:nvPicPr>
        <p:blipFill>
          <a:blip r:embed="rId7"/>
          <a:srcRect/>
          <a:stretch>
            <a:fillRect/>
          </a:stretch>
        </p:blipFill>
        <p:spPr bwMode="auto">
          <a:xfrm>
            <a:off x="4787900" y="2276475"/>
            <a:ext cx="3573463" cy="1104900"/>
          </a:xfrm>
          <a:prstGeom prst="rect">
            <a:avLst/>
          </a:prstGeom>
          <a:noFill/>
          <a:ln w="9525">
            <a:noFill/>
            <a:miter lim="800000"/>
            <a:headEnd/>
            <a:tailEnd/>
          </a:ln>
        </p:spPr>
      </p:pic>
      <p:sp>
        <p:nvSpPr>
          <p:cNvPr id="31" name="任意多边形 30"/>
          <p:cNvSpPr/>
          <p:nvPr/>
        </p:nvSpPr>
        <p:spPr>
          <a:xfrm>
            <a:off x="1476375" y="1628775"/>
            <a:ext cx="2586038" cy="2316163"/>
          </a:xfrm>
          <a:custGeom>
            <a:avLst/>
            <a:gdLst>
              <a:gd name="connsiteX0" fmla="*/ 86436 w 2586251"/>
              <a:gd name="connsiteY0" fmla="*/ 357117 h 2099481"/>
              <a:gd name="connsiteX1" fmla="*/ 72788 w 2586251"/>
              <a:gd name="connsiteY1" fmla="*/ 1721893 h 2099481"/>
              <a:gd name="connsiteX2" fmla="*/ 523164 w 2586251"/>
              <a:gd name="connsiteY2" fmla="*/ 2049439 h 2099481"/>
              <a:gd name="connsiteX3" fmla="*/ 2215487 w 2586251"/>
              <a:gd name="connsiteY3" fmla="*/ 2022144 h 2099481"/>
              <a:gd name="connsiteX4" fmla="*/ 2297373 w 2586251"/>
              <a:gd name="connsiteY4" fmla="*/ 1667302 h 2099481"/>
              <a:gd name="connsiteX5" fmla="*/ 482221 w 2586251"/>
              <a:gd name="connsiteY5" fmla="*/ 1653654 h 2099481"/>
              <a:gd name="connsiteX6" fmla="*/ 536812 w 2586251"/>
              <a:gd name="connsiteY6" fmla="*/ 261582 h 2099481"/>
              <a:gd name="connsiteX7" fmla="*/ 113731 w 2586251"/>
              <a:gd name="connsiteY7" fmla="*/ 84162 h 2099481"/>
              <a:gd name="connsiteX8" fmla="*/ 86436 w 2586251"/>
              <a:gd name="connsiteY8" fmla="*/ 357117 h 20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251" h="2099481">
                <a:moveTo>
                  <a:pt x="86436" y="357117"/>
                </a:moveTo>
                <a:cubicBezTo>
                  <a:pt x="79612" y="630072"/>
                  <a:pt x="0" y="1439839"/>
                  <a:pt x="72788" y="1721893"/>
                </a:cubicBezTo>
                <a:cubicBezTo>
                  <a:pt x="145576" y="2003947"/>
                  <a:pt x="166048" y="1999397"/>
                  <a:pt x="523164" y="2049439"/>
                </a:cubicBezTo>
                <a:cubicBezTo>
                  <a:pt x="880281" y="2099481"/>
                  <a:pt x="1919786" y="2085833"/>
                  <a:pt x="2215487" y="2022144"/>
                </a:cubicBezTo>
                <a:cubicBezTo>
                  <a:pt x="2511188" y="1958455"/>
                  <a:pt x="2586251" y="1728717"/>
                  <a:pt x="2297373" y="1667302"/>
                </a:cubicBezTo>
                <a:cubicBezTo>
                  <a:pt x="2008495" y="1605887"/>
                  <a:pt x="775648" y="1887941"/>
                  <a:pt x="482221" y="1653654"/>
                </a:cubicBezTo>
                <a:cubicBezTo>
                  <a:pt x="188794" y="1419367"/>
                  <a:pt x="598227" y="523164"/>
                  <a:pt x="536812" y="261582"/>
                </a:cubicBezTo>
                <a:cubicBezTo>
                  <a:pt x="475397" y="0"/>
                  <a:pt x="188794" y="61416"/>
                  <a:pt x="113731" y="84162"/>
                </a:cubicBezTo>
                <a:cubicBezTo>
                  <a:pt x="38668" y="106908"/>
                  <a:pt x="93260" y="84162"/>
                  <a:pt x="86436" y="357117"/>
                </a:cubicBezTo>
                <a:close/>
              </a:path>
            </a:pathLst>
          </a:custGeom>
          <a:solidFill>
            <a:schemeClr val="bg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任意多边形 31"/>
          <p:cNvSpPr/>
          <p:nvPr/>
        </p:nvSpPr>
        <p:spPr>
          <a:xfrm rot="438570">
            <a:off x="1446213" y="1657350"/>
            <a:ext cx="2625725" cy="2182813"/>
          </a:xfrm>
          <a:custGeom>
            <a:avLst/>
            <a:gdLst>
              <a:gd name="connsiteX0" fmla="*/ 300251 w 2044890"/>
              <a:gd name="connsiteY0" fmla="*/ 193343 h 1771935"/>
              <a:gd name="connsiteX1" fmla="*/ 40943 w 2044890"/>
              <a:gd name="connsiteY1" fmla="*/ 179695 h 1771935"/>
              <a:gd name="connsiteX2" fmla="*/ 54591 w 2044890"/>
              <a:gd name="connsiteY2" fmla="*/ 452651 h 1771935"/>
              <a:gd name="connsiteX3" fmla="*/ 272955 w 2044890"/>
              <a:gd name="connsiteY3" fmla="*/ 630071 h 1771935"/>
              <a:gd name="connsiteX4" fmla="*/ 1624084 w 2044890"/>
              <a:gd name="connsiteY4" fmla="*/ 1653654 h 1771935"/>
              <a:gd name="connsiteX5" fmla="*/ 1828800 w 2044890"/>
              <a:gd name="connsiteY5" fmla="*/ 1339755 h 1771935"/>
              <a:gd name="connsiteX6" fmla="*/ 300251 w 2044890"/>
              <a:gd name="connsiteY6" fmla="*/ 193343 h 177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890" h="1771935">
                <a:moveTo>
                  <a:pt x="300251" y="193343"/>
                </a:moveTo>
                <a:cubicBezTo>
                  <a:pt x="2275" y="0"/>
                  <a:pt x="81886" y="136477"/>
                  <a:pt x="40943" y="179695"/>
                </a:cubicBezTo>
                <a:cubicBezTo>
                  <a:pt x="0" y="222913"/>
                  <a:pt x="15922" y="377588"/>
                  <a:pt x="54591" y="452651"/>
                </a:cubicBezTo>
                <a:cubicBezTo>
                  <a:pt x="93260" y="527714"/>
                  <a:pt x="272955" y="630071"/>
                  <a:pt x="272955" y="630071"/>
                </a:cubicBezTo>
                <a:cubicBezTo>
                  <a:pt x="534537" y="830238"/>
                  <a:pt x="1364776" y="1535373"/>
                  <a:pt x="1624084" y="1653654"/>
                </a:cubicBezTo>
                <a:cubicBezTo>
                  <a:pt x="1883392" y="1771935"/>
                  <a:pt x="2044890" y="1583140"/>
                  <a:pt x="1828800" y="1339755"/>
                </a:cubicBezTo>
                <a:cubicBezTo>
                  <a:pt x="1612710" y="1096370"/>
                  <a:pt x="598227" y="386686"/>
                  <a:pt x="300251" y="193343"/>
                </a:cubicBezTo>
                <a:close/>
              </a:path>
            </a:pathLst>
          </a:cu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aphicFrame>
        <p:nvGraphicFramePr>
          <p:cNvPr id="31748" name="Object 8"/>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12312"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9"/>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12313" name="Equation" r:id="rId10" imgW="152280" imgH="228600" progId="Equation.3">
                  <p:embed/>
                </p:oleObj>
              </mc:Choice>
              <mc:Fallback>
                <p:oleObj name="Equation" r:id="rId10" imgW="1522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7696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接连接符 34"/>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40" name="椭圆 39"/>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41" name="椭圆 40"/>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42" name="椭圆 41"/>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43" name="椭圆 42"/>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graphicFrame>
        <p:nvGraphicFramePr>
          <p:cNvPr id="32770" name="Object 6"/>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13339" name="公式" r:id="rId3" imgW="177480" imgH="228600" progId="Equation.3">
                  <p:embed/>
                </p:oleObj>
              </mc:Choice>
              <mc:Fallback>
                <p:oleObj name="公式" r:id="rId3" imgW="1774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7"/>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13340"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任意多边形 45"/>
          <p:cNvSpPr/>
          <p:nvPr/>
        </p:nvSpPr>
        <p:spPr>
          <a:xfrm>
            <a:off x="1476375" y="1628775"/>
            <a:ext cx="2586038" cy="2316163"/>
          </a:xfrm>
          <a:custGeom>
            <a:avLst/>
            <a:gdLst>
              <a:gd name="connsiteX0" fmla="*/ 86436 w 2586251"/>
              <a:gd name="connsiteY0" fmla="*/ 357117 h 2099481"/>
              <a:gd name="connsiteX1" fmla="*/ 72788 w 2586251"/>
              <a:gd name="connsiteY1" fmla="*/ 1721893 h 2099481"/>
              <a:gd name="connsiteX2" fmla="*/ 523164 w 2586251"/>
              <a:gd name="connsiteY2" fmla="*/ 2049439 h 2099481"/>
              <a:gd name="connsiteX3" fmla="*/ 2215487 w 2586251"/>
              <a:gd name="connsiteY3" fmla="*/ 2022144 h 2099481"/>
              <a:gd name="connsiteX4" fmla="*/ 2297373 w 2586251"/>
              <a:gd name="connsiteY4" fmla="*/ 1667302 h 2099481"/>
              <a:gd name="connsiteX5" fmla="*/ 482221 w 2586251"/>
              <a:gd name="connsiteY5" fmla="*/ 1653654 h 2099481"/>
              <a:gd name="connsiteX6" fmla="*/ 536812 w 2586251"/>
              <a:gd name="connsiteY6" fmla="*/ 261582 h 2099481"/>
              <a:gd name="connsiteX7" fmla="*/ 113731 w 2586251"/>
              <a:gd name="connsiteY7" fmla="*/ 84162 h 2099481"/>
              <a:gd name="connsiteX8" fmla="*/ 86436 w 2586251"/>
              <a:gd name="connsiteY8" fmla="*/ 357117 h 20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251" h="2099481">
                <a:moveTo>
                  <a:pt x="86436" y="357117"/>
                </a:moveTo>
                <a:cubicBezTo>
                  <a:pt x="79612" y="630072"/>
                  <a:pt x="0" y="1439839"/>
                  <a:pt x="72788" y="1721893"/>
                </a:cubicBezTo>
                <a:cubicBezTo>
                  <a:pt x="145576" y="2003947"/>
                  <a:pt x="166048" y="1999397"/>
                  <a:pt x="523164" y="2049439"/>
                </a:cubicBezTo>
                <a:cubicBezTo>
                  <a:pt x="880281" y="2099481"/>
                  <a:pt x="1919786" y="2085833"/>
                  <a:pt x="2215487" y="2022144"/>
                </a:cubicBezTo>
                <a:cubicBezTo>
                  <a:pt x="2511188" y="1958455"/>
                  <a:pt x="2586251" y="1728717"/>
                  <a:pt x="2297373" y="1667302"/>
                </a:cubicBezTo>
                <a:cubicBezTo>
                  <a:pt x="2008495" y="1605887"/>
                  <a:pt x="775648" y="1887941"/>
                  <a:pt x="482221" y="1653654"/>
                </a:cubicBezTo>
                <a:cubicBezTo>
                  <a:pt x="188794" y="1419367"/>
                  <a:pt x="598227" y="523164"/>
                  <a:pt x="536812" y="261582"/>
                </a:cubicBezTo>
                <a:cubicBezTo>
                  <a:pt x="475397" y="0"/>
                  <a:pt x="188794" y="61416"/>
                  <a:pt x="113731" y="84162"/>
                </a:cubicBezTo>
                <a:cubicBezTo>
                  <a:pt x="38668" y="106908"/>
                  <a:pt x="93260" y="84162"/>
                  <a:pt x="86436" y="357117"/>
                </a:cubicBezTo>
                <a:close/>
              </a:path>
            </a:pathLst>
          </a:custGeom>
          <a:solidFill>
            <a:schemeClr val="bg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7" name="任意多边形 46"/>
          <p:cNvSpPr/>
          <p:nvPr/>
        </p:nvSpPr>
        <p:spPr>
          <a:xfrm rot="438570">
            <a:off x="1446213" y="1657350"/>
            <a:ext cx="2625725" cy="2182813"/>
          </a:xfrm>
          <a:custGeom>
            <a:avLst/>
            <a:gdLst>
              <a:gd name="connsiteX0" fmla="*/ 300251 w 2044890"/>
              <a:gd name="connsiteY0" fmla="*/ 193343 h 1771935"/>
              <a:gd name="connsiteX1" fmla="*/ 40943 w 2044890"/>
              <a:gd name="connsiteY1" fmla="*/ 179695 h 1771935"/>
              <a:gd name="connsiteX2" fmla="*/ 54591 w 2044890"/>
              <a:gd name="connsiteY2" fmla="*/ 452651 h 1771935"/>
              <a:gd name="connsiteX3" fmla="*/ 272955 w 2044890"/>
              <a:gd name="connsiteY3" fmla="*/ 630071 h 1771935"/>
              <a:gd name="connsiteX4" fmla="*/ 1624084 w 2044890"/>
              <a:gd name="connsiteY4" fmla="*/ 1653654 h 1771935"/>
              <a:gd name="connsiteX5" fmla="*/ 1828800 w 2044890"/>
              <a:gd name="connsiteY5" fmla="*/ 1339755 h 1771935"/>
              <a:gd name="connsiteX6" fmla="*/ 300251 w 2044890"/>
              <a:gd name="connsiteY6" fmla="*/ 193343 h 177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890" h="1771935">
                <a:moveTo>
                  <a:pt x="300251" y="193343"/>
                </a:moveTo>
                <a:cubicBezTo>
                  <a:pt x="2275" y="0"/>
                  <a:pt x="81886" y="136477"/>
                  <a:pt x="40943" y="179695"/>
                </a:cubicBezTo>
                <a:cubicBezTo>
                  <a:pt x="0" y="222913"/>
                  <a:pt x="15922" y="377588"/>
                  <a:pt x="54591" y="452651"/>
                </a:cubicBezTo>
                <a:cubicBezTo>
                  <a:pt x="93260" y="527714"/>
                  <a:pt x="272955" y="630071"/>
                  <a:pt x="272955" y="630071"/>
                </a:cubicBezTo>
                <a:cubicBezTo>
                  <a:pt x="534537" y="830238"/>
                  <a:pt x="1364776" y="1535373"/>
                  <a:pt x="1624084" y="1653654"/>
                </a:cubicBezTo>
                <a:cubicBezTo>
                  <a:pt x="1883392" y="1771935"/>
                  <a:pt x="2044890" y="1583140"/>
                  <a:pt x="1828800" y="1339755"/>
                </a:cubicBezTo>
                <a:cubicBezTo>
                  <a:pt x="1612710" y="1096370"/>
                  <a:pt x="598227" y="386686"/>
                  <a:pt x="300251" y="193343"/>
                </a:cubicBezTo>
                <a:close/>
              </a:path>
            </a:pathLst>
          </a:cu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aphicFrame>
        <p:nvGraphicFramePr>
          <p:cNvPr id="32772" name="Object 8"/>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13341" name="公式" r:id="rId7" imgW="152280" imgH="228600" progId="Equation.3">
                  <p:embed/>
                </p:oleObj>
              </mc:Choice>
              <mc:Fallback>
                <p:oleObj name="公式" r:id="rId7" imgW="1522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3" name="Object 9"/>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13342" name="公式" r:id="rId9" imgW="164880" imgH="228600" progId="Equation.3">
                  <p:embed/>
                </p:oleObj>
              </mc:Choice>
              <mc:Fallback>
                <p:oleObj name="公式"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标题 1"/>
          <p:cNvSpPr txBox="1">
            <a:spLocks/>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a:defRPr/>
            </a:pPr>
            <a:r>
              <a:rPr lang="en-US" altLang="zh-CN" sz="4400">
                <a:latin typeface="+mj-lt"/>
                <a:ea typeface="+mj-ea"/>
                <a:cs typeface="宋体" pitchFamily="-1" charset="-122"/>
              </a:rPr>
              <a:t>Node delay estimation</a:t>
            </a:r>
            <a:endParaRPr lang="zh-CN" altLang="en-US" sz="4400" dirty="0">
              <a:latin typeface="+mj-lt"/>
              <a:ea typeface="+mj-ea"/>
              <a:cs typeface="宋体" pitchFamily="-1" charset="-122"/>
            </a:endParaRPr>
          </a:p>
        </p:txBody>
      </p:sp>
      <p:pic>
        <p:nvPicPr>
          <p:cNvPr id="32787" name="Picture 7"/>
          <p:cNvPicPr>
            <a:picLocks noChangeAspect="1" noChangeArrowheads="1"/>
          </p:cNvPicPr>
          <p:nvPr/>
        </p:nvPicPr>
        <p:blipFill>
          <a:blip r:embed="rId11"/>
          <a:srcRect/>
          <a:stretch>
            <a:fillRect/>
          </a:stretch>
        </p:blipFill>
        <p:spPr bwMode="auto">
          <a:xfrm>
            <a:off x="4114800" y="3581400"/>
            <a:ext cx="269875" cy="260350"/>
          </a:xfrm>
          <a:prstGeom prst="rect">
            <a:avLst/>
          </a:prstGeom>
          <a:noFill/>
          <a:ln w="9525">
            <a:noFill/>
            <a:miter lim="800000"/>
            <a:headEnd/>
            <a:tailEnd/>
          </a:ln>
        </p:spPr>
      </p:pic>
      <p:graphicFrame>
        <p:nvGraphicFramePr>
          <p:cNvPr id="32774" name="Object 6"/>
          <p:cNvGraphicFramePr>
            <a:graphicFrameLocks noChangeAspect="1"/>
          </p:cNvGraphicFramePr>
          <p:nvPr/>
        </p:nvGraphicFramePr>
        <p:xfrm>
          <a:off x="5257800" y="3173413"/>
          <a:ext cx="2590800" cy="496887"/>
        </p:xfrm>
        <a:graphic>
          <a:graphicData uri="http://schemas.openxmlformats.org/presentationml/2006/ole">
            <mc:AlternateContent xmlns:mc="http://schemas.openxmlformats.org/markup-compatibility/2006">
              <mc:Choice xmlns:v="urn:schemas-microsoft-com:vml" Requires="v">
                <p:oleObj spid="_x0000_s13343" name="Equation" r:id="rId12" imgW="927100" imgH="177800" progId="Equation.3">
                  <p:embed/>
                </p:oleObj>
              </mc:Choice>
              <mc:Fallback>
                <p:oleObj name="Equation" r:id="rId12" imgW="927100" imgH="177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7800" y="3173413"/>
                        <a:ext cx="2590800" cy="49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788" name="Picture 7"/>
          <p:cNvPicPr>
            <a:picLocks noChangeAspect="1" noChangeArrowheads="1"/>
          </p:cNvPicPr>
          <p:nvPr/>
        </p:nvPicPr>
        <p:blipFill>
          <a:blip r:embed="rId11">
            <a:alphaModFix amt="36000"/>
          </a:blip>
          <a:srcRect/>
          <a:stretch>
            <a:fillRect/>
          </a:stretch>
        </p:blipFill>
        <p:spPr bwMode="auto">
          <a:xfrm>
            <a:off x="5597525" y="2774950"/>
            <a:ext cx="1184275" cy="1143000"/>
          </a:xfrm>
          <a:prstGeom prst="rect">
            <a:avLst/>
          </a:prstGeom>
          <a:noFill/>
          <a:ln w="9525">
            <a:noFill/>
            <a:miter lim="800000"/>
            <a:headEnd/>
            <a:tailEnd/>
          </a:ln>
        </p:spPr>
      </p:pic>
    </p:spTree>
    <p:extLst>
      <p:ext uri="{BB962C8B-B14F-4D97-AF65-F5344CB8AC3E}">
        <p14:creationId xmlns:p14="http://schemas.microsoft.com/office/powerpoint/2010/main" val="3385851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标题 1"/>
          <p:cNvSpPr>
            <a:spLocks noGrp="1"/>
          </p:cNvSpPr>
          <p:nvPr>
            <p:ph type="title"/>
          </p:nvPr>
        </p:nvSpPr>
        <p:spPr/>
        <p:txBody>
          <a:bodyPr/>
          <a:lstStyle/>
          <a:p>
            <a:pPr eaLnBrk="1" hangingPunct="1"/>
            <a:r>
              <a:rPr lang="en-US" altLang="zh-CN" sz="4000">
                <a:cs typeface="宋体" pitchFamily="-84" charset="-122"/>
              </a:rPr>
              <a:t>Edge delay estimation</a:t>
            </a:r>
            <a:endParaRPr lang="zh-CN" altLang="en-US" sz="4000">
              <a:cs typeface="宋体" pitchFamily="-84" charset="-122"/>
            </a:endParaRPr>
          </a:p>
        </p:txBody>
      </p:sp>
      <p:cxnSp>
        <p:nvCxnSpPr>
          <p:cNvPr id="21" name="直接连接符 20"/>
          <p:cNvCxnSpPr/>
          <p:nvPr/>
        </p:nvCxnSpPr>
        <p:spPr>
          <a:xfrm>
            <a:off x="1814513" y="2524125"/>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rot="5400000">
            <a:off x="1797050" y="2495550"/>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rot="5400000">
            <a:off x="2721769" y="3394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rot="5400000">
            <a:off x="931069" y="3374232"/>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a:off x="1820863" y="4305300"/>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1820863" y="2509838"/>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27" name="椭圆 26"/>
          <p:cNvSpPr/>
          <p:nvPr/>
        </p:nvSpPr>
        <p:spPr>
          <a:xfrm>
            <a:off x="1712913" y="2414588"/>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28" name="椭圆 27"/>
          <p:cNvSpPr/>
          <p:nvPr/>
        </p:nvSpPr>
        <p:spPr>
          <a:xfrm>
            <a:off x="3513138" y="2414588"/>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29" name="椭圆 28"/>
          <p:cNvSpPr/>
          <p:nvPr/>
        </p:nvSpPr>
        <p:spPr>
          <a:xfrm>
            <a:off x="1712913" y="4214813"/>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30" name="椭圆 29"/>
          <p:cNvSpPr/>
          <p:nvPr/>
        </p:nvSpPr>
        <p:spPr>
          <a:xfrm>
            <a:off x="3513138" y="4214813"/>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graphicFrame>
        <p:nvGraphicFramePr>
          <p:cNvPr id="33794" name="Object 6"/>
          <p:cNvGraphicFramePr>
            <a:graphicFrameLocks noChangeAspect="1"/>
          </p:cNvGraphicFramePr>
          <p:nvPr/>
        </p:nvGraphicFramePr>
        <p:xfrm>
          <a:off x="1403350" y="2890838"/>
          <a:ext cx="360363" cy="539750"/>
        </p:xfrm>
        <a:graphic>
          <a:graphicData uri="http://schemas.openxmlformats.org/presentationml/2006/ole">
            <mc:AlternateContent xmlns:mc="http://schemas.openxmlformats.org/markup-compatibility/2006">
              <mc:Choice xmlns:v="urn:schemas-microsoft-com:vml" Requires="v">
                <p:oleObj spid="_x0000_s14368" name="公式" r:id="rId3" imgW="152280" imgH="228600" progId="Equation.3">
                  <p:embed/>
                </p:oleObj>
              </mc:Choice>
              <mc:Fallback>
                <p:oleObj name="公式" r:id="rId3" imgW="1522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2890838"/>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5" name="Object 7"/>
          <p:cNvGraphicFramePr>
            <a:graphicFrameLocks noChangeAspect="1"/>
          </p:cNvGraphicFramePr>
          <p:nvPr/>
        </p:nvGraphicFramePr>
        <p:xfrm>
          <a:off x="1949450" y="2747963"/>
          <a:ext cx="390525" cy="539750"/>
        </p:xfrm>
        <a:graphic>
          <a:graphicData uri="http://schemas.openxmlformats.org/presentationml/2006/ole">
            <mc:AlternateContent xmlns:mc="http://schemas.openxmlformats.org/markup-compatibility/2006">
              <mc:Choice xmlns:v="urn:schemas-microsoft-com:vml" Requires="v">
                <p:oleObj spid="_x0000_s14369"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450" y="2747963"/>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6" name="Object 8"/>
          <p:cNvGraphicFramePr>
            <a:graphicFrameLocks noChangeAspect="1"/>
          </p:cNvGraphicFramePr>
          <p:nvPr/>
        </p:nvGraphicFramePr>
        <p:xfrm>
          <a:off x="2397125" y="3467100"/>
          <a:ext cx="390525" cy="539750"/>
        </p:xfrm>
        <a:graphic>
          <a:graphicData uri="http://schemas.openxmlformats.org/presentationml/2006/ole">
            <mc:AlternateContent xmlns:mc="http://schemas.openxmlformats.org/markup-compatibility/2006">
              <mc:Choice xmlns:v="urn:schemas-microsoft-com:vml" Requires="v">
                <p:oleObj spid="_x0000_s14370" name="公式" r:id="rId7" imgW="164880" imgH="228600" progId="Equation.3">
                  <p:embed/>
                </p:oleObj>
              </mc:Choice>
              <mc:Fallback>
                <p:oleObj name="公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7125" y="34671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7" name="Object 9"/>
          <p:cNvGraphicFramePr>
            <a:graphicFrameLocks noChangeAspect="1"/>
          </p:cNvGraphicFramePr>
          <p:nvPr/>
        </p:nvGraphicFramePr>
        <p:xfrm>
          <a:off x="3606800" y="3035300"/>
          <a:ext cx="390525" cy="539750"/>
        </p:xfrm>
        <a:graphic>
          <a:graphicData uri="http://schemas.openxmlformats.org/presentationml/2006/ole">
            <mc:AlternateContent xmlns:mc="http://schemas.openxmlformats.org/markup-compatibility/2006">
              <mc:Choice xmlns:v="urn:schemas-microsoft-com:vml" Requires="v">
                <p:oleObj spid="_x0000_s14371" name="公式" r:id="rId9" imgW="164880" imgH="228600" progId="Equation.3">
                  <p:embed/>
                </p:oleObj>
              </mc:Choice>
              <mc:Fallback>
                <p:oleObj name="公式"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6800" y="30353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8" name="Object 10"/>
          <p:cNvGraphicFramePr>
            <a:graphicFrameLocks noChangeAspect="1"/>
          </p:cNvGraphicFramePr>
          <p:nvPr/>
        </p:nvGraphicFramePr>
        <p:xfrm>
          <a:off x="2382838" y="4151313"/>
          <a:ext cx="390525" cy="539750"/>
        </p:xfrm>
        <a:graphic>
          <a:graphicData uri="http://schemas.openxmlformats.org/presentationml/2006/ole">
            <mc:AlternateContent xmlns:mc="http://schemas.openxmlformats.org/markup-compatibility/2006">
              <mc:Choice xmlns:v="urn:schemas-microsoft-com:vml" Requires="v">
                <p:oleObj spid="_x0000_s14372" name="公式" r:id="rId11" imgW="164880" imgH="228600" progId="Equation.3">
                  <p:embed/>
                </p:oleObj>
              </mc:Choice>
              <mc:Fallback>
                <p:oleObj name="公式" r:id="rId11" imgW="1648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2838" y="4151313"/>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9" name="Object 11"/>
          <p:cNvGraphicFramePr>
            <a:graphicFrameLocks noChangeAspect="1"/>
          </p:cNvGraphicFramePr>
          <p:nvPr/>
        </p:nvGraphicFramePr>
        <p:xfrm>
          <a:off x="2454275" y="1989138"/>
          <a:ext cx="390525" cy="539750"/>
        </p:xfrm>
        <a:graphic>
          <a:graphicData uri="http://schemas.openxmlformats.org/presentationml/2006/ole">
            <mc:AlternateContent xmlns:mc="http://schemas.openxmlformats.org/markup-compatibility/2006">
              <mc:Choice xmlns:v="urn:schemas-microsoft-com:vml" Requires="v">
                <p:oleObj spid="_x0000_s14373" name="Equation" r:id="rId13" imgW="164880" imgH="228600" progId="Equation.3">
                  <p:embed/>
                </p:oleObj>
              </mc:Choice>
              <mc:Fallback>
                <p:oleObj name="Equation" r:id="rId13" imgW="1648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4275" y="198913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6"/>
          <p:cNvPicPr>
            <a:picLocks noChangeAspect="1" noChangeArrowheads="1"/>
          </p:cNvPicPr>
          <p:nvPr/>
        </p:nvPicPr>
        <p:blipFill>
          <a:blip r:embed="rId15"/>
          <a:srcRect/>
          <a:stretch>
            <a:fillRect/>
          </a:stretch>
        </p:blipFill>
        <p:spPr bwMode="auto">
          <a:xfrm>
            <a:off x="4545013" y="3124200"/>
            <a:ext cx="3684587" cy="360363"/>
          </a:xfrm>
          <a:prstGeom prst="rect">
            <a:avLst/>
          </a:prstGeom>
          <a:noFill/>
          <a:ln w="9525">
            <a:noFill/>
            <a:miter lim="800000"/>
            <a:headEnd/>
            <a:tailEnd/>
          </a:ln>
        </p:spPr>
      </p:pic>
      <p:pic>
        <p:nvPicPr>
          <p:cNvPr id="33812" name="Picture 7"/>
          <p:cNvPicPr>
            <a:picLocks noChangeAspect="1" noChangeArrowheads="1"/>
          </p:cNvPicPr>
          <p:nvPr/>
        </p:nvPicPr>
        <p:blipFill>
          <a:blip r:embed="rId16">
            <a:alphaModFix amt="36000"/>
          </a:blip>
          <a:srcRect/>
          <a:stretch>
            <a:fillRect/>
          </a:stretch>
        </p:blipFill>
        <p:spPr bwMode="auto">
          <a:xfrm>
            <a:off x="5597525" y="2774950"/>
            <a:ext cx="1184275" cy="1143000"/>
          </a:xfrm>
          <a:prstGeom prst="rect">
            <a:avLst/>
          </a:prstGeom>
          <a:noFill/>
          <a:ln w="9525">
            <a:noFill/>
            <a:miter lim="800000"/>
            <a:headEnd/>
            <a:tailEnd/>
          </a:ln>
        </p:spPr>
      </p:pic>
      <p:sp>
        <p:nvSpPr>
          <p:cNvPr id="31" name="Dodecagon 30"/>
          <p:cNvSpPr/>
          <p:nvPr/>
        </p:nvSpPr>
        <p:spPr>
          <a:xfrm>
            <a:off x="1295400" y="2895600"/>
            <a:ext cx="533400" cy="685800"/>
          </a:xfrm>
          <a:prstGeom prst="dodecagon">
            <a:avLst/>
          </a:prstGeom>
          <a:solidFill>
            <a:schemeClr val="accent1">
              <a:alpha val="39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Dodecagon 31"/>
          <p:cNvSpPr/>
          <p:nvPr/>
        </p:nvSpPr>
        <p:spPr>
          <a:xfrm>
            <a:off x="3581400" y="2971800"/>
            <a:ext cx="533400" cy="685800"/>
          </a:xfrm>
          <a:prstGeom prst="dodecagon">
            <a:avLst/>
          </a:prstGeom>
          <a:solidFill>
            <a:schemeClr val="accent1">
              <a:alpha val="39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2405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pPr eaLnBrk="1" hangingPunct="1"/>
            <a:r>
              <a:rPr lang="en-US" altLang="zh-CN" sz="3600">
                <a:cs typeface="宋体" pitchFamily="-84" charset="-122"/>
              </a:rPr>
              <a:t>Idea 1: Cancellation</a:t>
            </a:r>
            <a:endParaRPr lang="zh-CN" altLang="en-US" sz="3600">
              <a:cs typeface="宋体" pitchFamily="-84" charset="-122"/>
            </a:endParaRPr>
          </a:p>
        </p:txBody>
      </p:sp>
      <p:sp>
        <p:nvSpPr>
          <p:cNvPr id="50" name="任意多边形 49"/>
          <p:cNvSpPr/>
          <p:nvPr/>
        </p:nvSpPr>
        <p:spPr>
          <a:xfrm>
            <a:off x="146050" y="1828800"/>
            <a:ext cx="1073150" cy="1063625"/>
          </a:xfrm>
          <a:custGeom>
            <a:avLst/>
            <a:gdLst>
              <a:gd name="connsiteX0" fmla="*/ 24342 w 2055284"/>
              <a:gd name="connsiteY0" fmla="*/ 78317 h 1978025"/>
              <a:gd name="connsiteX1" fmla="*/ 5292 w 2055284"/>
              <a:gd name="connsiteY1" fmla="*/ 1640417 h 1978025"/>
              <a:gd name="connsiteX2" fmla="*/ 56092 w 2055284"/>
              <a:gd name="connsiteY2" fmla="*/ 1881717 h 1978025"/>
              <a:gd name="connsiteX3" fmla="*/ 265642 w 2055284"/>
              <a:gd name="connsiteY3" fmla="*/ 1684867 h 1978025"/>
              <a:gd name="connsiteX4" fmla="*/ 672042 w 2055284"/>
              <a:gd name="connsiteY4" fmla="*/ 1259417 h 1978025"/>
              <a:gd name="connsiteX5" fmla="*/ 1770592 w 2055284"/>
              <a:gd name="connsiteY5" fmla="*/ 198967 h 1978025"/>
              <a:gd name="connsiteX6" fmla="*/ 2011892 w 2055284"/>
              <a:gd name="connsiteY6" fmla="*/ 65617 h 1978025"/>
              <a:gd name="connsiteX7" fmla="*/ 2030942 w 2055284"/>
              <a:gd name="connsiteY7" fmla="*/ 306917 h 1978025"/>
              <a:gd name="connsiteX8" fmla="*/ 2037292 w 2055284"/>
              <a:gd name="connsiteY8" fmla="*/ 802217 h 1978025"/>
              <a:gd name="connsiteX9" fmla="*/ 2043642 w 2055284"/>
              <a:gd name="connsiteY9" fmla="*/ 1786467 h 1978025"/>
              <a:gd name="connsiteX10" fmla="*/ 1967442 w 2055284"/>
              <a:gd name="connsiteY10" fmla="*/ 1951567 h 1978025"/>
              <a:gd name="connsiteX11" fmla="*/ 1789642 w 2055284"/>
              <a:gd name="connsiteY11" fmla="*/ 1799167 h 1978025"/>
              <a:gd name="connsiteX12" fmla="*/ 1497542 w 2055284"/>
              <a:gd name="connsiteY12" fmla="*/ 1481667 h 1978025"/>
              <a:gd name="connsiteX13" fmla="*/ 202142 w 2055284"/>
              <a:gd name="connsiteY13" fmla="*/ 167217 h 19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5284" h="1978025">
                <a:moveTo>
                  <a:pt x="24342" y="78317"/>
                </a:moveTo>
                <a:cubicBezTo>
                  <a:pt x="12171" y="709083"/>
                  <a:pt x="0" y="1339850"/>
                  <a:pt x="5292" y="1640417"/>
                </a:cubicBezTo>
                <a:cubicBezTo>
                  <a:pt x="10584" y="1940984"/>
                  <a:pt x="12700" y="1874309"/>
                  <a:pt x="56092" y="1881717"/>
                </a:cubicBezTo>
                <a:cubicBezTo>
                  <a:pt x="99484" y="1889125"/>
                  <a:pt x="162984" y="1788584"/>
                  <a:pt x="265642" y="1684867"/>
                </a:cubicBezTo>
                <a:cubicBezTo>
                  <a:pt x="368300" y="1581150"/>
                  <a:pt x="421217" y="1507067"/>
                  <a:pt x="672042" y="1259417"/>
                </a:cubicBezTo>
                <a:cubicBezTo>
                  <a:pt x="922867" y="1011767"/>
                  <a:pt x="1547284" y="397934"/>
                  <a:pt x="1770592" y="198967"/>
                </a:cubicBezTo>
                <a:cubicBezTo>
                  <a:pt x="1993900" y="0"/>
                  <a:pt x="1968500" y="47625"/>
                  <a:pt x="2011892" y="65617"/>
                </a:cubicBezTo>
                <a:cubicBezTo>
                  <a:pt x="2055284" y="83609"/>
                  <a:pt x="2026709" y="184150"/>
                  <a:pt x="2030942" y="306917"/>
                </a:cubicBezTo>
                <a:cubicBezTo>
                  <a:pt x="2035175" y="429684"/>
                  <a:pt x="2035175" y="555625"/>
                  <a:pt x="2037292" y="802217"/>
                </a:cubicBezTo>
                <a:cubicBezTo>
                  <a:pt x="2039409" y="1048809"/>
                  <a:pt x="2055284" y="1594909"/>
                  <a:pt x="2043642" y="1786467"/>
                </a:cubicBezTo>
                <a:cubicBezTo>
                  <a:pt x="2032000" y="1978025"/>
                  <a:pt x="2009775" y="1949450"/>
                  <a:pt x="1967442" y="1951567"/>
                </a:cubicBezTo>
                <a:cubicBezTo>
                  <a:pt x="1925109" y="1953684"/>
                  <a:pt x="1867959" y="1877484"/>
                  <a:pt x="1789642" y="1799167"/>
                </a:cubicBezTo>
                <a:cubicBezTo>
                  <a:pt x="1711325" y="1720850"/>
                  <a:pt x="1762125" y="1753659"/>
                  <a:pt x="1497542" y="1481667"/>
                </a:cubicBezTo>
                <a:cubicBezTo>
                  <a:pt x="1232959" y="1209675"/>
                  <a:pt x="404284" y="378884"/>
                  <a:pt x="202142" y="167217"/>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53" name="下箭头 52"/>
          <p:cNvSpPr/>
          <p:nvPr/>
        </p:nvSpPr>
        <p:spPr>
          <a:xfrm>
            <a:off x="6372225" y="3357563"/>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cxnSp>
        <p:nvCxnSpPr>
          <p:cNvPr id="55" name="直接连接符 54"/>
          <p:cNvCxnSpPr/>
          <p:nvPr/>
        </p:nvCxnSpPr>
        <p:spPr bwMode="auto">
          <a:xfrm>
            <a:off x="1670050" y="1981200"/>
            <a:ext cx="768350" cy="7175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bwMode="auto">
          <a:xfrm rot="10800000" flipV="1">
            <a:off x="3032125" y="2057400"/>
            <a:ext cx="777875" cy="762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34823" name="Picture 14"/>
          <p:cNvPicPr>
            <a:picLocks noChangeAspect="1" noChangeArrowheads="1"/>
          </p:cNvPicPr>
          <p:nvPr/>
        </p:nvPicPr>
        <p:blipFill>
          <a:blip r:embed="rId2"/>
          <a:srcRect/>
          <a:stretch>
            <a:fillRect/>
          </a:stretch>
        </p:blipFill>
        <p:spPr bwMode="auto">
          <a:xfrm>
            <a:off x="4140200" y="2259013"/>
            <a:ext cx="3887788" cy="1042987"/>
          </a:xfrm>
          <a:prstGeom prst="rect">
            <a:avLst/>
          </a:prstGeom>
          <a:noFill/>
          <a:ln w="9525">
            <a:noFill/>
            <a:miter lim="800000"/>
            <a:headEnd/>
            <a:tailEnd/>
          </a:ln>
        </p:spPr>
      </p:pic>
      <p:pic>
        <p:nvPicPr>
          <p:cNvPr id="34824" name="Picture 16"/>
          <p:cNvPicPr>
            <a:picLocks noChangeAspect="1" noChangeArrowheads="1"/>
          </p:cNvPicPr>
          <p:nvPr/>
        </p:nvPicPr>
        <p:blipFill>
          <a:blip r:embed="rId3"/>
          <a:srcRect/>
          <a:stretch>
            <a:fillRect/>
          </a:stretch>
        </p:blipFill>
        <p:spPr bwMode="auto">
          <a:xfrm>
            <a:off x="4225925" y="3860800"/>
            <a:ext cx="3684588" cy="360363"/>
          </a:xfrm>
          <a:prstGeom prst="rect">
            <a:avLst/>
          </a:prstGeom>
          <a:noFill/>
          <a:ln w="9525">
            <a:noFill/>
            <a:miter lim="800000"/>
            <a:headEnd/>
            <a:tailEnd/>
          </a:ln>
        </p:spPr>
      </p:pic>
      <p:sp>
        <p:nvSpPr>
          <p:cNvPr id="34825" name="TextBox 34"/>
          <p:cNvSpPr txBox="1">
            <a:spLocks noChangeArrowheads="1"/>
          </p:cNvSpPr>
          <p:nvPr/>
        </p:nvSpPr>
        <p:spPr bwMode="auto">
          <a:xfrm>
            <a:off x="1447800" y="2438400"/>
            <a:ext cx="312738" cy="646113"/>
          </a:xfrm>
          <a:prstGeom prst="rect">
            <a:avLst/>
          </a:prstGeom>
          <a:noFill/>
          <a:ln w="9525">
            <a:noFill/>
            <a:miter lim="800000"/>
            <a:headEnd/>
            <a:tailEnd/>
          </a:ln>
        </p:spPr>
        <p:txBody>
          <a:bodyPr wrap="none">
            <a:prstTxWarp prst="textNoShape">
              <a:avLst/>
            </a:prstTxWarp>
            <a:spAutoFit/>
          </a:bodyPr>
          <a:lstStyle/>
          <a:p>
            <a:r>
              <a:rPr lang="en-US" sz="3600"/>
              <a:t>,</a:t>
            </a:r>
          </a:p>
        </p:txBody>
      </p:sp>
      <p:sp>
        <p:nvSpPr>
          <p:cNvPr id="34826" name="TextBox 35"/>
          <p:cNvSpPr txBox="1">
            <a:spLocks noChangeArrowheads="1"/>
          </p:cNvSpPr>
          <p:nvPr/>
        </p:nvSpPr>
        <p:spPr bwMode="auto">
          <a:xfrm>
            <a:off x="2590800" y="2438400"/>
            <a:ext cx="312738" cy="646113"/>
          </a:xfrm>
          <a:prstGeom prst="rect">
            <a:avLst/>
          </a:prstGeom>
          <a:noFill/>
          <a:ln w="9525">
            <a:noFill/>
            <a:miter lim="800000"/>
            <a:headEnd/>
            <a:tailEnd/>
          </a:ln>
        </p:spPr>
        <p:txBody>
          <a:bodyPr wrap="none">
            <a:prstTxWarp prst="textNoShape">
              <a:avLst/>
            </a:prstTxWarp>
            <a:spAutoFit/>
          </a:bodyPr>
          <a:lstStyle/>
          <a:p>
            <a:r>
              <a:rPr lang="en-US" sz="3600"/>
              <a:t>,</a:t>
            </a:r>
          </a:p>
        </p:txBody>
      </p:sp>
      <p:cxnSp>
        <p:nvCxnSpPr>
          <p:cNvPr id="45" name="直接连接符 58"/>
          <p:cNvCxnSpPr/>
          <p:nvPr/>
        </p:nvCxnSpPr>
        <p:spPr bwMode="auto">
          <a:xfrm rot="5400000">
            <a:off x="580231" y="4220369"/>
            <a:ext cx="143351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58"/>
          <p:cNvCxnSpPr/>
          <p:nvPr/>
        </p:nvCxnSpPr>
        <p:spPr bwMode="auto">
          <a:xfrm rot="5400000">
            <a:off x="1948656" y="4220369"/>
            <a:ext cx="143351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下箭头 78"/>
          <p:cNvSpPr/>
          <p:nvPr/>
        </p:nvSpPr>
        <p:spPr>
          <a:xfrm>
            <a:off x="1905000" y="2971800"/>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Tree>
    <p:extLst>
      <p:ext uri="{BB962C8B-B14F-4D97-AF65-F5344CB8AC3E}">
        <p14:creationId xmlns:p14="http://schemas.microsoft.com/office/powerpoint/2010/main" val="29645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任意多边形 73"/>
          <p:cNvSpPr/>
          <p:nvPr/>
        </p:nvSpPr>
        <p:spPr>
          <a:xfrm>
            <a:off x="381000" y="1600200"/>
            <a:ext cx="1371600" cy="1295400"/>
          </a:xfrm>
          <a:custGeom>
            <a:avLst/>
            <a:gdLst>
              <a:gd name="connsiteX0" fmla="*/ 7408 w 2242608"/>
              <a:gd name="connsiteY0" fmla="*/ 113242 h 2048934"/>
              <a:gd name="connsiteX1" fmla="*/ 13758 w 2242608"/>
              <a:gd name="connsiteY1" fmla="*/ 1700742 h 2048934"/>
              <a:gd name="connsiteX2" fmla="*/ 89958 w 2242608"/>
              <a:gd name="connsiteY2" fmla="*/ 1776942 h 2048934"/>
              <a:gd name="connsiteX3" fmla="*/ 109008 w 2242608"/>
              <a:gd name="connsiteY3" fmla="*/ 1592792 h 2048934"/>
              <a:gd name="connsiteX4" fmla="*/ 109008 w 2242608"/>
              <a:gd name="connsiteY4" fmla="*/ 1529292 h 2048934"/>
              <a:gd name="connsiteX5" fmla="*/ 109008 w 2242608"/>
              <a:gd name="connsiteY5" fmla="*/ 252942 h 2048934"/>
              <a:gd name="connsiteX6" fmla="*/ 185208 w 2242608"/>
              <a:gd name="connsiteY6" fmla="*/ 119592 h 2048934"/>
              <a:gd name="connsiteX7" fmla="*/ 191558 w 2242608"/>
              <a:gd name="connsiteY7" fmla="*/ 310092 h 2048934"/>
              <a:gd name="connsiteX8" fmla="*/ 191558 w 2242608"/>
              <a:gd name="connsiteY8" fmla="*/ 437092 h 2048934"/>
              <a:gd name="connsiteX9" fmla="*/ 191558 w 2242608"/>
              <a:gd name="connsiteY9" fmla="*/ 1611842 h 2048934"/>
              <a:gd name="connsiteX10" fmla="*/ 312208 w 2242608"/>
              <a:gd name="connsiteY10" fmla="*/ 1713442 h 2048934"/>
              <a:gd name="connsiteX11" fmla="*/ 426508 w 2242608"/>
              <a:gd name="connsiteY11" fmla="*/ 1573742 h 2048934"/>
              <a:gd name="connsiteX12" fmla="*/ 464608 w 2242608"/>
              <a:gd name="connsiteY12" fmla="*/ 1529292 h 2048934"/>
              <a:gd name="connsiteX13" fmla="*/ 1874308 w 2242608"/>
              <a:gd name="connsiteY13" fmla="*/ 189442 h 2048934"/>
              <a:gd name="connsiteX14" fmla="*/ 2020358 w 2242608"/>
              <a:gd name="connsiteY14" fmla="*/ 392642 h 2048934"/>
              <a:gd name="connsiteX15" fmla="*/ 1994958 w 2242608"/>
              <a:gd name="connsiteY15" fmla="*/ 1637242 h 2048934"/>
              <a:gd name="connsiteX16" fmla="*/ 2064808 w 2242608"/>
              <a:gd name="connsiteY16" fmla="*/ 1770592 h 2048934"/>
              <a:gd name="connsiteX17" fmla="*/ 2077508 w 2242608"/>
              <a:gd name="connsiteY17" fmla="*/ 1503892 h 2048934"/>
              <a:gd name="connsiteX18" fmla="*/ 2090208 w 2242608"/>
              <a:gd name="connsiteY18" fmla="*/ 271992 h 2048934"/>
              <a:gd name="connsiteX19" fmla="*/ 2166408 w 2242608"/>
              <a:gd name="connsiteY19" fmla="*/ 119592 h 2048934"/>
              <a:gd name="connsiteX20" fmla="*/ 2217208 w 2242608"/>
              <a:gd name="connsiteY20" fmla="*/ 672042 h 2048934"/>
              <a:gd name="connsiteX21" fmla="*/ 2204508 w 2242608"/>
              <a:gd name="connsiteY21" fmla="*/ 1853142 h 2048934"/>
              <a:gd name="connsiteX22" fmla="*/ 1988608 w 2242608"/>
              <a:gd name="connsiteY22" fmla="*/ 1846792 h 2048934"/>
              <a:gd name="connsiteX23" fmla="*/ 1709208 w 2242608"/>
              <a:gd name="connsiteY23" fmla="*/ 1510242 h 2048934"/>
              <a:gd name="connsiteX24" fmla="*/ 470958 w 2242608"/>
              <a:gd name="connsiteY24" fmla="*/ 240242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2608" h="2048934">
                <a:moveTo>
                  <a:pt x="7408" y="113242"/>
                </a:moveTo>
                <a:cubicBezTo>
                  <a:pt x="3704" y="768350"/>
                  <a:pt x="0" y="1423459"/>
                  <a:pt x="13758" y="1700742"/>
                </a:cubicBezTo>
                <a:cubicBezTo>
                  <a:pt x="27516" y="1978025"/>
                  <a:pt x="74083" y="1794934"/>
                  <a:pt x="89958" y="1776942"/>
                </a:cubicBezTo>
                <a:cubicBezTo>
                  <a:pt x="105833" y="1758950"/>
                  <a:pt x="105833" y="1634067"/>
                  <a:pt x="109008" y="1592792"/>
                </a:cubicBezTo>
                <a:cubicBezTo>
                  <a:pt x="112183" y="1551517"/>
                  <a:pt x="109008" y="1529292"/>
                  <a:pt x="109008" y="1529292"/>
                </a:cubicBezTo>
                <a:cubicBezTo>
                  <a:pt x="109008" y="1305984"/>
                  <a:pt x="96308" y="487892"/>
                  <a:pt x="109008" y="252942"/>
                </a:cubicBezTo>
                <a:cubicBezTo>
                  <a:pt x="121708" y="17992"/>
                  <a:pt x="171450" y="110067"/>
                  <a:pt x="185208" y="119592"/>
                </a:cubicBezTo>
                <a:cubicBezTo>
                  <a:pt x="198966" y="129117"/>
                  <a:pt x="190500" y="257175"/>
                  <a:pt x="191558" y="310092"/>
                </a:cubicBezTo>
                <a:cubicBezTo>
                  <a:pt x="192616" y="363009"/>
                  <a:pt x="191558" y="437092"/>
                  <a:pt x="191558" y="437092"/>
                </a:cubicBezTo>
                <a:cubicBezTo>
                  <a:pt x="191558" y="654050"/>
                  <a:pt x="171450" y="1399117"/>
                  <a:pt x="191558" y="1611842"/>
                </a:cubicBezTo>
                <a:cubicBezTo>
                  <a:pt x="211666" y="1824567"/>
                  <a:pt x="273050" y="1719792"/>
                  <a:pt x="312208" y="1713442"/>
                </a:cubicBezTo>
                <a:cubicBezTo>
                  <a:pt x="351366" y="1707092"/>
                  <a:pt x="401108" y="1604434"/>
                  <a:pt x="426508" y="1573742"/>
                </a:cubicBezTo>
                <a:cubicBezTo>
                  <a:pt x="451908" y="1543050"/>
                  <a:pt x="464608" y="1529292"/>
                  <a:pt x="464608" y="1529292"/>
                </a:cubicBezTo>
                <a:cubicBezTo>
                  <a:pt x="705908" y="1298575"/>
                  <a:pt x="1615016" y="378884"/>
                  <a:pt x="1874308" y="189442"/>
                </a:cubicBezTo>
                <a:cubicBezTo>
                  <a:pt x="2133600" y="0"/>
                  <a:pt x="2000250" y="151342"/>
                  <a:pt x="2020358" y="392642"/>
                </a:cubicBezTo>
                <a:cubicBezTo>
                  <a:pt x="2040466" y="633942"/>
                  <a:pt x="1987550" y="1407584"/>
                  <a:pt x="1994958" y="1637242"/>
                </a:cubicBezTo>
                <a:cubicBezTo>
                  <a:pt x="2002366" y="1866900"/>
                  <a:pt x="2051050" y="1792817"/>
                  <a:pt x="2064808" y="1770592"/>
                </a:cubicBezTo>
                <a:cubicBezTo>
                  <a:pt x="2078566" y="1748367"/>
                  <a:pt x="2073275" y="1753659"/>
                  <a:pt x="2077508" y="1503892"/>
                </a:cubicBezTo>
                <a:cubicBezTo>
                  <a:pt x="2081741" y="1254125"/>
                  <a:pt x="2075391" y="502709"/>
                  <a:pt x="2090208" y="271992"/>
                </a:cubicBezTo>
                <a:cubicBezTo>
                  <a:pt x="2105025" y="41275"/>
                  <a:pt x="2145241" y="52917"/>
                  <a:pt x="2166408" y="119592"/>
                </a:cubicBezTo>
                <a:cubicBezTo>
                  <a:pt x="2187575" y="186267"/>
                  <a:pt x="2210858" y="383117"/>
                  <a:pt x="2217208" y="672042"/>
                </a:cubicBezTo>
                <a:cubicBezTo>
                  <a:pt x="2223558" y="960967"/>
                  <a:pt x="2242608" y="1657350"/>
                  <a:pt x="2204508" y="1853142"/>
                </a:cubicBezTo>
                <a:cubicBezTo>
                  <a:pt x="2166408" y="2048934"/>
                  <a:pt x="2071158" y="1903942"/>
                  <a:pt x="1988608" y="1846792"/>
                </a:cubicBezTo>
                <a:cubicBezTo>
                  <a:pt x="1906058" y="1789642"/>
                  <a:pt x="1962150" y="1778000"/>
                  <a:pt x="1709208" y="1510242"/>
                </a:cubicBezTo>
                <a:cubicBezTo>
                  <a:pt x="1456266" y="1242484"/>
                  <a:pt x="963612" y="741363"/>
                  <a:pt x="470958" y="240242"/>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pic>
        <p:nvPicPr>
          <p:cNvPr id="35843" name="Picture 8"/>
          <p:cNvPicPr>
            <a:picLocks noChangeAspect="1" noChangeArrowheads="1"/>
          </p:cNvPicPr>
          <p:nvPr/>
        </p:nvPicPr>
        <p:blipFill>
          <a:blip r:embed="rId2"/>
          <a:srcRect/>
          <a:stretch>
            <a:fillRect/>
          </a:stretch>
        </p:blipFill>
        <p:spPr bwMode="auto">
          <a:xfrm>
            <a:off x="4422775" y="1981200"/>
            <a:ext cx="3806825" cy="720725"/>
          </a:xfrm>
          <a:prstGeom prst="rect">
            <a:avLst/>
          </a:prstGeom>
          <a:noFill/>
          <a:ln w="9525">
            <a:noFill/>
            <a:miter lim="800000"/>
            <a:headEnd/>
            <a:tailEnd/>
          </a:ln>
        </p:spPr>
      </p:pic>
      <p:sp>
        <p:nvSpPr>
          <p:cNvPr id="79" name="下箭头 78"/>
          <p:cNvSpPr/>
          <p:nvPr/>
        </p:nvSpPr>
        <p:spPr>
          <a:xfrm>
            <a:off x="7391400" y="3200400"/>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pic>
        <p:nvPicPr>
          <p:cNvPr id="9241" name="Picture 16"/>
          <p:cNvPicPr>
            <a:picLocks noChangeAspect="1" noChangeArrowheads="1"/>
          </p:cNvPicPr>
          <p:nvPr/>
        </p:nvPicPr>
        <p:blipFill>
          <a:blip r:embed="rId3"/>
          <a:srcRect/>
          <a:stretch>
            <a:fillRect/>
          </a:stretch>
        </p:blipFill>
        <p:spPr bwMode="auto">
          <a:xfrm>
            <a:off x="4876800" y="4572000"/>
            <a:ext cx="3684588" cy="360363"/>
          </a:xfrm>
          <a:prstGeom prst="rect">
            <a:avLst/>
          </a:prstGeom>
          <a:noFill/>
          <a:ln w="9525">
            <a:noFill/>
            <a:miter lim="800000"/>
            <a:headEnd/>
            <a:tailEnd/>
          </a:ln>
        </p:spPr>
      </p:pic>
      <p:sp>
        <p:nvSpPr>
          <p:cNvPr id="26" name="任意多边形 51"/>
          <p:cNvSpPr/>
          <p:nvPr/>
        </p:nvSpPr>
        <p:spPr>
          <a:xfrm>
            <a:off x="2286000" y="1676400"/>
            <a:ext cx="1219200" cy="1143000"/>
          </a:xfrm>
          <a:custGeom>
            <a:avLst/>
            <a:gdLst>
              <a:gd name="connsiteX0" fmla="*/ 24342 w 2055284"/>
              <a:gd name="connsiteY0" fmla="*/ 78317 h 1978025"/>
              <a:gd name="connsiteX1" fmla="*/ 5292 w 2055284"/>
              <a:gd name="connsiteY1" fmla="*/ 1640417 h 1978025"/>
              <a:gd name="connsiteX2" fmla="*/ 56092 w 2055284"/>
              <a:gd name="connsiteY2" fmla="*/ 1881717 h 1978025"/>
              <a:gd name="connsiteX3" fmla="*/ 265642 w 2055284"/>
              <a:gd name="connsiteY3" fmla="*/ 1684867 h 1978025"/>
              <a:gd name="connsiteX4" fmla="*/ 672042 w 2055284"/>
              <a:gd name="connsiteY4" fmla="*/ 1259417 h 1978025"/>
              <a:gd name="connsiteX5" fmla="*/ 1770592 w 2055284"/>
              <a:gd name="connsiteY5" fmla="*/ 198967 h 1978025"/>
              <a:gd name="connsiteX6" fmla="*/ 2011892 w 2055284"/>
              <a:gd name="connsiteY6" fmla="*/ 65617 h 1978025"/>
              <a:gd name="connsiteX7" fmla="*/ 2030942 w 2055284"/>
              <a:gd name="connsiteY7" fmla="*/ 306917 h 1978025"/>
              <a:gd name="connsiteX8" fmla="*/ 2037292 w 2055284"/>
              <a:gd name="connsiteY8" fmla="*/ 802217 h 1978025"/>
              <a:gd name="connsiteX9" fmla="*/ 2043642 w 2055284"/>
              <a:gd name="connsiteY9" fmla="*/ 1786467 h 1978025"/>
              <a:gd name="connsiteX10" fmla="*/ 1967442 w 2055284"/>
              <a:gd name="connsiteY10" fmla="*/ 1951567 h 1978025"/>
              <a:gd name="connsiteX11" fmla="*/ 1789642 w 2055284"/>
              <a:gd name="connsiteY11" fmla="*/ 1799167 h 1978025"/>
              <a:gd name="connsiteX12" fmla="*/ 1497542 w 2055284"/>
              <a:gd name="connsiteY12" fmla="*/ 1481667 h 1978025"/>
              <a:gd name="connsiteX13" fmla="*/ 202142 w 2055284"/>
              <a:gd name="connsiteY13" fmla="*/ 167217 h 19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5284" h="1978025">
                <a:moveTo>
                  <a:pt x="24342" y="78317"/>
                </a:moveTo>
                <a:cubicBezTo>
                  <a:pt x="12171" y="709083"/>
                  <a:pt x="0" y="1339850"/>
                  <a:pt x="5292" y="1640417"/>
                </a:cubicBezTo>
                <a:cubicBezTo>
                  <a:pt x="10584" y="1940984"/>
                  <a:pt x="12700" y="1874309"/>
                  <a:pt x="56092" y="1881717"/>
                </a:cubicBezTo>
                <a:cubicBezTo>
                  <a:pt x="99484" y="1889125"/>
                  <a:pt x="162984" y="1788584"/>
                  <a:pt x="265642" y="1684867"/>
                </a:cubicBezTo>
                <a:cubicBezTo>
                  <a:pt x="368300" y="1581150"/>
                  <a:pt x="421217" y="1507067"/>
                  <a:pt x="672042" y="1259417"/>
                </a:cubicBezTo>
                <a:cubicBezTo>
                  <a:pt x="922867" y="1011767"/>
                  <a:pt x="1547284" y="397934"/>
                  <a:pt x="1770592" y="198967"/>
                </a:cubicBezTo>
                <a:cubicBezTo>
                  <a:pt x="1993900" y="0"/>
                  <a:pt x="1968500" y="47625"/>
                  <a:pt x="2011892" y="65617"/>
                </a:cubicBezTo>
                <a:cubicBezTo>
                  <a:pt x="2055284" y="83609"/>
                  <a:pt x="2026709" y="184150"/>
                  <a:pt x="2030942" y="306917"/>
                </a:cubicBezTo>
                <a:cubicBezTo>
                  <a:pt x="2035175" y="429684"/>
                  <a:pt x="2035175" y="555625"/>
                  <a:pt x="2037292" y="802217"/>
                </a:cubicBezTo>
                <a:cubicBezTo>
                  <a:pt x="2039409" y="1048809"/>
                  <a:pt x="2055284" y="1594909"/>
                  <a:pt x="2043642" y="1786467"/>
                </a:cubicBezTo>
                <a:cubicBezTo>
                  <a:pt x="2032000" y="1978025"/>
                  <a:pt x="2009775" y="1949450"/>
                  <a:pt x="1967442" y="1951567"/>
                </a:cubicBezTo>
                <a:cubicBezTo>
                  <a:pt x="1925109" y="1953684"/>
                  <a:pt x="1867959" y="1877484"/>
                  <a:pt x="1789642" y="1799167"/>
                </a:cubicBezTo>
                <a:cubicBezTo>
                  <a:pt x="1711325" y="1720850"/>
                  <a:pt x="1762125" y="1753659"/>
                  <a:pt x="1497542" y="1481667"/>
                </a:cubicBezTo>
                <a:cubicBezTo>
                  <a:pt x="1232959" y="1209675"/>
                  <a:pt x="404284" y="378884"/>
                  <a:pt x="202142" y="167217"/>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cxnSp>
        <p:nvCxnSpPr>
          <p:cNvPr id="28" name="直接连接符 58"/>
          <p:cNvCxnSpPr/>
          <p:nvPr/>
        </p:nvCxnSpPr>
        <p:spPr bwMode="auto">
          <a:xfrm rot="5400000">
            <a:off x="580231" y="4220369"/>
            <a:ext cx="143351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58"/>
          <p:cNvCxnSpPr/>
          <p:nvPr/>
        </p:nvCxnSpPr>
        <p:spPr bwMode="auto">
          <a:xfrm rot="5400000">
            <a:off x="1948656" y="4220369"/>
            <a:ext cx="1433513" cy="3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下箭头 78"/>
          <p:cNvSpPr/>
          <p:nvPr/>
        </p:nvSpPr>
        <p:spPr>
          <a:xfrm>
            <a:off x="1905000" y="2971800"/>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zh-CN" altLang="en-US">
              <a:solidFill>
                <a:srgbClr val="FFFFFF"/>
              </a:solidFill>
              <a:cs typeface="宋体" pitchFamily="-1" charset="-122"/>
            </a:endParaRPr>
          </a:p>
        </p:txBody>
      </p:sp>
      <p:sp>
        <p:nvSpPr>
          <p:cNvPr id="35850" name="标题 1"/>
          <p:cNvSpPr>
            <a:spLocks noGrp="1"/>
          </p:cNvSpPr>
          <p:nvPr>
            <p:ph type="title"/>
          </p:nvPr>
        </p:nvSpPr>
        <p:spPr/>
        <p:txBody>
          <a:bodyPr/>
          <a:lstStyle/>
          <a:p>
            <a:pPr eaLnBrk="1" hangingPunct="1"/>
            <a:r>
              <a:rPr lang="en-US" altLang="zh-CN" smtClean="0">
                <a:cs typeface="宋体" pitchFamily="-84" charset="-122"/>
              </a:rPr>
              <a:t>Idea 2: “Loopy” measurements</a:t>
            </a:r>
            <a:endParaRPr lang="zh-CN" altLang="en-US" smtClean="0">
              <a:cs typeface="宋体" pitchFamily="-84" charset="-122"/>
            </a:endParaRPr>
          </a:p>
        </p:txBody>
      </p:sp>
      <p:sp>
        <p:nvSpPr>
          <p:cNvPr id="38" name="TextBox 37"/>
          <p:cNvSpPr txBox="1">
            <a:spLocks noChangeArrowheads="1"/>
          </p:cNvSpPr>
          <p:nvPr/>
        </p:nvSpPr>
        <p:spPr bwMode="auto">
          <a:xfrm>
            <a:off x="5410200" y="5257800"/>
            <a:ext cx="3429000" cy="1200150"/>
          </a:xfrm>
          <a:prstGeom prst="rect">
            <a:avLst/>
          </a:prstGeom>
          <a:noFill/>
          <a:ln w="9525">
            <a:noFill/>
            <a:miter lim="800000"/>
            <a:headEnd/>
            <a:tailEnd/>
          </a:ln>
        </p:spPr>
        <p:txBody>
          <a:bodyPr wrap="none">
            <a:prstTxWarp prst="textNoShape">
              <a:avLst/>
            </a:prstTxWarp>
            <a:spAutoFit/>
          </a:bodyPr>
          <a:lstStyle/>
          <a:p>
            <a:pPr>
              <a:buFont typeface="Arial" pitchFamily="-84" charset="0"/>
              <a:buChar char="•"/>
            </a:pPr>
            <a:r>
              <a:rPr lang="en-US"/>
              <a:t>Fewer measurements</a:t>
            </a:r>
          </a:p>
          <a:p>
            <a:pPr>
              <a:buFont typeface="Arial" pitchFamily="-84" charset="0"/>
              <a:buChar char="•"/>
            </a:pPr>
            <a:r>
              <a:rPr lang="en-US"/>
              <a:t>Arbitrary packet injection/</a:t>
            </a:r>
          </a:p>
          <a:p>
            <a:pPr lvl="1"/>
            <a:r>
              <a:rPr lang="en-US"/>
              <a:t>reception</a:t>
            </a:r>
          </a:p>
          <a:p>
            <a:pPr>
              <a:buFont typeface="Arial" pitchFamily="-84" charset="0"/>
              <a:buChar char="•"/>
            </a:pPr>
            <a:r>
              <a:rPr lang="en-US"/>
              <a:t>Not just 0/1 matrices (SHO-FA)</a:t>
            </a:r>
          </a:p>
        </p:txBody>
      </p:sp>
      <p:sp>
        <p:nvSpPr>
          <p:cNvPr id="35852" name="TextBox 38"/>
          <p:cNvSpPr txBox="1">
            <a:spLocks noChangeArrowheads="1"/>
          </p:cNvSpPr>
          <p:nvPr/>
        </p:nvSpPr>
        <p:spPr bwMode="auto">
          <a:xfrm>
            <a:off x="1820863" y="2362200"/>
            <a:ext cx="312737" cy="646113"/>
          </a:xfrm>
          <a:prstGeom prst="rect">
            <a:avLst/>
          </a:prstGeom>
          <a:noFill/>
          <a:ln w="9525">
            <a:noFill/>
            <a:miter lim="800000"/>
            <a:headEnd/>
            <a:tailEnd/>
          </a:ln>
        </p:spPr>
        <p:txBody>
          <a:bodyPr wrap="none">
            <a:prstTxWarp prst="textNoShape">
              <a:avLst/>
            </a:prstTxWarp>
            <a:spAutoFit/>
          </a:bodyPr>
          <a:lstStyle/>
          <a:p>
            <a:r>
              <a:rPr lang="en-US" sz="3600"/>
              <a:t>,</a:t>
            </a:r>
          </a:p>
        </p:txBody>
      </p:sp>
    </p:spTree>
    <p:extLst>
      <p:ext uri="{BB962C8B-B14F-4D97-AF65-F5344CB8AC3E}">
        <p14:creationId xmlns:p14="http://schemas.microsoft.com/office/powerpoint/2010/main" val="4987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33" grpId="0" animBg="1"/>
      <p:bldP spid="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Table.pdf"/>
          <p:cNvPicPr>
            <a:picLocks noChangeAspect="1"/>
          </p:cNvPicPr>
          <p:nvPr/>
        </p:nvPicPr>
        <p:blipFill>
          <a:blip r:embed="rId2"/>
          <a:srcRect/>
          <a:stretch>
            <a:fillRect/>
          </a:stretch>
        </p:blipFill>
        <p:spPr bwMode="auto">
          <a:xfrm>
            <a:off x="-533400" y="201613"/>
            <a:ext cx="10972800" cy="14200187"/>
          </a:xfrm>
          <a:prstGeom prst="rect">
            <a:avLst/>
          </a:prstGeom>
          <a:noFill/>
          <a:ln w="9525">
            <a:noFill/>
            <a:miter lim="800000"/>
            <a:headEnd/>
            <a:tailEnd/>
          </a:ln>
        </p:spPr>
      </p:pic>
    </p:spTree>
    <p:extLst>
      <p:ext uri="{BB962C8B-B14F-4D97-AF65-F5344CB8AC3E}">
        <p14:creationId xmlns:p14="http://schemas.microsoft.com/office/powerpoint/2010/main" val="17740163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533400"/>
            <a:ext cx="8229600" cy="1143000"/>
          </a:xfrm>
        </p:spPr>
        <p:txBody>
          <a:bodyPr>
            <a:noAutofit/>
          </a:bodyPr>
          <a:lstStyle/>
          <a:p>
            <a:pPr eaLnBrk="1" hangingPunct="1"/>
            <a:r>
              <a:rPr lang="en-US" altLang="zh-CN" sz="2800" dirty="0" smtClean="0"/>
              <a:t>SHO-FA + </a:t>
            </a:r>
            <a:br>
              <a:rPr lang="en-US" altLang="zh-CN" sz="2800" dirty="0" smtClean="0"/>
            </a:br>
            <a:r>
              <a:rPr lang="en-US" altLang="zh-CN" sz="2800" dirty="0" smtClean="0"/>
              <a:t>Cancellations + </a:t>
            </a:r>
            <a:br>
              <a:rPr lang="en-US" altLang="zh-CN" sz="2800" dirty="0" smtClean="0"/>
            </a:br>
            <a:r>
              <a:rPr lang="en-US" altLang="zh-CN" sz="2800" dirty="0" smtClean="0"/>
              <a:t>Loopy measurements </a:t>
            </a:r>
            <a:endParaRPr lang="zh-CN" altLang="en-US" sz="2800" dirty="0" smtClean="0"/>
          </a:p>
        </p:txBody>
      </p:sp>
      <p:sp>
        <p:nvSpPr>
          <p:cNvPr id="15" name="TextBox 14"/>
          <p:cNvSpPr txBox="1">
            <a:spLocks noChangeArrowheads="1"/>
          </p:cNvSpPr>
          <p:nvPr/>
        </p:nvSpPr>
        <p:spPr bwMode="auto">
          <a:xfrm>
            <a:off x="684000" y="5040000"/>
            <a:ext cx="3479800" cy="400110"/>
          </a:xfrm>
          <a:prstGeom prst="rect">
            <a:avLst/>
          </a:prstGeom>
          <a:noFill/>
          <a:ln w="9525">
            <a:noFill/>
            <a:miter lim="800000"/>
            <a:headEnd/>
            <a:tailEnd/>
          </a:ln>
        </p:spPr>
        <p:txBody>
          <a:bodyPr>
            <a:spAutoFit/>
          </a:bodyPr>
          <a:lstStyle/>
          <a:p>
            <a:pPr marL="342900" indent="-342900">
              <a:buFont typeface="Arial" charset="0"/>
              <a:buChar char="•"/>
            </a:pPr>
            <a:r>
              <a:rPr lang="en-US" sz="2000" dirty="0"/>
              <a:t>Path delay: </a:t>
            </a:r>
            <a:r>
              <a:rPr lang="en-US" sz="2000" dirty="0" smtClean="0"/>
              <a:t>O(</a:t>
            </a:r>
            <a:r>
              <a:rPr lang="en-US" altLang="zh-CN" sz="2000" dirty="0" err="1" smtClean="0"/>
              <a:t>M</a:t>
            </a:r>
            <a:r>
              <a:rPr lang="en-US" sz="2000" dirty="0" err="1" smtClean="0"/>
              <a:t>Dn</a:t>
            </a:r>
            <a:r>
              <a:rPr lang="en-US" sz="2000" dirty="0" smtClean="0"/>
              <a:t>/k</a:t>
            </a:r>
            <a:r>
              <a:rPr lang="en-US" sz="2000" dirty="0"/>
              <a:t>) </a:t>
            </a:r>
          </a:p>
        </p:txBody>
      </p:sp>
      <p:sp>
        <p:nvSpPr>
          <p:cNvPr id="9" name="内容占位符 2"/>
          <p:cNvSpPr>
            <a:spLocks noGrp="1"/>
          </p:cNvSpPr>
          <p:nvPr>
            <p:ph idx="1"/>
          </p:nvPr>
        </p:nvSpPr>
        <p:spPr>
          <a:xfrm>
            <a:off x="683524" y="1893194"/>
            <a:ext cx="5149657" cy="1318952"/>
          </a:xfrm>
        </p:spPr>
        <p:txBody>
          <a:bodyPr>
            <a:noAutofit/>
          </a:bodyPr>
          <a:lstStyle/>
          <a:p>
            <a:r>
              <a:rPr lang="en-US" altLang="zh-CN" sz="2000" dirty="0" smtClean="0"/>
              <a:t>Parameters</a:t>
            </a:r>
          </a:p>
          <a:p>
            <a:pPr lvl="1"/>
            <a:r>
              <a:rPr lang="en-US" altLang="zh-CN" sz="2000" dirty="0" smtClean="0"/>
              <a:t>n = |V| or |E|</a:t>
            </a:r>
          </a:p>
          <a:p>
            <a:pPr lvl="1"/>
            <a:r>
              <a:rPr lang="en-US" altLang="zh-CN" sz="2000" dirty="0" smtClean="0"/>
              <a:t>M = “loopiness”</a:t>
            </a:r>
          </a:p>
          <a:p>
            <a:pPr lvl="1"/>
            <a:r>
              <a:rPr lang="en-US" altLang="zh-CN" sz="2000" dirty="0" smtClean="0"/>
              <a:t>k = sparsity</a:t>
            </a:r>
          </a:p>
        </p:txBody>
      </p:sp>
      <p:sp>
        <p:nvSpPr>
          <p:cNvPr id="10" name="内容占位符 2"/>
          <p:cNvSpPr txBox="1">
            <a:spLocks/>
          </p:cNvSpPr>
          <p:nvPr/>
        </p:nvSpPr>
        <p:spPr>
          <a:xfrm>
            <a:off x="683524" y="3379573"/>
            <a:ext cx="5614245" cy="1318952"/>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Measurements:</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a:buChar cha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Decoding time: </a:t>
            </a:r>
            <a:r>
              <a:rPr lang="en-US" altLang="zh-CN" sz="2000" dirty="0" smtClean="0"/>
              <a:t>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General graphs, node/edge delay estimation</a:t>
            </a:r>
          </a:p>
        </p:txBody>
      </p:sp>
      <p:sp>
        <p:nvSpPr>
          <p:cNvPr id="11" name="灯片编号占位符 10"/>
          <p:cNvSpPr>
            <a:spLocks noGrp="1"/>
          </p:cNvSpPr>
          <p:nvPr>
            <p:ph type="sldNum" sz="quarter" idx="12"/>
          </p:nvPr>
        </p:nvSpPr>
        <p:spPr/>
        <p:txBody>
          <a:bodyPr/>
          <a:lstStyle/>
          <a:p>
            <a:r>
              <a:rPr lang="en-US" dirty="0" smtClean="0"/>
              <a:t>17</a:t>
            </a:r>
            <a:endParaRPr lang="en-US" dirty="0"/>
          </a:p>
        </p:txBody>
      </p:sp>
      <p:grpSp>
        <p:nvGrpSpPr>
          <p:cNvPr id="2" name="组合 11"/>
          <p:cNvGrpSpPr/>
          <p:nvPr/>
        </p:nvGrpSpPr>
        <p:grpSpPr>
          <a:xfrm>
            <a:off x="4366578" y="3032759"/>
            <a:ext cx="4320222" cy="179387"/>
            <a:chOff x="907608" y="4713414"/>
            <a:chExt cx="4320222" cy="179387"/>
          </a:xfrm>
        </p:grpSpPr>
        <p:cxnSp>
          <p:nvCxnSpPr>
            <p:cNvPr id="13" name="直接连接符 12"/>
            <p:cNvCxnSpPr/>
            <p:nvPr/>
          </p:nvCxnSpPr>
          <p:spPr>
            <a:xfrm>
              <a:off x="907608" y="4803820"/>
              <a:ext cx="4260113"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椭圆 13"/>
            <p:cNvSpPr/>
            <p:nvPr/>
          </p:nvSpPr>
          <p:spPr>
            <a:xfrm>
              <a:off x="1196109"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9" name="椭圆 18"/>
            <p:cNvSpPr/>
            <p:nvPr/>
          </p:nvSpPr>
          <p:spPr>
            <a:xfrm>
              <a:off x="1742858"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0" name="椭圆 19"/>
            <p:cNvSpPr/>
            <p:nvPr/>
          </p:nvSpPr>
          <p:spPr>
            <a:xfrm>
              <a:off x="3273297"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1" name="椭圆 20"/>
            <p:cNvSpPr/>
            <p:nvPr/>
          </p:nvSpPr>
          <p:spPr>
            <a:xfrm>
              <a:off x="4161940"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2" name="椭圆 21"/>
            <p:cNvSpPr/>
            <p:nvPr/>
          </p:nvSpPr>
          <p:spPr>
            <a:xfrm>
              <a:off x="5048443"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pic>
        <p:nvPicPr>
          <p:cNvPr id="23" name="Picture 1"/>
          <p:cNvPicPr>
            <a:picLocks noChangeAspect="1" noChangeArrowheads="1"/>
          </p:cNvPicPr>
          <p:nvPr/>
        </p:nvPicPr>
        <p:blipFill>
          <a:blip r:embed="rId2"/>
          <a:srcRect/>
          <a:stretch>
            <a:fillRect/>
          </a:stretch>
        </p:blipFill>
        <p:spPr bwMode="auto">
          <a:xfrm>
            <a:off x="5041032" y="2592042"/>
            <a:ext cx="1385888" cy="257175"/>
          </a:xfrm>
          <a:prstGeom prst="rect">
            <a:avLst/>
          </a:prstGeom>
          <a:noFill/>
          <a:ln w="9525">
            <a:noFill/>
            <a:miter lim="800000"/>
            <a:headEnd/>
            <a:tailEnd/>
          </a:ln>
        </p:spPr>
      </p:pic>
    </p:spTree>
    <p:extLst>
      <p:ext uri="{BB962C8B-B14F-4D97-AF65-F5344CB8AC3E}">
        <p14:creationId xmlns:p14="http://schemas.microsoft.com/office/powerpoint/2010/main" val="3935893668"/>
      </p:ext>
    </p:extLst>
  </p:cSld>
  <p:clrMapOvr>
    <a:masterClrMapping/>
  </p:clrMapOvr>
  <p:transition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1187450" y="981075"/>
            <a:ext cx="3349625" cy="839788"/>
          </a:xfrm>
        </p:spPr>
        <p:txBody>
          <a:bodyPr/>
          <a:lstStyle/>
          <a:p>
            <a:pPr eaLnBrk="1" hangingPunct="1"/>
            <a:r>
              <a:rPr lang="en-US" altLang="zh-TW">
                <a:cs typeface="新細明體" pitchFamily="-84" charset="-120"/>
              </a:rPr>
              <a:t>Tomography</a:t>
            </a:r>
          </a:p>
        </p:txBody>
      </p:sp>
      <p:pic>
        <p:nvPicPr>
          <p:cNvPr id="837637" name="Picture 5"/>
          <p:cNvPicPr>
            <a:picLocks noChangeAspect="1" noChangeArrowheads="1"/>
          </p:cNvPicPr>
          <p:nvPr/>
        </p:nvPicPr>
        <p:blipFill>
          <a:blip r:embed="rId3"/>
          <a:srcRect/>
          <a:stretch>
            <a:fillRect/>
          </a:stretch>
        </p:blipFill>
        <p:spPr bwMode="auto">
          <a:xfrm>
            <a:off x="1908175" y="2060575"/>
            <a:ext cx="4505325" cy="3400425"/>
          </a:xfrm>
          <a:prstGeom prst="rect">
            <a:avLst/>
          </a:prstGeom>
          <a:noFill/>
          <a:ln w="9525">
            <a:noFill/>
            <a:miter lim="800000"/>
            <a:headEnd/>
            <a:tailEnd/>
          </a:ln>
        </p:spPr>
      </p:pic>
      <p:sp>
        <p:nvSpPr>
          <p:cNvPr id="837638" name="Rectangle 6"/>
          <p:cNvSpPr>
            <a:spLocks noChangeArrowheads="1"/>
          </p:cNvSpPr>
          <p:nvPr/>
        </p:nvSpPr>
        <p:spPr bwMode="auto">
          <a:xfrm>
            <a:off x="1138238" y="200025"/>
            <a:ext cx="5076825" cy="839788"/>
          </a:xfrm>
          <a:prstGeom prst="rect">
            <a:avLst/>
          </a:prstGeom>
          <a:noFill/>
          <a:ln w="9525">
            <a:noFill/>
            <a:miter lim="800000"/>
            <a:headEnd/>
            <a:tailEnd/>
          </a:ln>
        </p:spPr>
        <p:txBody>
          <a:bodyPr anchor="b">
            <a:prstTxWarp prst="textNoShape">
              <a:avLst/>
            </a:prstTxWarp>
          </a:bodyPr>
          <a:lstStyle/>
          <a:p>
            <a:r>
              <a:rPr lang="en-US" altLang="zh-TW" sz="4400" dirty="0">
                <a:solidFill>
                  <a:schemeClr val="tx2"/>
                </a:solidFill>
              </a:rPr>
              <a:t>Computerized Axial</a:t>
            </a:r>
          </a:p>
        </p:txBody>
      </p:sp>
      <p:sp>
        <p:nvSpPr>
          <p:cNvPr id="837639" name="Rectangle 7"/>
          <p:cNvSpPr>
            <a:spLocks noChangeArrowheads="1"/>
          </p:cNvSpPr>
          <p:nvPr/>
        </p:nvSpPr>
        <p:spPr bwMode="auto">
          <a:xfrm>
            <a:off x="4462463" y="981075"/>
            <a:ext cx="3349625" cy="839788"/>
          </a:xfrm>
          <a:prstGeom prst="rect">
            <a:avLst/>
          </a:prstGeom>
          <a:noFill/>
          <a:ln w="9525">
            <a:noFill/>
            <a:miter lim="800000"/>
            <a:headEnd/>
            <a:tailEnd/>
          </a:ln>
        </p:spPr>
        <p:txBody>
          <a:bodyPr anchor="b">
            <a:prstTxWarp prst="textNoShape">
              <a:avLst/>
            </a:prstTxWarp>
          </a:bodyPr>
          <a:lstStyle/>
          <a:p>
            <a:r>
              <a:rPr lang="en-US" altLang="zh-TW" sz="4400">
                <a:solidFill>
                  <a:schemeClr val="tx2"/>
                </a:solidFill>
              </a:rPr>
              <a:t>(CAT scan)</a:t>
            </a:r>
          </a:p>
        </p:txBody>
      </p:sp>
      <p:pic>
        <p:nvPicPr>
          <p:cNvPr id="837640" name="Picture 8"/>
          <p:cNvPicPr>
            <a:picLocks noChangeAspect="1" noChangeArrowheads="1"/>
          </p:cNvPicPr>
          <p:nvPr/>
        </p:nvPicPr>
        <p:blipFill>
          <a:blip r:embed="rId4"/>
          <a:srcRect/>
          <a:stretch>
            <a:fillRect/>
          </a:stretch>
        </p:blipFill>
        <p:spPr bwMode="auto">
          <a:xfrm>
            <a:off x="1403350" y="1916113"/>
            <a:ext cx="6096000" cy="4572000"/>
          </a:xfrm>
          <a:prstGeom prst="rect">
            <a:avLst/>
          </a:prstGeom>
          <a:noFill/>
          <a:ln w="9525">
            <a:noFill/>
            <a:miter lim="800000"/>
            <a:headEnd/>
            <a:tailEnd/>
          </a:ln>
        </p:spPr>
      </p:pic>
    </p:spTree>
    <p:extLst>
      <p:ext uri="{BB962C8B-B14F-4D97-AF65-F5344CB8AC3E}">
        <p14:creationId xmlns:p14="http://schemas.microsoft.com/office/powerpoint/2010/main" val="4101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7637"/>
                                        </p:tgtEl>
                                        <p:attrNameLst>
                                          <p:attrName>style.visibility</p:attrName>
                                        </p:attrNameLst>
                                      </p:cBhvr>
                                      <p:to>
                                        <p:strVal val="visible"/>
                                      </p:to>
                                    </p:set>
                                    <p:animEffect transition="in" filter="dissolve">
                                      <p:cBhvr>
                                        <p:cTn id="7" dur="500"/>
                                        <p:tgtEl>
                                          <p:spTgt spid="8376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37639"/>
                                        </p:tgtEl>
                                        <p:attrNameLst>
                                          <p:attrName>style.visibility</p:attrName>
                                        </p:attrNameLst>
                                      </p:cBhvr>
                                      <p:to>
                                        <p:strVal val="visible"/>
                                      </p:to>
                                    </p:set>
                                    <p:animEffect transition="in" filter="dissolve">
                                      <p:cBhvr>
                                        <p:cTn id="10" dur="500"/>
                                        <p:tgtEl>
                                          <p:spTgt spid="83763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37638"/>
                                        </p:tgtEl>
                                        <p:attrNameLst>
                                          <p:attrName>style.visibility</p:attrName>
                                        </p:attrNameLst>
                                      </p:cBhvr>
                                      <p:to>
                                        <p:strVal val="visible"/>
                                      </p:to>
                                    </p:set>
                                    <p:animEffect transition="in" filter="dissolve">
                                      <p:cBhvr>
                                        <p:cTn id="13" dur="500"/>
                                        <p:tgtEl>
                                          <p:spTgt spid="83763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837637"/>
                                        </p:tgtEl>
                                      </p:cBhvr>
                                    </p:animEffect>
                                    <p:set>
                                      <p:cBhvr>
                                        <p:cTn id="18" dur="1" fill="hold">
                                          <p:stCondLst>
                                            <p:cond delay="499"/>
                                          </p:stCondLst>
                                        </p:cTn>
                                        <p:tgtEl>
                                          <p:spTgt spid="837637"/>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837640"/>
                                        </p:tgtEl>
                                        <p:attrNameLst>
                                          <p:attrName>style.visibility</p:attrName>
                                        </p:attrNameLst>
                                      </p:cBhvr>
                                      <p:to>
                                        <p:strVal val="visible"/>
                                      </p:to>
                                    </p:set>
                                    <p:animEffect transition="in" filter="dissolve">
                                      <p:cBhvr>
                                        <p:cTn id="21" dur="500"/>
                                        <p:tgtEl>
                                          <p:spTgt spid="837640"/>
                                        </p:tgtEl>
                                      </p:cBhvr>
                                    </p:animEffect>
                                  </p:childTnLst>
                                </p:cTn>
                              </p:par>
                              <p:par>
                                <p:cTn id="22" presetID="9" presetClass="exit" presetSubtype="0" fill="hold" grpId="0" nodeType="withEffect">
                                  <p:stCondLst>
                                    <p:cond delay="0"/>
                                  </p:stCondLst>
                                  <p:childTnLst>
                                    <p:animEffect transition="out" filter="dissolve">
                                      <p:cBhvr>
                                        <p:cTn id="23" dur="500"/>
                                        <p:tgtEl>
                                          <p:spTgt spid="837634"/>
                                        </p:tgtEl>
                                      </p:cBhvr>
                                    </p:animEffect>
                                    <p:set>
                                      <p:cBhvr>
                                        <p:cTn id="24" dur="1" fill="hold">
                                          <p:stCondLst>
                                            <p:cond delay="499"/>
                                          </p:stCondLst>
                                        </p:cTn>
                                        <p:tgtEl>
                                          <p:spTgt spid="837634"/>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837638"/>
                                        </p:tgtEl>
                                      </p:cBhvr>
                                    </p:animEffect>
                                    <p:set>
                                      <p:cBhvr>
                                        <p:cTn id="27" dur="1" fill="hold">
                                          <p:stCondLst>
                                            <p:cond delay="499"/>
                                          </p:stCondLst>
                                        </p:cTn>
                                        <p:tgtEl>
                                          <p:spTgt spid="8376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4" grpId="0"/>
      <p:bldP spid="837638" grpId="0"/>
      <p:bldP spid="837638" grpId="1"/>
      <p:bldP spid="837639"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533400"/>
            <a:ext cx="8229600" cy="1143000"/>
          </a:xfrm>
        </p:spPr>
        <p:txBody>
          <a:bodyPr>
            <a:noAutofit/>
          </a:bodyPr>
          <a:lstStyle/>
          <a:p>
            <a:pPr eaLnBrk="1" hangingPunct="1"/>
            <a:r>
              <a:rPr lang="en-US" altLang="zh-CN" sz="2800" dirty="0" smtClean="0"/>
              <a:t>SHO-FA + </a:t>
            </a:r>
            <a:br>
              <a:rPr lang="en-US" altLang="zh-CN" sz="2800" dirty="0" smtClean="0"/>
            </a:br>
            <a:r>
              <a:rPr lang="en-US" altLang="zh-CN" sz="2800" dirty="0" smtClean="0"/>
              <a:t>Cancellations + </a:t>
            </a:r>
            <a:br>
              <a:rPr lang="en-US" altLang="zh-CN" sz="2800" dirty="0" smtClean="0"/>
            </a:br>
            <a:r>
              <a:rPr lang="en-US" altLang="zh-CN" sz="2800" dirty="0" smtClean="0"/>
              <a:t>Loopy measurements </a:t>
            </a:r>
            <a:endParaRPr lang="zh-CN" altLang="en-US" sz="2800" dirty="0" smtClean="0"/>
          </a:p>
        </p:txBody>
      </p:sp>
      <p:sp>
        <p:nvSpPr>
          <p:cNvPr id="16" name="TextBox 15"/>
          <p:cNvSpPr txBox="1">
            <a:spLocks noChangeArrowheads="1"/>
          </p:cNvSpPr>
          <p:nvPr/>
        </p:nvSpPr>
        <p:spPr bwMode="auto">
          <a:xfrm>
            <a:off x="683999" y="5178060"/>
            <a:ext cx="7116297" cy="400110"/>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t>Path delay: </a:t>
            </a:r>
            <a:r>
              <a:rPr lang="en-US" sz="2000" dirty="0" err="1" smtClean="0"/>
              <a:t>O(</a:t>
            </a:r>
            <a:r>
              <a:rPr lang="en-US" altLang="zh-CN" sz="2000" dirty="0" err="1" smtClean="0"/>
              <a:t>M</a:t>
            </a:r>
            <a:r>
              <a:rPr lang="en-US" sz="2000" dirty="0" err="1" smtClean="0"/>
              <a:t>D’n/k</a:t>
            </a:r>
            <a:r>
              <a:rPr lang="en-US" sz="2000" dirty="0"/>
              <a:t>) (</a:t>
            </a:r>
            <a:r>
              <a:rPr lang="en-US" sz="2000" dirty="0" smtClean="0"/>
              <a:t>Steiner/”Average Steiner” </a:t>
            </a:r>
            <a:r>
              <a:rPr lang="en-US" sz="2000" dirty="0"/>
              <a:t>trees) </a:t>
            </a:r>
          </a:p>
        </p:txBody>
      </p:sp>
      <p:sp>
        <p:nvSpPr>
          <p:cNvPr id="9" name="内容占位符 2"/>
          <p:cNvSpPr>
            <a:spLocks noGrp="1"/>
          </p:cNvSpPr>
          <p:nvPr>
            <p:ph idx="1"/>
          </p:nvPr>
        </p:nvSpPr>
        <p:spPr>
          <a:xfrm>
            <a:off x="683524" y="1893194"/>
            <a:ext cx="5149657" cy="1318952"/>
          </a:xfrm>
        </p:spPr>
        <p:txBody>
          <a:bodyPr>
            <a:noAutofit/>
          </a:bodyPr>
          <a:lstStyle/>
          <a:p>
            <a:r>
              <a:rPr lang="en-US" altLang="zh-CN" sz="2000" dirty="0" smtClean="0"/>
              <a:t>Parameters</a:t>
            </a:r>
          </a:p>
          <a:p>
            <a:pPr lvl="1"/>
            <a:r>
              <a:rPr lang="en-US" altLang="zh-CN" sz="2000" dirty="0" smtClean="0"/>
              <a:t>n = |V| or |E|</a:t>
            </a:r>
          </a:p>
          <a:p>
            <a:pPr lvl="1"/>
            <a:r>
              <a:rPr lang="en-US" altLang="zh-CN" sz="2000" dirty="0" smtClean="0"/>
              <a:t>M = “loopiness”</a:t>
            </a:r>
          </a:p>
          <a:p>
            <a:pPr lvl="1"/>
            <a:r>
              <a:rPr lang="en-US" altLang="zh-CN" sz="2000" dirty="0" smtClean="0"/>
              <a:t>k = sparsity</a:t>
            </a:r>
          </a:p>
        </p:txBody>
      </p:sp>
      <p:sp>
        <p:nvSpPr>
          <p:cNvPr id="10" name="内容占位符 2"/>
          <p:cNvSpPr txBox="1">
            <a:spLocks/>
          </p:cNvSpPr>
          <p:nvPr/>
        </p:nvSpPr>
        <p:spPr>
          <a:xfrm>
            <a:off x="683524" y="3379573"/>
            <a:ext cx="5614245" cy="1318952"/>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Measurements:</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a:buChar cha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Decoding time: </a:t>
            </a:r>
            <a:r>
              <a:rPr lang="en-US" altLang="zh-CN" sz="2000" dirty="0" smtClean="0"/>
              <a:t>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General graphs, node/edge delay estimation</a:t>
            </a:r>
          </a:p>
        </p:txBody>
      </p:sp>
      <p:sp>
        <p:nvSpPr>
          <p:cNvPr id="11" name="灯片编号占位符 10"/>
          <p:cNvSpPr>
            <a:spLocks noGrp="1"/>
          </p:cNvSpPr>
          <p:nvPr>
            <p:ph type="sldNum" sz="quarter" idx="12"/>
          </p:nvPr>
        </p:nvSpPr>
        <p:spPr/>
        <p:txBody>
          <a:bodyPr/>
          <a:lstStyle/>
          <a:p>
            <a:r>
              <a:rPr lang="en-US" dirty="0" smtClean="0"/>
              <a:t>17</a:t>
            </a:r>
            <a:endParaRPr lang="en-US" dirty="0"/>
          </a:p>
        </p:txBody>
      </p:sp>
      <p:grpSp>
        <p:nvGrpSpPr>
          <p:cNvPr id="2" name="组合 11"/>
          <p:cNvGrpSpPr/>
          <p:nvPr/>
        </p:nvGrpSpPr>
        <p:grpSpPr>
          <a:xfrm>
            <a:off x="4366578" y="3032759"/>
            <a:ext cx="4320222" cy="179387"/>
            <a:chOff x="907608" y="4713414"/>
            <a:chExt cx="4320222" cy="179387"/>
          </a:xfrm>
        </p:grpSpPr>
        <p:cxnSp>
          <p:nvCxnSpPr>
            <p:cNvPr id="13" name="直接连接符 12"/>
            <p:cNvCxnSpPr/>
            <p:nvPr/>
          </p:nvCxnSpPr>
          <p:spPr>
            <a:xfrm>
              <a:off x="907608" y="4803820"/>
              <a:ext cx="4260113"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椭圆 13"/>
            <p:cNvSpPr/>
            <p:nvPr/>
          </p:nvSpPr>
          <p:spPr>
            <a:xfrm>
              <a:off x="1196109"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9" name="椭圆 18"/>
            <p:cNvSpPr/>
            <p:nvPr/>
          </p:nvSpPr>
          <p:spPr>
            <a:xfrm>
              <a:off x="1742858"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0" name="椭圆 19"/>
            <p:cNvSpPr/>
            <p:nvPr/>
          </p:nvSpPr>
          <p:spPr>
            <a:xfrm>
              <a:off x="3273297"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1" name="椭圆 20"/>
            <p:cNvSpPr/>
            <p:nvPr/>
          </p:nvSpPr>
          <p:spPr>
            <a:xfrm>
              <a:off x="4161940"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2" name="椭圆 21"/>
            <p:cNvSpPr/>
            <p:nvPr/>
          </p:nvSpPr>
          <p:spPr>
            <a:xfrm>
              <a:off x="5048443" y="471341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pic>
        <p:nvPicPr>
          <p:cNvPr id="24" name="Picture 3"/>
          <p:cNvPicPr>
            <a:picLocks noChangeAspect="1" noChangeArrowheads="1"/>
          </p:cNvPicPr>
          <p:nvPr/>
        </p:nvPicPr>
        <p:blipFill>
          <a:blip r:embed="rId2"/>
          <a:srcRect/>
          <a:stretch>
            <a:fillRect/>
          </a:stretch>
        </p:blipFill>
        <p:spPr bwMode="auto">
          <a:xfrm>
            <a:off x="5145090" y="2592042"/>
            <a:ext cx="1014413" cy="257175"/>
          </a:xfrm>
          <a:prstGeom prst="rect">
            <a:avLst/>
          </a:prstGeom>
          <a:noFill/>
          <a:ln w="9525">
            <a:noFill/>
            <a:miter lim="800000"/>
            <a:headEnd/>
            <a:tailEnd/>
          </a:ln>
        </p:spPr>
      </p:pic>
    </p:spTree>
    <p:extLst>
      <p:ext uri="{BB962C8B-B14F-4D97-AF65-F5344CB8AC3E}">
        <p14:creationId xmlns:p14="http://schemas.microsoft.com/office/powerpoint/2010/main" val="1512682822"/>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 presetClass="exit" presetSubtype="0" fill="hold" nodeType="withEffect">
                                  <p:stCondLst>
                                    <p:cond delay="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533400"/>
            <a:ext cx="8229600" cy="1143000"/>
          </a:xfrm>
        </p:spPr>
        <p:txBody>
          <a:bodyPr>
            <a:noAutofit/>
          </a:bodyPr>
          <a:lstStyle/>
          <a:p>
            <a:pPr eaLnBrk="1" hangingPunct="1"/>
            <a:r>
              <a:rPr lang="en-US" altLang="zh-CN" sz="2800" dirty="0" smtClean="0"/>
              <a:t>SHO-FA + </a:t>
            </a:r>
            <a:br>
              <a:rPr lang="en-US" altLang="zh-CN" sz="2800" dirty="0" smtClean="0"/>
            </a:br>
            <a:r>
              <a:rPr lang="en-US" altLang="zh-CN" sz="2800" dirty="0" smtClean="0"/>
              <a:t>Cancellations + </a:t>
            </a:r>
            <a:br>
              <a:rPr lang="en-US" altLang="zh-CN" sz="2800" dirty="0" smtClean="0"/>
            </a:br>
            <a:r>
              <a:rPr lang="en-US" altLang="zh-CN" sz="2800" dirty="0" smtClean="0"/>
              <a:t>Loopy measurements </a:t>
            </a:r>
            <a:endParaRPr lang="zh-CN" altLang="en-US" sz="2800" dirty="0" smtClean="0"/>
          </a:p>
        </p:txBody>
      </p:sp>
      <p:sp>
        <p:nvSpPr>
          <p:cNvPr id="18" name="TextBox 17"/>
          <p:cNvSpPr txBox="1">
            <a:spLocks noChangeArrowheads="1"/>
          </p:cNvSpPr>
          <p:nvPr/>
        </p:nvSpPr>
        <p:spPr bwMode="auto">
          <a:xfrm>
            <a:off x="684000" y="5122836"/>
            <a:ext cx="4984123" cy="400110"/>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t>Path delay: ??? (</a:t>
            </a:r>
            <a:r>
              <a:rPr lang="en-US" sz="2000" dirty="0" smtClean="0"/>
              <a:t>Graph decompositions</a:t>
            </a:r>
            <a:r>
              <a:rPr lang="en-US" sz="2000" dirty="0"/>
              <a:t>)</a:t>
            </a:r>
          </a:p>
        </p:txBody>
      </p:sp>
      <p:sp>
        <p:nvSpPr>
          <p:cNvPr id="9" name="内容占位符 2"/>
          <p:cNvSpPr>
            <a:spLocks noGrp="1"/>
          </p:cNvSpPr>
          <p:nvPr>
            <p:ph idx="1"/>
          </p:nvPr>
        </p:nvSpPr>
        <p:spPr>
          <a:xfrm>
            <a:off x="683524" y="1893194"/>
            <a:ext cx="5149657" cy="1318952"/>
          </a:xfrm>
        </p:spPr>
        <p:txBody>
          <a:bodyPr>
            <a:noAutofit/>
          </a:bodyPr>
          <a:lstStyle/>
          <a:p>
            <a:r>
              <a:rPr lang="en-US" altLang="zh-CN" sz="2000" dirty="0" smtClean="0"/>
              <a:t>Parameters</a:t>
            </a:r>
          </a:p>
          <a:p>
            <a:pPr lvl="1"/>
            <a:r>
              <a:rPr lang="en-US" altLang="zh-CN" sz="2000" dirty="0" smtClean="0"/>
              <a:t>n = |V| or |E|</a:t>
            </a:r>
          </a:p>
          <a:p>
            <a:pPr lvl="1"/>
            <a:r>
              <a:rPr lang="en-US" altLang="zh-CN" sz="2000" dirty="0" smtClean="0"/>
              <a:t>M = “loopiness”</a:t>
            </a:r>
          </a:p>
          <a:p>
            <a:pPr lvl="1"/>
            <a:r>
              <a:rPr lang="en-US" altLang="zh-CN" sz="2000" dirty="0" smtClean="0"/>
              <a:t>k = sparsity</a:t>
            </a:r>
          </a:p>
        </p:txBody>
      </p:sp>
      <p:sp>
        <p:nvSpPr>
          <p:cNvPr id="10" name="内容占位符 2"/>
          <p:cNvSpPr txBox="1">
            <a:spLocks/>
          </p:cNvSpPr>
          <p:nvPr/>
        </p:nvSpPr>
        <p:spPr>
          <a:xfrm>
            <a:off x="683524" y="3379573"/>
            <a:ext cx="5614245" cy="1318952"/>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Measurements:</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a:buChar cha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Decoding time: </a:t>
            </a:r>
            <a:r>
              <a:rPr lang="en-US" altLang="zh-CN" sz="2000" dirty="0" smtClean="0"/>
              <a:t>O(k log(n)/log(M))</a:t>
            </a:r>
            <a:endParaRPr kumimoji="0" lang="en-US" altLang="zh-CN"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General graphs, node/edge delay estimation</a:t>
            </a:r>
          </a:p>
        </p:txBody>
      </p:sp>
      <p:sp>
        <p:nvSpPr>
          <p:cNvPr id="11" name="灯片编号占位符 10"/>
          <p:cNvSpPr>
            <a:spLocks noGrp="1"/>
          </p:cNvSpPr>
          <p:nvPr>
            <p:ph type="sldNum" sz="quarter" idx="12"/>
          </p:nvPr>
        </p:nvSpPr>
        <p:spPr/>
        <p:txBody>
          <a:bodyPr/>
          <a:lstStyle/>
          <a:p>
            <a:r>
              <a:rPr lang="en-US" dirty="0" smtClean="0"/>
              <a:t>17</a:t>
            </a:r>
            <a:endParaRPr lang="en-US" dirty="0"/>
          </a:p>
        </p:txBody>
      </p:sp>
      <p:grpSp>
        <p:nvGrpSpPr>
          <p:cNvPr id="4" name="组合 46"/>
          <p:cNvGrpSpPr>
            <a:grpSpLocks noChangeAspect="1"/>
          </p:cNvGrpSpPr>
          <p:nvPr/>
        </p:nvGrpSpPr>
        <p:grpSpPr>
          <a:xfrm>
            <a:off x="4741924" y="1731134"/>
            <a:ext cx="3549599" cy="1774823"/>
            <a:chOff x="1571244" y="1499751"/>
            <a:chExt cx="5070856" cy="2535461"/>
          </a:xfrm>
        </p:grpSpPr>
        <p:cxnSp>
          <p:nvCxnSpPr>
            <p:cNvPr id="33" name="直接连接符 32"/>
            <p:cNvCxnSpPr/>
            <p:nvPr/>
          </p:nvCxnSpPr>
          <p:spPr>
            <a:xfrm>
              <a:off x="3463544" y="2150634"/>
              <a:ext cx="1224249"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5" name="组合 40"/>
            <p:cNvGrpSpPr/>
            <p:nvPr/>
          </p:nvGrpSpPr>
          <p:grpSpPr>
            <a:xfrm>
              <a:off x="1571244" y="2053976"/>
              <a:ext cx="1979612" cy="1979612"/>
              <a:chOff x="1571244" y="2053976"/>
              <a:chExt cx="1979612" cy="1979612"/>
            </a:xfrm>
          </p:grpSpPr>
          <p:cxnSp>
            <p:nvCxnSpPr>
              <p:cNvPr id="48" name="直接连接符 47"/>
              <p:cNvCxnSpPr/>
              <p:nvPr/>
            </p:nvCxnSpPr>
            <p:spPr>
              <a:xfrm>
                <a:off x="1672844" y="2163513"/>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直接连接符 48"/>
              <p:cNvCxnSpPr/>
              <p:nvPr/>
            </p:nvCxnSpPr>
            <p:spPr>
              <a:xfrm rot="5400000">
                <a:off x="1655381" y="213493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接连接符 49"/>
              <p:cNvCxnSpPr/>
              <p:nvPr/>
            </p:nvCxnSpPr>
            <p:spPr>
              <a:xfrm rot="5400000">
                <a:off x="2580100" y="3034257"/>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rot="5400000">
                <a:off x="789400" y="3013620"/>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a:off x="1679194" y="3944688"/>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a:off x="1679194" y="2149226"/>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54" name="椭圆 53"/>
              <p:cNvSpPr/>
              <p:nvPr/>
            </p:nvSpPr>
            <p:spPr>
              <a:xfrm>
                <a:off x="1571244"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5" name="椭圆 54"/>
              <p:cNvSpPr/>
              <p:nvPr/>
            </p:nvSpPr>
            <p:spPr>
              <a:xfrm>
                <a:off x="3371469"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6" name="椭圆 55"/>
              <p:cNvSpPr/>
              <p:nvPr/>
            </p:nvSpPr>
            <p:spPr>
              <a:xfrm>
                <a:off x="1571244"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57" name="椭圆 56"/>
              <p:cNvSpPr/>
              <p:nvPr/>
            </p:nvSpPr>
            <p:spPr>
              <a:xfrm>
                <a:off x="3371469"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grpSp>
          <p:nvGrpSpPr>
            <p:cNvPr id="6" name="组合 41"/>
            <p:cNvGrpSpPr/>
            <p:nvPr/>
          </p:nvGrpSpPr>
          <p:grpSpPr>
            <a:xfrm>
              <a:off x="4662488" y="2055600"/>
              <a:ext cx="1979612" cy="1979612"/>
              <a:chOff x="4662488" y="2058739"/>
              <a:chExt cx="1979612" cy="1979612"/>
            </a:xfrm>
          </p:grpSpPr>
          <p:cxnSp>
            <p:nvCxnSpPr>
              <p:cNvPr id="38" name="直接连接符 37"/>
              <p:cNvCxnSpPr/>
              <p:nvPr/>
            </p:nvCxnSpPr>
            <p:spPr>
              <a:xfrm>
                <a:off x="4764088" y="2168276"/>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rot="5400000">
                <a:off x="4746625" y="2139701"/>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rot="5400000">
                <a:off x="5671344" y="3039020"/>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接连接符 40"/>
              <p:cNvCxnSpPr/>
              <p:nvPr/>
            </p:nvCxnSpPr>
            <p:spPr>
              <a:xfrm rot="5400000">
                <a:off x="3880644" y="3018383"/>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a:off x="4770438" y="3949451"/>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4770438" y="2153989"/>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44" name="椭圆 43"/>
              <p:cNvSpPr/>
              <p:nvPr/>
            </p:nvSpPr>
            <p:spPr>
              <a:xfrm>
                <a:off x="4662488" y="2058739"/>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5" name="椭圆 44"/>
              <p:cNvSpPr/>
              <p:nvPr/>
            </p:nvSpPr>
            <p:spPr>
              <a:xfrm>
                <a:off x="6462713" y="2058739"/>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6" name="椭圆 45"/>
              <p:cNvSpPr/>
              <p:nvPr/>
            </p:nvSpPr>
            <p:spPr>
              <a:xfrm>
                <a:off x="4662488" y="385896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7" name="椭圆 46"/>
              <p:cNvSpPr/>
              <p:nvPr/>
            </p:nvSpPr>
            <p:spPr>
              <a:xfrm>
                <a:off x="6462713" y="3858964"/>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sp>
          <p:nvSpPr>
            <p:cNvPr id="36" name="Arc 17"/>
            <p:cNvSpPr>
              <a:spLocks noChangeArrowheads="1"/>
            </p:cNvSpPr>
            <p:nvPr/>
          </p:nvSpPr>
          <p:spPr bwMode="auto">
            <a:xfrm rot="3385662">
              <a:off x="2831030" y="1561765"/>
              <a:ext cx="1161448" cy="1037419"/>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37" name="Arc 17"/>
            <p:cNvSpPr>
              <a:spLocks noChangeArrowheads="1"/>
            </p:cNvSpPr>
            <p:nvPr/>
          </p:nvSpPr>
          <p:spPr bwMode="auto">
            <a:xfrm rot="14160000">
              <a:off x="4159038" y="1716277"/>
              <a:ext cx="1161448" cy="1037419"/>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grpSp>
    </p:spTree>
    <p:extLst>
      <p:ext uri="{BB962C8B-B14F-4D97-AF65-F5344CB8AC3E}">
        <p14:creationId xmlns:p14="http://schemas.microsoft.com/office/powerpoint/2010/main" val="1226619639"/>
      </p:ext>
    </p:extLst>
  </p:cSld>
  <p:clrMapOvr>
    <a:masterClrMapping/>
  </p:clrMapOvr>
  <p:transition advTm="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2400"/>
            <a:ext cx="7772400" cy="1470025"/>
          </a:xfrm>
        </p:spPr>
        <p:txBody>
          <a:bodyPr/>
          <a:lstStyle/>
          <a:p>
            <a:r>
              <a:rPr lang="en-US" altLang="zh-CN" dirty="0" smtClean="0"/>
              <a:t>C.</a:t>
            </a:r>
            <a:r>
              <a:rPr lang="en-US" altLang="zh-CN" b="1" dirty="0" smtClean="0"/>
              <a:t> GROTESQUE</a:t>
            </a:r>
            <a:r>
              <a:rPr lang="en-US" altLang="zh-CN" dirty="0" smtClean="0"/>
              <a:t>: Noisy </a:t>
            </a:r>
            <a:r>
              <a:rPr lang="en-US" altLang="zh-CN" b="1" dirty="0" err="1" smtClean="0"/>
              <a:t>GRO</a:t>
            </a:r>
            <a:r>
              <a:rPr lang="en-US" altLang="zh-CN" dirty="0" err="1" smtClean="0"/>
              <a:t>up</a:t>
            </a:r>
            <a:r>
              <a:rPr lang="en-US" altLang="zh-CN" dirty="0" smtClean="0"/>
              <a:t> </a:t>
            </a:r>
            <a:r>
              <a:rPr lang="en-US" altLang="zh-CN" b="1" dirty="0" err="1" smtClean="0"/>
              <a:t>TES</a:t>
            </a:r>
            <a:r>
              <a:rPr lang="en-US" altLang="zh-CN" dirty="0" err="1" smtClean="0"/>
              <a:t>ting</a:t>
            </a:r>
            <a:r>
              <a:rPr lang="en-US" altLang="zh-CN" dirty="0" smtClean="0"/>
              <a:t> (</a:t>
            </a:r>
            <a:r>
              <a:rPr lang="en-US" altLang="zh-CN" b="1" dirty="0" err="1" smtClean="0"/>
              <a:t>QU</a:t>
            </a:r>
            <a:r>
              <a:rPr lang="en-US" altLang="zh-CN" dirty="0" err="1" smtClean="0"/>
              <a:t>ick</a:t>
            </a:r>
            <a:r>
              <a:rPr lang="en-US" altLang="zh-CN" dirty="0" smtClean="0"/>
              <a:t> and </a:t>
            </a:r>
            <a:r>
              <a:rPr lang="en-US" altLang="zh-CN" b="1" dirty="0" smtClean="0"/>
              <a:t>E</a:t>
            </a:r>
            <a:r>
              <a:rPr lang="en-US" altLang="zh-CN" dirty="0" smtClean="0"/>
              <a:t>fficient)</a:t>
            </a:r>
            <a:endParaRPr lang="zh-CN" alt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00812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447800" y="152400"/>
            <a:ext cx="4419600" cy="3429000"/>
            <a:chOff x="1447800" y="152400"/>
            <a:chExt cx="4419600" cy="3429000"/>
          </a:xfrm>
        </p:grpSpPr>
        <p:pic>
          <p:nvPicPr>
            <p:cNvPr id="7" name="Picture 2" descr="http://healthmattershow.com/wp-content/uploads/2008/08/Virus.gif"/>
            <p:cNvPicPr>
              <a:picLocks noChangeAspect="1" noChangeArrowheads="1"/>
            </p:cNvPicPr>
            <p:nvPr/>
          </p:nvPicPr>
          <p:blipFill>
            <a:blip r:embed="rId5" cstate="print"/>
            <a:srcRect/>
            <a:stretch>
              <a:fillRect/>
            </a:stretch>
          </p:blipFill>
          <p:spPr bwMode="auto">
            <a:xfrm>
              <a:off x="1981200" y="1981200"/>
              <a:ext cx="384731" cy="381000"/>
            </a:xfrm>
            <a:prstGeom prst="rect">
              <a:avLst/>
            </a:prstGeom>
            <a:noFill/>
          </p:spPr>
        </p:pic>
        <p:pic>
          <p:nvPicPr>
            <p:cNvPr id="8" name="Picture 2" descr="http://healthmattershow.com/wp-content/uploads/2008/08/Virus.gif"/>
            <p:cNvPicPr>
              <a:picLocks noChangeAspect="1" noChangeArrowheads="1"/>
            </p:cNvPicPr>
            <p:nvPr/>
          </p:nvPicPr>
          <p:blipFill>
            <a:blip r:embed="rId5" cstate="print"/>
            <a:srcRect/>
            <a:stretch>
              <a:fillRect/>
            </a:stretch>
          </p:blipFill>
          <p:spPr bwMode="auto">
            <a:xfrm>
              <a:off x="2209800" y="2514600"/>
              <a:ext cx="384731" cy="381000"/>
            </a:xfrm>
            <a:prstGeom prst="rect">
              <a:avLst/>
            </a:prstGeom>
            <a:noFill/>
          </p:spPr>
        </p:pic>
        <p:sp>
          <p:nvSpPr>
            <p:cNvPr id="9" name="Oval 8"/>
            <p:cNvSpPr/>
            <p:nvPr/>
          </p:nvSpPr>
          <p:spPr>
            <a:xfrm>
              <a:off x="1447800" y="152400"/>
              <a:ext cx="4419600" cy="3429000"/>
            </a:xfrm>
            <a:prstGeom prst="ellipse">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1" dirty="0" smtClean="0"/>
                <a:t>n-d</a:t>
              </a:r>
              <a:endParaRPr lang="en-US" i="1" dirty="0"/>
            </a:p>
          </p:txBody>
        </p:sp>
        <p:sp>
          <p:nvSpPr>
            <p:cNvPr id="10" name="Oval 9"/>
            <p:cNvSpPr/>
            <p:nvPr/>
          </p:nvSpPr>
          <p:spPr>
            <a:xfrm>
              <a:off x="1676400" y="1295400"/>
              <a:ext cx="1371600" cy="1752600"/>
            </a:xfrm>
            <a:prstGeom prst="ellipse">
              <a:avLst/>
            </a:prstGeom>
            <a:solidFill>
              <a:schemeClr val="dk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i="1" dirty="0" smtClean="0"/>
                <a:t>d</a:t>
              </a:r>
              <a:endParaRPr lang="en-US" i="1" dirty="0"/>
            </a:p>
          </p:txBody>
        </p:sp>
      </p:grpSp>
      <p:sp>
        <p:nvSpPr>
          <p:cNvPr id="12" name="Freeform 11"/>
          <p:cNvSpPr/>
          <p:nvPr/>
        </p:nvSpPr>
        <p:spPr>
          <a:xfrm>
            <a:off x="2438400" y="533400"/>
            <a:ext cx="1905000" cy="1600200"/>
          </a:xfrm>
          <a:custGeom>
            <a:avLst/>
            <a:gdLst>
              <a:gd name="connsiteX0" fmla="*/ 137160 w 1922994"/>
              <a:gd name="connsiteY0" fmla="*/ 274320 h 2083018"/>
              <a:gd name="connsiteX1" fmla="*/ 137160 w 1922994"/>
              <a:gd name="connsiteY1" fmla="*/ 274320 h 2083018"/>
              <a:gd name="connsiteX2" fmla="*/ 15240 w 1922994"/>
              <a:gd name="connsiteY2" fmla="*/ 579120 h 2083018"/>
              <a:gd name="connsiteX3" fmla="*/ 0 w 1922994"/>
              <a:gd name="connsiteY3" fmla="*/ 716280 h 2083018"/>
              <a:gd name="connsiteX4" fmla="*/ 30480 w 1922994"/>
              <a:gd name="connsiteY4" fmla="*/ 1143000 h 2083018"/>
              <a:gd name="connsiteX5" fmla="*/ 137160 w 1922994"/>
              <a:gd name="connsiteY5" fmla="*/ 1463040 h 2083018"/>
              <a:gd name="connsiteX6" fmla="*/ 213360 w 1922994"/>
              <a:gd name="connsiteY6" fmla="*/ 1569720 h 2083018"/>
              <a:gd name="connsiteX7" fmla="*/ 274320 w 1922994"/>
              <a:gd name="connsiteY7" fmla="*/ 1676400 h 2083018"/>
              <a:gd name="connsiteX8" fmla="*/ 533400 w 1922994"/>
              <a:gd name="connsiteY8" fmla="*/ 1844040 h 2083018"/>
              <a:gd name="connsiteX9" fmla="*/ 792480 w 1922994"/>
              <a:gd name="connsiteY9" fmla="*/ 1889760 h 2083018"/>
              <a:gd name="connsiteX10" fmla="*/ 1584960 w 1922994"/>
              <a:gd name="connsiteY10" fmla="*/ 1767840 h 2083018"/>
              <a:gd name="connsiteX11" fmla="*/ 1615440 w 1922994"/>
              <a:gd name="connsiteY11" fmla="*/ 1691640 h 2083018"/>
              <a:gd name="connsiteX12" fmla="*/ 1600200 w 1922994"/>
              <a:gd name="connsiteY12" fmla="*/ 1295400 h 2083018"/>
              <a:gd name="connsiteX13" fmla="*/ 1539240 w 1922994"/>
              <a:gd name="connsiteY13" fmla="*/ 1203960 h 2083018"/>
              <a:gd name="connsiteX14" fmla="*/ 1295400 w 1922994"/>
              <a:gd name="connsiteY14" fmla="*/ 1005840 h 2083018"/>
              <a:gd name="connsiteX15" fmla="*/ 1066800 w 1922994"/>
              <a:gd name="connsiteY15" fmla="*/ 883920 h 2083018"/>
              <a:gd name="connsiteX16" fmla="*/ 1066800 w 1922994"/>
              <a:gd name="connsiteY16" fmla="*/ 762000 h 2083018"/>
              <a:gd name="connsiteX17" fmla="*/ 1127760 w 1922994"/>
              <a:gd name="connsiteY17" fmla="*/ 701040 h 2083018"/>
              <a:gd name="connsiteX18" fmla="*/ 1173480 w 1922994"/>
              <a:gd name="connsiteY18" fmla="*/ 640080 h 2083018"/>
              <a:gd name="connsiteX19" fmla="*/ 1234440 w 1922994"/>
              <a:gd name="connsiteY19" fmla="*/ 594360 h 2083018"/>
              <a:gd name="connsiteX20" fmla="*/ 1264920 w 1922994"/>
              <a:gd name="connsiteY20" fmla="*/ 548640 h 2083018"/>
              <a:gd name="connsiteX21" fmla="*/ 1325880 w 1922994"/>
              <a:gd name="connsiteY21" fmla="*/ 472440 h 2083018"/>
              <a:gd name="connsiteX22" fmla="*/ 1356360 w 1922994"/>
              <a:gd name="connsiteY22" fmla="*/ 426720 h 2083018"/>
              <a:gd name="connsiteX23" fmla="*/ 1402080 w 1922994"/>
              <a:gd name="connsiteY23" fmla="*/ 365760 h 2083018"/>
              <a:gd name="connsiteX24" fmla="*/ 1402080 w 1922994"/>
              <a:gd name="connsiteY24" fmla="*/ 167640 h 2083018"/>
              <a:gd name="connsiteX25" fmla="*/ 1264920 w 1922994"/>
              <a:gd name="connsiteY25" fmla="*/ 60960 h 2083018"/>
              <a:gd name="connsiteX26" fmla="*/ 1219200 w 1922994"/>
              <a:gd name="connsiteY26" fmla="*/ 30480 h 2083018"/>
              <a:gd name="connsiteX27" fmla="*/ 1158240 w 1922994"/>
              <a:gd name="connsiteY27" fmla="*/ 15240 h 2083018"/>
              <a:gd name="connsiteX28" fmla="*/ 1112520 w 1922994"/>
              <a:gd name="connsiteY28" fmla="*/ 0 h 2083018"/>
              <a:gd name="connsiteX29" fmla="*/ 762000 w 1922994"/>
              <a:gd name="connsiteY29" fmla="*/ 15240 h 2083018"/>
              <a:gd name="connsiteX30" fmla="*/ 701040 w 1922994"/>
              <a:gd name="connsiteY30" fmla="*/ 30480 h 2083018"/>
              <a:gd name="connsiteX31" fmla="*/ 655320 w 1922994"/>
              <a:gd name="connsiteY31" fmla="*/ 76200 h 2083018"/>
              <a:gd name="connsiteX32" fmla="*/ 609600 w 1922994"/>
              <a:gd name="connsiteY32" fmla="*/ 91440 h 2083018"/>
              <a:gd name="connsiteX33" fmla="*/ 518160 w 1922994"/>
              <a:gd name="connsiteY33" fmla="*/ 152400 h 2083018"/>
              <a:gd name="connsiteX34" fmla="*/ 335280 w 1922994"/>
              <a:gd name="connsiteY34" fmla="*/ 198120 h 2083018"/>
              <a:gd name="connsiteX35" fmla="*/ 274320 w 1922994"/>
              <a:gd name="connsiteY35" fmla="*/ 228600 h 2083018"/>
              <a:gd name="connsiteX36" fmla="*/ 137160 w 1922994"/>
              <a:gd name="connsiteY36" fmla="*/ 274320 h 20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2994" h="2083018">
                <a:moveTo>
                  <a:pt x="137160" y="274320"/>
                </a:moveTo>
                <a:lnTo>
                  <a:pt x="137160" y="274320"/>
                </a:lnTo>
                <a:cubicBezTo>
                  <a:pt x="95118" y="366812"/>
                  <a:pt x="37894" y="477176"/>
                  <a:pt x="15240" y="579120"/>
                </a:cubicBezTo>
                <a:cubicBezTo>
                  <a:pt x="5261" y="624026"/>
                  <a:pt x="5080" y="670560"/>
                  <a:pt x="0" y="716280"/>
                </a:cubicBezTo>
                <a:cubicBezTo>
                  <a:pt x="10160" y="858520"/>
                  <a:pt x="12346" y="1001555"/>
                  <a:pt x="30480" y="1143000"/>
                </a:cubicBezTo>
                <a:cubicBezTo>
                  <a:pt x="39534" y="1213621"/>
                  <a:pt x="102923" y="1398370"/>
                  <a:pt x="137160" y="1463040"/>
                </a:cubicBezTo>
                <a:cubicBezTo>
                  <a:pt x="157607" y="1501661"/>
                  <a:pt x="189729" y="1532961"/>
                  <a:pt x="213360" y="1569720"/>
                </a:cubicBezTo>
                <a:cubicBezTo>
                  <a:pt x="235507" y="1604172"/>
                  <a:pt x="248385" y="1644702"/>
                  <a:pt x="274320" y="1676400"/>
                </a:cubicBezTo>
                <a:cubicBezTo>
                  <a:pt x="315526" y="1726763"/>
                  <a:pt x="517914" y="1839615"/>
                  <a:pt x="533400" y="1844040"/>
                </a:cubicBezTo>
                <a:cubicBezTo>
                  <a:pt x="689169" y="1888545"/>
                  <a:pt x="603281" y="1870840"/>
                  <a:pt x="792480" y="1889760"/>
                </a:cubicBezTo>
                <a:cubicBezTo>
                  <a:pt x="1922994" y="1801092"/>
                  <a:pt x="1479901" y="2083018"/>
                  <a:pt x="1584960" y="1767840"/>
                </a:cubicBezTo>
                <a:cubicBezTo>
                  <a:pt x="1593611" y="1741887"/>
                  <a:pt x="1605280" y="1717040"/>
                  <a:pt x="1615440" y="1691640"/>
                </a:cubicBezTo>
                <a:cubicBezTo>
                  <a:pt x="1641898" y="1532895"/>
                  <a:pt x="1652156" y="1520541"/>
                  <a:pt x="1600200" y="1295400"/>
                </a:cubicBezTo>
                <a:cubicBezTo>
                  <a:pt x="1591963" y="1259706"/>
                  <a:pt x="1565798" y="1229191"/>
                  <a:pt x="1539240" y="1203960"/>
                </a:cubicBezTo>
                <a:cubicBezTo>
                  <a:pt x="1463313" y="1131829"/>
                  <a:pt x="1389071" y="1052675"/>
                  <a:pt x="1295400" y="1005840"/>
                </a:cubicBezTo>
                <a:cubicBezTo>
                  <a:pt x="1096137" y="906209"/>
                  <a:pt x="1169229" y="952206"/>
                  <a:pt x="1066800" y="883920"/>
                </a:cubicBezTo>
                <a:cubicBezTo>
                  <a:pt x="1029466" y="827919"/>
                  <a:pt x="1017090" y="836565"/>
                  <a:pt x="1066800" y="762000"/>
                </a:cubicBezTo>
                <a:cubicBezTo>
                  <a:pt x="1082740" y="738090"/>
                  <a:pt x="1108837" y="722667"/>
                  <a:pt x="1127760" y="701040"/>
                </a:cubicBezTo>
                <a:cubicBezTo>
                  <a:pt x="1144486" y="681925"/>
                  <a:pt x="1155519" y="658041"/>
                  <a:pt x="1173480" y="640080"/>
                </a:cubicBezTo>
                <a:cubicBezTo>
                  <a:pt x="1191441" y="622119"/>
                  <a:pt x="1216479" y="612321"/>
                  <a:pt x="1234440" y="594360"/>
                </a:cubicBezTo>
                <a:cubicBezTo>
                  <a:pt x="1247392" y="581408"/>
                  <a:pt x="1253930" y="563293"/>
                  <a:pt x="1264920" y="548640"/>
                </a:cubicBezTo>
                <a:cubicBezTo>
                  <a:pt x="1284437" y="522618"/>
                  <a:pt x="1306363" y="498462"/>
                  <a:pt x="1325880" y="472440"/>
                </a:cubicBezTo>
                <a:cubicBezTo>
                  <a:pt x="1336870" y="457787"/>
                  <a:pt x="1345714" y="441625"/>
                  <a:pt x="1356360" y="426720"/>
                </a:cubicBezTo>
                <a:cubicBezTo>
                  <a:pt x="1371123" y="406051"/>
                  <a:pt x="1386840" y="386080"/>
                  <a:pt x="1402080" y="365760"/>
                </a:cubicBezTo>
                <a:cubicBezTo>
                  <a:pt x="1415349" y="299416"/>
                  <a:pt x="1436350" y="236179"/>
                  <a:pt x="1402080" y="167640"/>
                </a:cubicBezTo>
                <a:cubicBezTo>
                  <a:pt x="1341991" y="47461"/>
                  <a:pt x="1335616" y="96308"/>
                  <a:pt x="1264920" y="60960"/>
                </a:cubicBezTo>
                <a:cubicBezTo>
                  <a:pt x="1248537" y="52769"/>
                  <a:pt x="1236035" y="37695"/>
                  <a:pt x="1219200" y="30480"/>
                </a:cubicBezTo>
                <a:cubicBezTo>
                  <a:pt x="1199948" y="22229"/>
                  <a:pt x="1178379" y="20994"/>
                  <a:pt x="1158240" y="15240"/>
                </a:cubicBezTo>
                <a:cubicBezTo>
                  <a:pt x="1142794" y="10827"/>
                  <a:pt x="1127760" y="5080"/>
                  <a:pt x="1112520" y="0"/>
                </a:cubicBezTo>
                <a:cubicBezTo>
                  <a:pt x="995680" y="5080"/>
                  <a:pt x="878631" y="6601"/>
                  <a:pt x="762000" y="15240"/>
                </a:cubicBezTo>
                <a:cubicBezTo>
                  <a:pt x="741112" y="16787"/>
                  <a:pt x="719226" y="20088"/>
                  <a:pt x="701040" y="30480"/>
                </a:cubicBezTo>
                <a:cubicBezTo>
                  <a:pt x="682327" y="41173"/>
                  <a:pt x="673253" y="64245"/>
                  <a:pt x="655320" y="76200"/>
                </a:cubicBezTo>
                <a:cubicBezTo>
                  <a:pt x="641954" y="85111"/>
                  <a:pt x="623643" y="83638"/>
                  <a:pt x="609600" y="91440"/>
                </a:cubicBezTo>
                <a:cubicBezTo>
                  <a:pt x="577578" y="109230"/>
                  <a:pt x="552913" y="140816"/>
                  <a:pt x="518160" y="152400"/>
                </a:cubicBezTo>
                <a:cubicBezTo>
                  <a:pt x="397405" y="192652"/>
                  <a:pt x="458412" y="177598"/>
                  <a:pt x="335280" y="198120"/>
                </a:cubicBezTo>
                <a:cubicBezTo>
                  <a:pt x="314960" y="208280"/>
                  <a:pt x="293801" y="216911"/>
                  <a:pt x="274320" y="228600"/>
                </a:cubicBezTo>
                <a:cubicBezTo>
                  <a:pt x="242908" y="247447"/>
                  <a:pt x="160020" y="266700"/>
                  <a:pt x="137160" y="274320"/>
                </a:cubicBezTo>
                <a:close/>
              </a:path>
            </a:pathLst>
          </a:custGeom>
          <a:solidFill>
            <a:srgbClr val="FF0000">
              <a:alpha val="7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p:cNvSpPr txBox="1"/>
          <p:nvPr/>
        </p:nvSpPr>
        <p:spPr>
          <a:xfrm>
            <a:off x="2900318" y="1307068"/>
            <a:ext cx="300082" cy="369332"/>
          </a:xfrm>
          <a:prstGeom prst="rect">
            <a:avLst/>
          </a:prstGeom>
          <a:noFill/>
        </p:spPr>
        <p:txBody>
          <a:bodyPr wrap="none" rtlCol="0">
            <a:spAutoFit/>
          </a:bodyPr>
          <a:lstStyle/>
          <a:p>
            <a:r>
              <a:rPr lang="en-US" dirty="0"/>
              <a:t>1</a:t>
            </a:r>
          </a:p>
        </p:txBody>
      </p:sp>
      <p:sp>
        <p:nvSpPr>
          <p:cNvPr id="17" name="Freeform 16"/>
          <p:cNvSpPr/>
          <p:nvPr/>
        </p:nvSpPr>
        <p:spPr>
          <a:xfrm>
            <a:off x="3048000" y="2057400"/>
            <a:ext cx="2152825" cy="1103746"/>
          </a:xfrm>
          <a:custGeom>
            <a:avLst/>
            <a:gdLst>
              <a:gd name="connsiteX0" fmla="*/ 293545 w 2152825"/>
              <a:gd name="connsiteY0" fmla="*/ 347998 h 1103746"/>
              <a:gd name="connsiteX1" fmla="*/ 293545 w 2152825"/>
              <a:gd name="connsiteY1" fmla="*/ 347998 h 1103746"/>
              <a:gd name="connsiteX2" fmla="*/ 461185 w 2152825"/>
              <a:gd name="connsiteY2" fmla="*/ 408958 h 1103746"/>
              <a:gd name="connsiteX3" fmla="*/ 522145 w 2152825"/>
              <a:gd name="connsiteY3" fmla="*/ 454678 h 1103746"/>
              <a:gd name="connsiteX4" fmla="*/ 567865 w 2152825"/>
              <a:gd name="connsiteY4" fmla="*/ 485158 h 1103746"/>
              <a:gd name="connsiteX5" fmla="*/ 598345 w 2152825"/>
              <a:gd name="connsiteY5" fmla="*/ 530878 h 1103746"/>
              <a:gd name="connsiteX6" fmla="*/ 674545 w 2152825"/>
              <a:gd name="connsiteY6" fmla="*/ 683278 h 1103746"/>
              <a:gd name="connsiteX7" fmla="*/ 720265 w 2152825"/>
              <a:gd name="connsiteY7" fmla="*/ 728998 h 1103746"/>
              <a:gd name="connsiteX8" fmla="*/ 781225 w 2152825"/>
              <a:gd name="connsiteY8" fmla="*/ 835678 h 1103746"/>
              <a:gd name="connsiteX9" fmla="*/ 826945 w 2152825"/>
              <a:gd name="connsiteY9" fmla="*/ 896638 h 1103746"/>
              <a:gd name="connsiteX10" fmla="*/ 842185 w 2152825"/>
              <a:gd name="connsiteY10" fmla="*/ 942358 h 1103746"/>
              <a:gd name="connsiteX11" fmla="*/ 1009825 w 2152825"/>
              <a:gd name="connsiteY11" fmla="*/ 1049038 h 1103746"/>
              <a:gd name="connsiteX12" fmla="*/ 1177465 w 2152825"/>
              <a:gd name="connsiteY12" fmla="*/ 1064278 h 1103746"/>
              <a:gd name="connsiteX13" fmla="*/ 1314625 w 2152825"/>
              <a:gd name="connsiteY13" fmla="*/ 1079518 h 1103746"/>
              <a:gd name="connsiteX14" fmla="*/ 1375585 w 2152825"/>
              <a:gd name="connsiteY14" fmla="*/ 1064278 h 1103746"/>
              <a:gd name="connsiteX15" fmla="*/ 1406065 w 2152825"/>
              <a:gd name="connsiteY15" fmla="*/ 1018558 h 1103746"/>
              <a:gd name="connsiteX16" fmla="*/ 1451785 w 2152825"/>
              <a:gd name="connsiteY16" fmla="*/ 1003318 h 1103746"/>
              <a:gd name="connsiteX17" fmla="*/ 1726105 w 2152825"/>
              <a:gd name="connsiteY17" fmla="*/ 1018558 h 1103746"/>
              <a:gd name="connsiteX18" fmla="*/ 1817545 w 2152825"/>
              <a:gd name="connsiteY18" fmla="*/ 1033798 h 1103746"/>
              <a:gd name="connsiteX19" fmla="*/ 1863265 w 2152825"/>
              <a:gd name="connsiteY19" fmla="*/ 1049038 h 1103746"/>
              <a:gd name="connsiteX20" fmla="*/ 2030905 w 2152825"/>
              <a:gd name="connsiteY20" fmla="*/ 1033798 h 1103746"/>
              <a:gd name="connsiteX21" fmla="*/ 2122345 w 2152825"/>
              <a:gd name="connsiteY21" fmla="*/ 957598 h 1103746"/>
              <a:gd name="connsiteX22" fmla="*/ 2152825 w 2152825"/>
              <a:gd name="connsiteY22" fmla="*/ 881398 h 1103746"/>
              <a:gd name="connsiteX23" fmla="*/ 2122345 w 2152825"/>
              <a:gd name="connsiteY23" fmla="*/ 408958 h 1103746"/>
              <a:gd name="connsiteX24" fmla="*/ 2015665 w 2152825"/>
              <a:gd name="connsiteY24" fmla="*/ 363238 h 1103746"/>
              <a:gd name="connsiteX25" fmla="*/ 1695625 w 2152825"/>
              <a:gd name="connsiteY25" fmla="*/ 332758 h 1103746"/>
              <a:gd name="connsiteX26" fmla="*/ 1558465 w 2152825"/>
              <a:gd name="connsiteY26" fmla="*/ 226078 h 1103746"/>
              <a:gd name="connsiteX27" fmla="*/ 1527985 w 2152825"/>
              <a:gd name="connsiteY27" fmla="*/ 180358 h 1103746"/>
              <a:gd name="connsiteX28" fmla="*/ 1482265 w 2152825"/>
              <a:gd name="connsiteY28" fmla="*/ 165118 h 1103746"/>
              <a:gd name="connsiteX29" fmla="*/ 1421305 w 2152825"/>
              <a:gd name="connsiteY29" fmla="*/ 134638 h 1103746"/>
              <a:gd name="connsiteX30" fmla="*/ 1299385 w 2152825"/>
              <a:gd name="connsiteY30" fmla="*/ 58438 h 1103746"/>
              <a:gd name="connsiteX31" fmla="*/ 1207945 w 2152825"/>
              <a:gd name="connsiteY31" fmla="*/ 43198 h 1103746"/>
              <a:gd name="connsiteX32" fmla="*/ 903145 w 2152825"/>
              <a:gd name="connsiteY32" fmla="*/ 43198 h 1103746"/>
              <a:gd name="connsiteX33" fmla="*/ 491665 w 2152825"/>
              <a:gd name="connsiteY33" fmla="*/ 58438 h 1103746"/>
              <a:gd name="connsiteX34" fmla="*/ 339265 w 2152825"/>
              <a:gd name="connsiteY34" fmla="*/ 88918 h 1103746"/>
              <a:gd name="connsiteX35" fmla="*/ 293545 w 2152825"/>
              <a:gd name="connsiteY35" fmla="*/ 104158 h 1103746"/>
              <a:gd name="connsiteX36" fmla="*/ 232585 w 2152825"/>
              <a:gd name="connsiteY36" fmla="*/ 119398 h 1103746"/>
              <a:gd name="connsiteX37" fmla="*/ 186865 w 2152825"/>
              <a:gd name="connsiteY37" fmla="*/ 134638 h 1103746"/>
              <a:gd name="connsiteX38" fmla="*/ 95425 w 2152825"/>
              <a:gd name="connsiteY38" fmla="*/ 149878 h 1103746"/>
              <a:gd name="connsiteX39" fmla="*/ 34465 w 2152825"/>
              <a:gd name="connsiteY39" fmla="*/ 165118 h 1103746"/>
              <a:gd name="connsiteX40" fmla="*/ 3985 w 2152825"/>
              <a:gd name="connsiteY40" fmla="*/ 256558 h 1103746"/>
              <a:gd name="connsiteX41" fmla="*/ 19225 w 2152825"/>
              <a:gd name="connsiteY41" fmla="*/ 378478 h 1103746"/>
              <a:gd name="connsiteX42" fmla="*/ 64945 w 2152825"/>
              <a:gd name="connsiteY42" fmla="*/ 424198 h 1103746"/>
              <a:gd name="connsiteX43" fmla="*/ 110665 w 2152825"/>
              <a:gd name="connsiteY43" fmla="*/ 439438 h 1103746"/>
              <a:gd name="connsiteX44" fmla="*/ 384985 w 2152825"/>
              <a:gd name="connsiteY44" fmla="*/ 439438 h 1103746"/>
              <a:gd name="connsiteX45" fmla="*/ 293545 w 2152825"/>
              <a:gd name="connsiteY45" fmla="*/ 347998 h 110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52825" h="1103746">
                <a:moveTo>
                  <a:pt x="293545" y="347998"/>
                </a:moveTo>
                <a:lnTo>
                  <a:pt x="293545" y="347998"/>
                </a:lnTo>
                <a:cubicBezTo>
                  <a:pt x="349425" y="368318"/>
                  <a:pt x="407303" y="383813"/>
                  <a:pt x="461185" y="408958"/>
                </a:cubicBezTo>
                <a:cubicBezTo>
                  <a:pt x="484202" y="419699"/>
                  <a:pt x="501476" y="439915"/>
                  <a:pt x="522145" y="454678"/>
                </a:cubicBezTo>
                <a:cubicBezTo>
                  <a:pt x="537050" y="465324"/>
                  <a:pt x="552625" y="474998"/>
                  <a:pt x="567865" y="485158"/>
                </a:cubicBezTo>
                <a:cubicBezTo>
                  <a:pt x="578025" y="500398"/>
                  <a:pt x="589661" y="514751"/>
                  <a:pt x="598345" y="530878"/>
                </a:cubicBezTo>
                <a:cubicBezTo>
                  <a:pt x="625272" y="580885"/>
                  <a:pt x="634384" y="643117"/>
                  <a:pt x="674545" y="683278"/>
                </a:cubicBezTo>
                <a:cubicBezTo>
                  <a:pt x="689785" y="698518"/>
                  <a:pt x="706467" y="712441"/>
                  <a:pt x="720265" y="728998"/>
                </a:cubicBezTo>
                <a:cubicBezTo>
                  <a:pt x="762213" y="779336"/>
                  <a:pt x="743960" y="776054"/>
                  <a:pt x="781225" y="835678"/>
                </a:cubicBezTo>
                <a:cubicBezTo>
                  <a:pt x="794687" y="857217"/>
                  <a:pt x="811705" y="876318"/>
                  <a:pt x="826945" y="896638"/>
                </a:cubicBezTo>
                <a:cubicBezTo>
                  <a:pt x="832025" y="911878"/>
                  <a:pt x="830826" y="930999"/>
                  <a:pt x="842185" y="942358"/>
                </a:cubicBezTo>
                <a:cubicBezTo>
                  <a:pt x="871653" y="971826"/>
                  <a:pt x="949212" y="1040379"/>
                  <a:pt x="1009825" y="1049038"/>
                </a:cubicBezTo>
                <a:cubicBezTo>
                  <a:pt x="1065371" y="1056973"/>
                  <a:pt x="1121585" y="1059198"/>
                  <a:pt x="1177465" y="1064278"/>
                </a:cubicBezTo>
                <a:cubicBezTo>
                  <a:pt x="1295868" y="1103746"/>
                  <a:pt x="1232563" y="1102964"/>
                  <a:pt x="1314625" y="1079518"/>
                </a:cubicBezTo>
                <a:cubicBezTo>
                  <a:pt x="1334764" y="1073764"/>
                  <a:pt x="1355265" y="1069358"/>
                  <a:pt x="1375585" y="1064278"/>
                </a:cubicBezTo>
                <a:cubicBezTo>
                  <a:pt x="1385745" y="1049038"/>
                  <a:pt x="1391762" y="1030000"/>
                  <a:pt x="1406065" y="1018558"/>
                </a:cubicBezTo>
                <a:cubicBezTo>
                  <a:pt x="1418609" y="1008523"/>
                  <a:pt x="1435721" y="1003318"/>
                  <a:pt x="1451785" y="1003318"/>
                </a:cubicBezTo>
                <a:cubicBezTo>
                  <a:pt x="1543366" y="1003318"/>
                  <a:pt x="1634665" y="1013478"/>
                  <a:pt x="1726105" y="1018558"/>
                </a:cubicBezTo>
                <a:cubicBezTo>
                  <a:pt x="1756585" y="1023638"/>
                  <a:pt x="1787380" y="1027095"/>
                  <a:pt x="1817545" y="1033798"/>
                </a:cubicBezTo>
                <a:cubicBezTo>
                  <a:pt x="1833227" y="1037283"/>
                  <a:pt x="1847201" y="1049038"/>
                  <a:pt x="1863265" y="1049038"/>
                </a:cubicBezTo>
                <a:cubicBezTo>
                  <a:pt x="1919375" y="1049038"/>
                  <a:pt x="1975025" y="1038878"/>
                  <a:pt x="2030905" y="1033798"/>
                </a:cubicBezTo>
                <a:cubicBezTo>
                  <a:pt x="2062504" y="1012732"/>
                  <a:pt x="2101391" y="991125"/>
                  <a:pt x="2122345" y="957598"/>
                </a:cubicBezTo>
                <a:cubicBezTo>
                  <a:pt x="2136844" y="934400"/>
                  <a:pt x="2142665" y="906798"/>
                  <a:pt x="2152825" y="881398"/>
                </a:cubicBezTo>
                <a:cubicBezTo>
                  <a:pt x="2142665" y="723918"/>
                  <a:pt x="2150574" y="564220"/>
                  <a:pt x="2122345" y="408958"/>
                </a:cubicBezTo>
                <a:cubicBezTo>
                  <a:pt x="2120118" y="396710"/>
                  <a:pt x="2031247" y="367690"/>
                  <a:pt x="2015665" y="363238"/>
                </a:cubicBezTo>
                <a:cubicBezTo>
                  <a:pt x="1893585" y="328358"/>
                  <a:pt x="1881419" y="343687"/>
                  <a:pt x="1695625" y="332758"/>
                </a:cubicBezTo>
                <a:cubicBezTo>
                  <a:pt x="1592826" y="229959"/>
                  <a:pt x="1645078" y="254949"/>
                  <a:pt x="1558465" y="226078"/>
                </a:cubicBezTo>
                <a:cubicBezTo>
                  <a:pt x="1548305" y="210838"/>
                  <a:pt x="1542288" y="191800"/>
                  <a:pt x="1527985" y="180358"/>
                </a:cubicBezTo>
                <a:cubicBezTo>
                  <a:pt x="1515441" y="170323"/>
                  <a:pt x="1497030" y="171446"/>
                  <a:pt x="1482265" y="165118"/>
                </a:cubicBezTo>
                <a:cubicBezTo>
                  <a:pt x="1461383" y="156169"/>
                  <a:pt x="1440570" y="146679"/>
                  <a:pt x="1421305" y="134638"/>
                </a:cubicBezTo>
                <a:cubicBezTo>
                  <a:pt x="1369306" y="102139"/>
                  <a:pt x="1358792" y="76260"/>
                  <a:pt x="1299385" y="58438"/>
                </a:cubicBezTo>
                <a:cubicBezTo>
                  <a:pt x="1269788" y="49559"/>
                  <a:pt x="1238425" y="48278"/>
                  <a:pt x="1207945" y="43198"/>
                </a:cubicBezTo>
                <a:cubicBezTo>
                  <a:pt x="1078352" y="0"/>
                  <a:pt x="1187972" y="30251"/>
                  <a:pt x="903145" y="43198"/>
                </a:cubicBezTo>
                <a:lnTo>
                  <a:pt x="491665" y="58438"/>
                </a:lnTo>
                <a:cubicBezTo>
                  <a:pt x="419812" y="70413"/>
                  <a:pt x="402921" y="70730"/>
                  <a:pt x="339265" y="88918"/>
                </a:cubicBezTo>
                <a:cubicBezTo>
                  <a:pt x="323819" y="93331"/>
                  <a:pt x="308991" y="99745"/>
                  <a:pt x="293545" y="104158"/>
                </a:cubicBezTo>
                <a:cubicBezTo>
                  <a:pt x="273406" y="109912"/>
                  <a:pt x="252724" y="113644"/>
                  <a:pt x="232585" y="119398"/>
                </a:cubicBezTo>
                <a:cubicBezTo>
                  <a:pt x="217139" y="123811"/>
                  <a:pt x="202547" y="131153"/>
                  <a:pt x="186865" y="134638"/>
                </a:cubicBezTo>
                <a:cubicBezTo>
                  <a:pt x="156700" y="141341"/>
                  <a:pt x="125725" y="143818"/>
                  <a:pt x="95425" y="149878"/>
                </a:cubicBezTo>
                <a:cubicBezTo>
                  <a:pt x="74886" y="153986"/>
                  <a:pt x="54785" y="160038"/>
                  <a:pt x="34465" y="165118"/>
                </a:cubicBezTo>
                <a:cubicBezTo>
                  <a:pt x="24305" y="195598"/>
                  <a:pt x="0" y="224677"/>
                  <a:pt x="3985" y="256558"/>
                </a:cubicBezTo>
                <a:cubicBezTo>
                  <a:pt x="9065" y="297198"/>
                  <a:pt x="5228" y="339988"/>
                  <a:pt x="19225" y="378478"/>
                </a:cubicBezTo>
                <a:cubicBezTo>
                  <a:pt x="26590" y="398733"/>
                  <a:pt x="47012" y="412243"/>
                  <a:pt x="64945" y="424198"/>
                </a:cubicBezTo>
                <a:cubicBezTo>
                  <a:pt x="78311" y="433109"/>
                  <a:pt x="94619" y="438674"/>
                  <a:pt x="110665" y="439438"/>
                </a:cubicBezTo>
                <a:cubicBezTo>
                  <a:pt x="202002" y="443787"/>
                  <a:pt x="293545" y="439438"/>
                  <a:pt x="384985" y="439438"/>
                </a:cubicBezTo>
                <a:lnTo>
                  <a:pt x="293545" y="347998"/>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509918" y="1295400"/>
            <a:ext cx="300082" cy="369332"/>
          </a:xfrm>
          <a:prstGeom prst="rect">
            <a:avLst/>
          </a:prstGeom>
          <a:noFill/>
        </p:spPr>
        <p:txBody>
          <a:bodyPr wrap="none" rtlCol="0">
            <a:spAutoFit/>
          </a:bodyPr>
          <a:lstStyle/>
          <a:p>
            <a:r>
              <a:rPr lang="en-US" dirty="0" smtClean="0"/>
              <a:t>0</a:t>
            </a:r>
            <a:endParaRPr lang="en-US" dirty="0"/>
          </a:p>
        </p:txBody>
      </p:sp>
      <p:cxnSp>
        <p:nvCxnSpPr>
          <p:cNvPr id="21" name="Straight Connector 20"/>
          <p:cNvCxnSpPr/>
          <p:nvPr/>
        </p:nvCxnSpPr>
        <p:spPr>
          <a:xfrm flipV="1">
            <a:off x="3124200" y="1515580"/>
            <a:ext cx="437827" cy="842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00400" y="1143000"/>
            <a:ext cx="300082" cy="369332"/>
          </a:xfrm>
          <a:prstGeom prst="rect">
            <a:avLst/>
          </a:prstGeom>
          <a:noFill/>
        </p:spPr>
        <p:txBody>
          <a:bodyPr wrap="none" rtlCol="0">
            <a:spAutoFit/>
          </a:bodyPr>
          <a:lstStyle/>
          <a:p>
            <a:r>
              <a:rPr lang="en-US" dirty="0"/>
              <a:t>q</a:t>
            </a:r>
          </a:p>
        </p:txBody>
      </p:sp>
      <p:sp>
        <p:nvSpPr>
          <p:cNvPr id="24" name="TextBox 23"/>
          <p:cNvSpPr txBox="1"/>
          <p:nvPr/>
        </p:nvSpPr>
        <p:spPr>
          <a:xfrm>
            <a:off x="4576718" y="2450068"/>
            <a:ext cx="300082" cy="369332"/>
          </a:xfrm>
          <a:prstGeom prst="rect">
            <a:avLst/>
          </a:prstGeom>
          <a:noFill/>
        </p:spPr>
        <p:txBody>
          <a:bodyPr wrap="none" rtlCol="0">
            <a:spAutoFit/>
          </a:bodyPr>
          <a:lstStyle/>
          <a:p>
            <a:r>
              <a:rPr lang="en-US" dirty="0"/>
              <a:t>1</a:t>
            </a:r>
          </a:p>
        </p:txBody>
      </p:sp>
      <p:sp>
        <p:nvSpPr>
          <p:cNvPr id="26" name="TextBox 25"/>
          <p:cNvSpPr txBox="1"/>
          <p:nvPr/>
        </p:nvSpPr>
        <p:spPr>
          <a:xfrm>
            <a:off x="4267200" y="2297668"/>
            <a:ext cx="300082" cy="369332"/>
          </a:xfrm>
          <a:prstGeom prst="rect">
            <a:avLst/>
          </a:prstGeom>
          <a:noFill/>
        </p:spPr>
        <p:txBody>
          <a:bodyPr wrap="none" rtlCol="0">
            <a:spAutoFit/>
          </a:bodyPr>
          <a:lstStyle/>
          <a:p>
            <a:r>
              <a:rPr lang="en-US" dirty="0"/>
              <a:t>q</a:t>
            </a:r>
          </a:p>
        </p:txBody>
      </p:sp>
      <p:sp>
        <p:nvSpPr>
          <p:cNvPr id="28" name="TextBox 27"/>
          <p:cNvSpPr txBox="1"/>
          <p:nvPr/>
        </p:nvSpPr>
        <p:spPr>
          <a:xfrm>
            <a:off x="1828800" y="4407932"/>
            <a:ext cx="3505200" cy="369332"/>
          </a:xfrm>
          <a:prstGeom prst="rect">
            <a:avLst/>
          </a:prstGeom>
          <a:noFill/>
        </p:spPr>
        <p:txBody>
          <a:bodyPr wrap="square" rtlCol="0">
            <a:spAutoFit/>
          </a:bodyPr>
          <a:lstStyle/>
          <a:p>
            <a:pPr algn="r"/>
            <a:r>
              <a:rPr lang="en-US" dirty="0" smtClean="0"/>
              <a:t>For Pr(error)&lt; </a:t>
            </a:r>
            <a:r>
              <a:rPr lang="el-GR" dirty="0" smtClean="0">
                <a:latin typeface="Cambria"/>
              </a:rPr>
              <a:t>ε </a:t>
            </a:r>
            <a:r>
              <a:rPr lang="en-US" dirty="0" smtClean="0">
                <a:latin typeface="Cambria"/>
              </a:rPr>
              <a:t>, </a:t>
            </a:r>
            <a:r>
              <a:rPr lang="en-US" dirty="0" smtClean="0"/>
              <a:t>Lower bound:</a:t>
            </a:r>
            <a:endParaRPr lang="en-US" dirty="0"/>
          </a:p>
        </p:txBody>
      </p:sp>
      <p:sp>
        <p:nvSpPr>
          <p:cNvPr id="29" name="TextBox 28"/>
          <p:cNvSpPr txBox="1"/>
          <p:nvPr/>
        </p:nvSpPr>
        <p:spPr>
          <a:xfrm>
            <a:off x="2625272" y="5169932"/>
            <a:ext cx="2736647" cy="369332"/>
          </a:xfrm>
          <a:prstGeom prst="rect">
            <a:avLst/>
          </a:prstGeom>
          <a:noFill/>
        </p:spPr>
        <p:txBody>
          <a:bodyPr wrap="none" rtlCol="0">
            <a:spAutoFit/>
          </a:bodyPr>
          <a:lstStyle/>
          <a:p>
            <a:r>
              <a:rPr lang="en-US" dirty="0" smtClean="0"/>
              <a:t>Noisy Combinatorial OMP:</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3019806712"/>
              </p:ext>
            </p:extLst>
          </p:nvPr>
        </p:nvGraphicFramePr>
        <p:xfrm>
          <a:off x="5673272" y="4255532"/>
          <a:ext cx="2099128" cy="825500"/>
        </p:xfrm>
        <a:graphic>
          <a:graphicData uri="http://schemas.openxmlformats.org/presentationml/2006/ole">
            <mc:AlternateContent xmlns:mc="http://schemas.openxmlformats.org/markup-compatibility/2006">
              <mc:Choice xmlns:v="urn:schemas-microsoft-com:vml" Requires="v">
                <p:oleObj spid="_x0000_s15372" name="Equation" r:id="rId6" imgW="1130300" imgH="444500" progId="Equation.3">
                  <p:embed/>
                </p:oleObj>
              </mc:Choice>
              <mc:Fallback>
                <p:oleObj name="Equation" r:id="rId6" imgW="11303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3272" y="4255532"/>
                        <a:ext cx="209912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915157634"/>
              </p:ext>
            </p:extLst>
          </p:nvPr>
        </p:nvGraphicFramePr>
        <p:xfrm>
          <a:off x="5444672" y="5030232"/>
          <a:ext cx="2311400" cy="825500"/>
        </p:xfrm>
        <a:graphic>
          <a:graphicData uri="http://schemas.openxmlformats.org/presentationml/2006/ole">
            <mc:AlternateContent xmlns:mc="http://schemas.openxmlformats.org/markup-compatibility/2006">
              <mc:Choice xmlns:v="urn:schemas-microsoft-com:vml" Requires="v">
                <p:oleObj spid="_x0000_s15373" name="Equation" r:id="rId8" imgW="1244600" imgH="444500" progId="Equation.3">
                  <p:embed/>
                </p:oleObj>
              </mc:Choice>
              <mc:Fallback>
                <p:oleObj name="Equation" r:id="rId8" imgW="1244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4672" y="5030232"/>
                        <a:ext cx="23114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904807" y="4812268"/>
            <a:ext cx="1533593" cy="369332"/>
          </a:xfrm>
          <a:prstGeom prst="rect">
            <a:avLst/>
          </a:prstGeom>
          <a:noFill/>
        </p:spPr>
        <p:txBody>
          <a:bodyPr wrap="none" rtlCol="0">
            <a:spAutoFit/>
          </a:bodyPr>
          <a:lstStyle/>
          <a:p>
            <a:r>
              <a:rPr lang="en-US" u="sng" dirty="0" smtClean="0"/>
              <a:t>What’s known</a:t>
            </a:r>
            <a:endParaRPr lang="en-US" u="sng" dirty="0"/>
          </a:p>
        </p:txBody>
      </p:sp>
      <p:sp>
        <p:nvSpPr>
          <p:cNvPr id="36" name="TextBox 35"/>
          <p:cNvSpPr txBox="1"/>
          <p:nvPr/>
        </p:nvSpPr>
        <p:spPr>
          <a:xfrm>
            <a:off x="990600" y="5117068"/>
            <a:ext cx="1290362" cy="369332"/>
          </a:xfrm>
          <a:prstGeom prst="rect">
            <a:avLst/>
          </a:prstGeom>
          <a:noFill/>
        </p:spPr>
        <p:txBody>
          <a:bodyPr wrap="none" rtlCol="0">
            <a:spAutoFit/>
          </a:bodyPr>
          <a:lstStyle/>
          <a:p>
            <a:r>
              <a:rPr lang="en-US" dirty="0" smtClean="0"/>
              <a:t>…[CCJS11]</a:t>
            </a:r>
            <a:endParaRPr lang="en-US" dirty="0"/>
          </a:p>
        </p:txBody>
      </p:sp>
      <p:sp>
        <p:nvSpPr>
          <p:cNvPr id="16" name="TextBox 15"/>
          <p:cNvSpPr txBox="1"/>
          <p:nvPr/>
        </p:nvSpPr>
        <p:spPr>
          <a:xfrm>
            <a:off x="3962400" y="2438400"/>
            <a:ext cx="300082" cy="369332"/>
          </a:xfrm>
          <a:prstGeom prst="rect">
            <a:avLst/>
          </a:prstGeom>
          <a:noFill/>
        </p:spPr>
        <p:txBody>
          <a:bodyPr wrap="none" rtlCol="0">
            <a:spAutoFit/>
          </a:bodyPr>
          <a:lstStyle/>
          <a:p>
            <a:r>
              <a:rPr lang="en-US" dirty="0" smtClean="0"/>
              <a:t>0</a:t>
            </a:r>
            <a:endParaRPr lang="en-US" dirty="0"/>
          </a:p>
        </p:txBody>
      </p:sp>
      <p:cxnSp>
        <p:nvCxnSpPr>
          <p:cNvPr id="25" name="Straight Connector 24"/>
          <p:cNvCxnSpPr/>
          <p:nvPr/>
        </p:nvCxnSpPr>
        <p:spPr>
          <a:xfrm flipV="1">
            <a:off x="4191000" y="2670248"/>
            <a:ext cx="437827" cy="842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37"/>
          <p:cNvSpPr>
            <a:spLocks noGrp="1"/>
          </p:cNvSpPr>
          <p:nvPr>
            <p:ph type="sldNum" sz="quarter" idx="12"/>
          </p:nvPr>
        </p:nvSpPr>
        <p:spPr/>
        <p:txBody>
          <a:bodyPr/>
          <a:lstStyle/>
          <a:p>
            <a:fld id="{4180BB9D-802E-4A63-8C9D-1EC5D52B6277}" type="slidenum">
              <a:rPr lang="en-US" smtClean="0"/>
              <a:pPr/>
              <a:t>63</a:t>
            </a:fld>
            <a:endParaRPr lang="en-US"/>
          </a:p>
        </p:txBody>
      </p:sp>
    </p:spTree>
    <p:custDataLst>
      <p:tags r:id="rId2"/>
    </p:custDataLst>
    <p:extLst>
      <p:ext uri="{BB962C8B-B14F-4D97-AF65-F5344CB8AC3E}">
        <p14:creationId xmlns:p14="http://schemas.microsoft.com/office/powerpoint/2010/main" val="70159845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p:cNvPicPr>
          <p:nvPr/>
        </p:nvPicPr>
        <p:blipFill>
          <a:blip r:embed="rId2" cstate="print"/>
          <a:srcRect/>
          <a:stretch>
            <a:fillRect/>
          </a:stretch>
        </p:blipFill>
        <p:spPr bwMode="auto">
          <a:xfrm>
            <a:off x="2667000" y="5915878"/>
            <a:ext cx="1576618" cy="332522"/>
          </a:xfrm>
          <a:prstGeom prst="rect">
            <a:avLst/>
          </a:prstGeom>
          <a:noFill/>
          <a:ln w="9525">
            <a:noFill/>
            <a:miter lim="800000"/>
            <a:headEnd/>
            <a:tailEnd/>
          </a:ln>
        </p:spPr>
      </p:pic>
      <p:sp>
        <p:nvSpPr>
          <p:cNvPr id="50" name="Rectangle 49"/>
          <p:cNvSpPr/>
          <p:nvPr/>
        </p:nvSpPr>
        <p:spPr>
          <a:xfrm>
            <a:off x="2106083"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2083340" y="1301134"/>
            <a:ext cx="1397399" cy="3429041"/>
          </a:xfrm>
          <a:prstGeom prst="rect">
            <a:avLst/>
          </a:prstGeom>
          <a:pattFill prst="wdDnDiag">
            <a:fgClr>
              <a:srgbClr val="FF4C40"/>
            </a:fgClr>
            <a:bgClr>
              <a:srgbClr val="FFA9A5"/>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083340" y="1143972"/>
            <a:ext cx="1577" cy="4528694"/>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084917" y="5672666"/>
            <a:ext cx="5873750"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39000" y="5791200"/>
            <a:ext cx="2002160" cy="830997"/>
          </a:xfrm>
          <a:prstGeom prst="rect">
            <a:avLst/>
          </a:prstGeom>
          <a:noFill/>
        </p:spPr>
        <p:txBody>
          <a:bodyPr vert="horz" wrap="square" rtlCol="0">
            <a:spAutoFit/>
          </a:bodyPr>
          <a:lstStyle/>
          <a:p>
            <a:r>
              <a:rPr lang="en-US" sz="2400" b="1" dirty="0" smtClean="0">
                <a:latin typeface="Cambria"/>
                <a:cs typeface="Cambria"/>
              </a:rPr>
              <a:t>Decoding </a:t>
            </a:r>
          </a:p>
          <a:p>
            <a:r>
              <a:rPr lang="en-US" sz="2400" b="1" dirty="0" smtClean="0">
                <a:latin typeface="Cambria"/>
                <a:cs typeface="Cambria"/>
              </a:rPr>
              <a:t>complexity</a:t>
            </a:r>
            <a:endParaRPr lang="en-US" sz="2400" b="1" dirty="0">
              <a:latin typeface="Cambria"/>
              <a:cs typeface="Cambria"/>
            </a:endParaRPr>
          </a:p>
        </p:txBody>
      </p:sp>
      <p:sp>
        <p:nvSpPr>
          <p:cNvPr id="11" name="TextBox 10"/>
          <p:cNvSpPr txBox="1"/>
          <p:nvPr/>
        </p:nvSpPr>
        <p:spPr>
          <a:xfrm rot="10800000" flipV="1">
            <a:off x="762001" y="1219200"/>
            <a:ext cx="1397442" cy="461665"/>
          </a:xfrm>
          <a:prstGeom prst="rect">
            <a:avLst/>
          </a:prstGeom>
          <a:noFill/>
        </p:spPr>
        <p:txBody>
          <a:bodyPr vert="horz" wrap="square" rtlCol="0">
            <a:spAutoFit/>
          </a:bodyPr>
          <a:lstStyle/>
          <a:p>
            <a:r>
              <a:rPr lang="en-US" sz="2400" b="1" dirty="0" smtClean="0">
                <a:latin typeface="Cambria"/>
                <a:cs typeface="Cambria"/>
              </a:rPr>
              <a:t># Tests</a:t>
            </a:r>
            <a:endParaRPr lang="en-US" sz="2400" b="1" dirty="0">
              <a:latin typeface="Cambria"/>
              <a:cs typeface="Cambria"/>
            </a:endParaRPr>
          </a:p>
        </p:txBody>
      </p:sp>
      <p:cxnSp>
        <p:nvCxnSpPr>
          <p:cNvPr id="19" name="Straight Connector 18"/>
          <p:cNvCxnSpPr/>
          <p:nvPr/>
        </p:nvCxnSpPr>
        <p:spPr>
          <a:xfrm>
            <a:off x="3471333" y="5535084"/>
            <a:ext cx="0" cy="275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22326" y="4692678"/>
            <a:ext cx="1574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125132"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269331" y="4485800"/>
            <a:ext cx="415498" cy="400110"/>
          </a:xfrm>
          <a:prstGeom prst="rect">
            <a:avLst/>
          </a:prstGeom>
        </p:spPr>
        <p:txBody>
          <a:bodyPr wrap="none">
            <a:spAutoFit/>
          </a:bodyPr>
          <a:lstStyle/>
          <a:p>
            <a:r>
              <a:rPr lang="en-US" sz="2000" b="1" i="0" dirty="0" smtClean="0">
                <a:solidFill>
                  <a:srgbClr val="008000"/>
                </a:solidFill>
                <a:latin typeface="Wingdings"/>
                <a:ea typeface="Wingdings"/>
                <a:cs typeface="Wingdings"/>
                <a:sym typeface="Wingdings"/>
              </a:rPr>
              <a:t></a:t>
            </a:r>
            <a:endParaRPr lang="en-US" sz="2000" dirty="0">
              <a:solidFill>
                <a:srgbClr val="008000"/>
              </a:solidFill>
              <a:latin typeface="Arial"/>
              <a:cs typeface="Arial"/>
            </a:endParaRPr>
          </a:p>
        </p:txBody>
      </p:sp>
      <p:cxnSp>
        <p:nvCxnSpPr>
          <p:cNvPr id="54" name="Curved Connector 53"/>
          <p:cNvCxnSpPr/>
          <p:nvPr/>
        </p:nvCxnSpPr>
        <p:spPr>
          <a:xfrm flipH="1">
            <a:off x="2667000" y="2192867"/>
            <a:ext cx="786183" cy="169333"/>
          </a:xfrm>
          <a:prstGeom prst="curvedConnector3">
            <a:avLst/>
          </a:prstGeom>
          <a:ln>
            <a:solidFill>
              <a:schemeClr val="bg2">
                <a:lumMod val="10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286000" y="2247255"/>
            <a:ext cx="1010763" cy="830997"/>
          </a:xfrm>
          <a:prstGeom prst="rect">
            <a:avLst/>
          </a:prstGeom>
          <a:noFill/>
        </p:spPr>
        <p:txBody>
          <a:bodyPr wrap="none" rtlCol="0">
            <a:spAutoFit/>
          </a:bodyPr>
          <a:lstStyle/>
          <a:p>
            <a:r>
              <a:rPr lang="en-US" sz="2400" b="1" dirty="0" smtClean="0"/>
              <a:t>Lower </a:t>
            </a:r>
          </a:p>
          <a:p>
            <a:r>
              <a:rPr lang="en-US" sz="2400" b="1" dirty="0" smtClean="0"/>
              <a:t>bound</a:t>
            </a:r>
            <a:endParaRPr lang="en-US" sz="2400" b="1" dirty="0"/>
          </a:p>
        </p:txBody>
      </p:sp>
      <p:cxnSp>
        <p:nvCxnSpPr>
          <p:cNvPr id="64" name="Curved Connector 63"/>
          <p:cNvCxnSpPr/>
          <p:nvPr/>
        </p:nvCxnSpPr>
        <p:spPr>
          <a:xfrm rot="16200000" flipH="1">
            <a:off x="4914788" y="4845682"/>
            <a:ext cx="491717" cy="249154"/>
          </a:xfrm>
          <a:prstGeom prst="curvedConnector3">
            <a:avLst/>
          </a:prstGeom>
          <a:ln>
            <a:solidFill>
              <a:schemeClr val="bg2">
                <a:lumMod val="10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800600" y="5100935"/>
            <a:ext cx="1864806" cy="461665"/>
          </a:xfrm>
          <a:prstGeom prst="rect">
            <a:avLst/>
          </a:prstGeom>
          <a:noFill/>
        </p:spPr>
        <p:txBody>
          <a:bodyPr wrap="none" rtlCol="0">
            <a:spAutoFit/>
          </a:bodyPr>
          <a:lstStyle/>
          <a:p>
            <a:r>
              <a:rPr lang="en-US" sz="2400" b="1" dirty="0" smtClean="0"/>
              <a:t>Lower bound</a:t>
            </a:r>
            <a:endParaRPr lang="en-US" sz="2400" b="1" dirty="0"/>
          </a:p>
        </p:txBody>
      </p:sp>
      <p:sp>
        <p:nvSpPr>
          <p:cNvPr id="55" name="Rectangle 50"/>
          <p:cNvSpPr/>
          <p:nvPr/>
        </p:nvSpPr>
        <p:spPr>
          <a:xfrm>
            <a:off x="3586664" y="4248090"/>
            <a:ext cx="415498" cy="400110"/>
          </a:xfrm>
          <a:prstGeom prst="rect">
            <a:avLst/>
          </a:prstGeom>
        </p:spPr>
        <p:txBody>
          <a:bodyPr wrap="none">
            <a:spAutoFit/>
          </a:bodyPr>
          <a:lstStyle/>
          <a:p>
            <a:r>
              <a:rPr lang="en-US" sz="2000" b="1" i="0" dirty="0" smtClean="0">
                <a:solidFill>
                  <a:srgbClr val="0070C0"/>
                </a:solidFill>
                <a:latin typeface="Wingdings"/>
                <a:ea typeface="Wingdings"/>
                <a:cs typeface="Wingdings"/>
                <a:sym typeface="Wingdings"/>
              </a:rPr>
              <a:t></a:t>
            </a:r>
            <a:endParaRPr lang="en-US" sz="2000" dirty="0">
              <a:solidFill>
                <a:srgbClr val="0070C0"/>
              </a:solidFill>
              <a:latin typeface="Arial"/>
              <a:cs typeface="Arial"/>
            </a:endParaRPr>
          </a:p>
        </p:txBody>
      </p:sp>
      <p:sp>
        <p:nvSpPr>
          <p:cNvPr id="56" name="Rectangle 50"/>
          <p:cNvSpPr/>
          <p:nvPr/>
        </p:nvSpPr>
        <p:spPr>
          <a:xfrm>
            <a:off x="3581400" y="3962400"/>
            <a:ext cx="415498" cy="400110"/>
          </a:xfrm>
          <a:prstGeom prst="rect">
            <a:avLst/>
          </a:prstGeom>
        </p:spPr>
        <p:txBody>
          <a:bodyPr wrap="none">
            <a:spAutoFit/>
          </a:bodyPr>
          <a:lstStyle/>
          <a:p>
            <a:r>
              <a:rPr lang="en-US" sz="2000" b="1" i="0" dirty="0" smtClean="0">
                <a:solidFill>
                  <a:schemeClr val="accent2">
                    <a:lumMod val="50000"/>
                  </a:schemeClr>
                </a:solidFill>
                <a:latin typeface="Wingdings"/>
                <a:ea typeface="Wingdings"/>
                <a:cs typeface="Wingdings"/>
                <a:sym typeface="Wingdings"/>
              </a:rPr>
              <a:t></a:t>
            </a:r>
            <a:endParaRPr lang="en-US" sz="2000" dirty="0">
              <a:solidFill>
                <a:schemeClr val="accent2">
                  <a:lumMod val="50000"/>
                </a:schemeClr>
              </a:solidFill>
              <a:latin typeface="Arial"/>
              <a:cs typeface="Arial"/>
            </a:endParaRPr>
          </a:p>
        </p:txBody>
      </p:sp>
      <p:sp>
        <p:nvSpPr>
          <p:cNvPr id="60" name="TextBox 59"/>
          <p:cNvSpPr txBox="1"/>
          <p:nvPr/>
        </p:nvSpPr>
        <p:spPr>
          <a:xfrm>
            <a:off x="3684829" y="2396570"/>
            <a:ext cx="1141466" cy="400110"/>
          </a:xfrm>
          <a:prstGeom prst="rect">
            <a:avLst/>
          </a:prstGeom>
          <a:noFill/>
        </p:spPr>
        <p:txBody>
          <a:bodyPr wrap="none" rtlCol="0">
            <a:spAutoFit/>
          </a:bodyPr>
          <a:lstStyle/>
          <a:p>
            <a:r>
              <a:rPr lang="en-US" sz="2000" b="1" dirty="0" smtClean="0"/>
              <a:t>Adaptive</a:t>
            </a:r>
            <a:endParaRPr lang="en-US" sz="2000" b="1" dirty="0"/>
          </a:p>
        </p:txBody>
      </p:sp>
      <p:sp>
        <p:nvSpPr>
          <p:cNvPr id="61" name="TextBox 60"/>
          <p:cNvSpPr txBox="1"/>
          <p:nvPr/>
        </p:nvSpPr>
        <p:spPr>
          <a:xfrm>
            <a:off x="4204046" y="2941952"/>
            <a:ext cx="1664045" cy="400110"/>
          </a:xfrm>
          <a:prstGeom prst="rect">
            <a:avLst/>
          </a:prstGeom>
          <a:noFill/>
        </p:spPr>
        <p:txBody>
          <a:bodyPr wrap="none" rtlCol="0">
            <a:spAutoFit/>
          </a:bodyPr>
          <a:lstStyle/>
          <a:p>
            <a:r>
              <a:rPr lang="en-US" sz="2000" b="1" dirty="0" smtClean="0"/>
              <a:t>Non-Adaptive</a:t>
            </a:r>
            <a:endParaRPr lang="en-US" sz="2000" b="1" dirty="0"/>
          </a:p>
        </p:txBody>
      </p:sp>
      <p:sp>
        <p:nvSpPr>
          <p:cNvPr id="62" name="TextBox 61"/>
          <p:cNvSpPr txBox="1"/>
          <p:nvPr/>
        </p:nvSpPr>
        <p:spPr>
          <a:xfrm>
            <a:off x="3985457" y="4162455"/>
            <a:ext cx="1996560" cy="400110"/>
          </a:xfrm>
          <a:prstGeom prst="rect">
            <a:avLst/>
          </a:prstGeom>
          <a:noFill/>
        </p:spPr>
        <p:txBody>
          <a:bodyPr wrap="none" rtlCol="0">
            <a:spAutoFit/>
          </a:bodyPr>
          <a:lstStyle/>
          <a:p>
            <a:r>
              <a:rPr lang="en-US" sz="2000" b="1" dirty="0" smtClean="0"/>
              <a:t>2-Stage Adaptive</a:t>
            </a:r>
            <a:endParaRPr lang="en-US" sz="2000" b="1" dirty="0"/>
          </a:p>
        </p:txBody>
      </p:sp>
      <p:pic>
        <p:nvPicPr>
          <p:cNvPr id="26" name="Picture 2"/>
          <p:cNvPicPr>
            <a:picLocks noChangeAspect="1" noChangeArrowheads="1"/>
          </p:cNvPicPr>
          <p:nvPr/>
        </p:nvPicPr>
        <p:blipFill>
          <a:blip r:embed="rId2" cstate="print"/>
          <a:srcRect/>
          <a:stretch>
            <a:fillRect/>
          </a:stretch>
        </p:blipFill>
        <p:spPr bwMode="auto">
          <a:xfrm>
            <a:off x="328382" y="4495800"/>
            <a:ext cx="1576618" cy="332522"/>
          </a:xfrm>
          <a:prstGeom prst="rect">
            <a:avLst/>
          </a:prstGeom>
          <a:noFill/>
          <a:ln w="9525">
            <a:noFill/>
            <a:miter lim="800000"/>
            <a:headEnd/>
            <a:tailEnd/>
          </a:ln>
        </p:spPr>
      </p:pic>
      <p:sp>
        <p:nvSpPr>
          <p:cNvPr id="27" name="标题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solidFill>
                  <a:schemeClr val="tx1"/>
                </a:solidFill>
                <a:effectLst/>
                <a:uLnTx/>
                <a:uFillTx/>
                <a:latin typeface="+mj-lt"/>
                <a:ea typeface="+mj-ea"/>
                <a:cs typeface="+mj-cs"/>
              </a:rPr>
              <a:t>This work</a:t>
            </a: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8" name="Rectangle 50"/>
          <p:cNvSpPr/>
          <p:nvPr/>
        </p:nvSpPr>
        <p:spPr>
          <a:xfrm>
            <a:off x="5181600" y="3505200"/>
            <a:ext cx="415498" cy="400110"/>
          </a:xfrm>
          <a:prstGeom prst="rect">
            <a:avLst/>
          </a:prstGeom>
        </p:spPr>
        <p:txBody>
          <a:bodyPr wrap="none">
            <a:spAutoFit/>
          </a:bodyPr>
          <a:lstStyle/>
          <a:p>
            <a:r>
              <a:rPr lang="en-US" sz="2000" b="1" i="0" dirty="0" smtClean="0">
                <a:latin typeface="Wingdings"/>
                <a:ea typeface="Wingdings"/>
                <a:cs typeface="Wingdings"/>
                <a:sym typeface="Wingdings"/>
              </a:rPr>
              <a:t></a:t>
            </a:r>
            <a:endParaRPr lang="en-US" sz="2000" dirty="0">
              <a:latin typeface="Arial"/>
              <a:cs typeface="Arial"/>
            </a:endParaRPr>
          </a:p>
        </p:txBody>
      </p:sp>
      <p:sp>
        <p:nvSpPr>
          <p:cNvPr id="29" name="Rectangle 50"/>
          <p:cNvSpPr/>
          <p:nvPr/>
        </p:nvSpPr>
        <p:spPr>
          <a:xfrm>
            <a:off x="6848902" y="4514790"/>
            <a:ext cx="415498" cy="400110"/>
          </a:xfrm>
          <a:prstGeom prst="rect">
            <a:avLst/>
          </a:prstGeom>
        </p:spPr>
        <p:txBody>
          <a:bodyPr wrap="none">
            <a:spAutoFit/>
          </a:bodyPr>
          <a:lstStyle/>
          <a:p>
            <a:r>
              <a:rPr lang="en-US" sz="2000" b="1" i="0" dirty="0" smtClean="0">
                <a:latin typeface="Wingdings"/>
                <a:ea typeface="Wingdings"/>
                <a:cs typeface="Wingdings"/>
                <a:sym typeface="Wingdings"/>
              </a:rPr>
              <a:t></a:t>
            </a:r>
            <a:endParaRPr lang="en-US" sz="2000" dirty="0">
              <a:latin typeface="Arial"/>
              <a:cs typeface="Arial"/>
            </a:endParaRPr>
          </a:p>
        </p:txBody>
      </p:sp>
      <p:sp>
        <p:nvSpPr>
          <p:cNvPr id="30" name="TextBox 29"/>
          <p:cNvSpPr txBox="1"/>
          <p:nvPr/>
        </p:nvSpPr>
        <p:spPr>
          <a:xfrm>
            <a:off x="4495800" y="3733800"/>
            <a:ext cx="2914079" cy="369332"/>
          </a:xfrm>
          <a:prstGeom prst="rect">
            <a:avLst/>
          </a:prstGeom>
          <a:noFill/>
        </p:spPr>
        <p:txBody>
          <a:bodyPr wrap="none" rtlCol="0">
            <a:spAutoFit/>
          </a:bodyPr>
          <a:lstStyle/>
          <a:p>
            <a:r>
              <a:rPr lang="en-US" dirty="0" smtClean="0"/>
              <a:t>O(poly(D)log(N)),O(D</a:t>
            </a:r>
            <a:r>
              <a:rPr lang="en-US" baseline="30000" dirty="0" smtClean="0"/>
              <a:t>2</a:t>
            </a:r>
            <a:r>
              <a:rPr lang="en-US" dirty="0" smtClean="0"/>
              <a:t>log(N))</a:t>
            </a:r>
            <a:endParaRPr lang="en-US" dirty="0"/>
          </a:p>
        </p:txBody>
      </p:sp>
      <p:sp>
        <p:nvSpPr>
          <p:cNvPr id="32" name="TextBox 31"/>
          <p:cNvSpPr txBox="1"/>
          <p:nvPr/>
        </p:nvSpPr>
        <p:spPr>
          <a:xfrm>
            <a:off x="6243908" y="4202668"/>
            <a:ext cx="1833292" cy="369332"/>
          </a:xfrm>
          <a:prstGeom prst="rect">
            <a:avLst/>
          </a:prstGeom>
          <a:noFill/>
        </p:spPr>
        <p:txBody>
          <a:bodyPr wrap="none" rtlCol="0">
            <a:spAutoFit/>
          </a:bodyPr>
          <a:lstStyle/>
          <a:p>
            <a:r>
              <a:rPr lang="en-US" dirty="0" err="1" smtClean="0"/>
              <a:t>O(DN),O(Dlog(N</a:t>
            </a:r>
            <a:r>
              <a:rPr lang="en-US" dirty="0" smtClean="0"/>
              <a:t>))</a:t>
            </a:r>
            <a:endParaRPr lang="en-US" dirty="0"/>
          </a:p>
        </p:txBody>
      </p:sp>
      <p:sp>
        <p:nvSpPr>
          <p:cNvPr id="33" name="TextBox 32"/>
          <p:cNvSpPr txBox="1"/>
          <p:nvPr/>
        </p:nvSpPr>
        <p:spPr>
          <a:xfrm>
            <a:off x="5675593" y="3440668"/>
            <a:ext cx="973419" cy="369332"/>
          </a:xfrm>
          <a:prstGeom prst="rect">
            <a:avLst/>
          </a:prstGeom>
          <a:noFill/>
        </p:spPr>
        <p:txBody>
          <a:bodyPr wrap="none" rtlCol="0">
            <a:spAutoFit/>
          </a:bodyPr>
          <a:lstStyle/>
          <a:p>
            <a:r>
              <a:rPr lang="en-US" b="1" dirty="0" smtClean="0"/>
              <a:t>[NPR12]</a:t>
            </a:r>
            <a:endParaRPr lang="en-US" b="1" dirty="0"/>
          </a:p>
        </p:txBody>
      </p:sp>
      <p:cxnSp>
        <p:nvCxnSpPr>
          <p:cNvPr id="3" name="Straight Arrow Connector 2"/>
          <p:cNvCxnSpPr/>
          <p:nvPr/>
        </p:nvCxnSpPr>
        <p:spPr>
          <a:xfrm flipH="1">
            <a:off x="3547077" y="2941952"/>
            <a:ext cx="228363" cy="1630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985457" y="3440668"/>
            <a:ext cx="218589" cy="521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878406" y="4495800"/>
            <a:ext cx="365212" cy="189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78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10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10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60" grpId="0"/>
      <p:bldP spid="61" grpId="0"/>
      <p:bldP spid="62" grpId="0"/>
      <p:bldP spid="27" grpId="0"/>
      <p:bldP spid="28" grpId="0"/>
      <p:bldP spid="29" grpId="0"/>
      <p:bldP spid="30" grpId="0"/>
      <p:bldP spid="30" grpId="1"/>
      <p:bldP spid="32" grpId="0"/>
      <p:bldP spid="32" grpId="1"/>
      <p:bldP spid="33" grpId="0"/>
      <p:bldP spid="33"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p:cNvPicPr>
            <a:picLocks noChangeAspect="1" noChangeArrowheads="1"/>
          </p:cNvPicPr>
          <p:nvPr/>
        </p:nvPicPr>
        <p:blipFill>
          <a:blip r:embed="rId2" cstate="print"/>
          <a:srcRect/>
          <a:stretch>
            <a:fillRect/>
          </a:stretch>
        </p:blipFill>
        <p:spPr bwMode="auto">
          <a:xfrm>
            <a:off x="2667000" y="5915878"/>
            <a:ext cx="1576618" cy="332522"/>
          </a:xfrm>
          <a:prstGeom prst="rect">
            <a:avLst/>
          </a:prstGeom>
          <a:noFill/>
          <a:ln w="9525">
            <a:noFill/>
            <a:miter lim="800000"/>
            <a:headEnd/>
            <a:tailEnd/>
          </a:ln>
        </p:spPr>
      </p:pic>
      <p:sp>
        <p:nvSpPr>
          <p:cNvPr id="50" name="Rectangle 49"/>
          <p:cNvSpPr/>
          <p:nvPr/>
        </p:nvSpPr>
        <p:spPr>
          <a:xfrm>
            <a:off x="2106083"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2083340" y="1301134"/>
            <a:ext cx="1397399" cy="3429041"/>
          </a:xfrm>
          <a:prstGeom prst="rect">
            <a:avLst/>
          </a:prstGeom>
          <a:pattFill prst="wdDnDiag">
            <a:fgClr>
              <a:srgbClr val="FF4C40"/>
            </a:fgClr>
            <a:bgClr>
              <a:srgbClr val="FFA9A5"/>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083340" y="1143972"/>
            <a:ext cx="1577" cy="4528694"/>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084917" y="5672666"/>
            <a:ext cx="5873750"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39000" y="5791200"/>
            <a:ext cx="2002160" cy="830997"/>
          </a:xfrm>
          <a:prstGeom prst="rect">
            <a:avLst/>
          </a:prstGeom>
          <a:noFill/>
        </p:spPr>
        <p:txBody>
          <a:bodyPr vert="horz" wrap="square" rtlCol="0">
            <a:spAutoFit/>
          </a:bodyPr>
          <a:lstStyle/>
          <a:p>
            <a:r>
              <a:rPr lang="en-US" sz="2400" b="1" dirty="0" smtClean="0">
                <a:latin typeface="Cambria"/>
                <a:cs typeface="Cambria"/>
              </a:rPr>
              <a:t>Decoding </a:t>
            </a:r>
          </a:p>
          <a:p>
            <a:r>
              <a:rPr lang="en-US" sz="2400" b="1" dirty="0" smtClean="0">
                <a:latin typeface="Cambria"/>
                <a:cs typeface="Cambria"/>
              </a:rPr>
              <a:t>complexity</a:t>
            </a:r>
            <a:endParaRPr lang="en-US" sz="2400" b="1" dirty="0">
              <a:latin typeface="Cambria"/>
              <a:cs typeface="Cambria"/>
            </a:endParaRPr>
          </a:p>
        </p:txBody>
      </p:sp>
      <p:sp>
        <p:nvSpPr>
          <p:cNvPr id="11" name="TextBox 10"/>
          <p:cNvSpPr txBox="1"/>
          <p:nvPr/>
        </p:nvSpPr>
        <p:spPr>
          <a:xfrm rot="10800000" flipV="1">
            <a:off x="762001" y="1219200"/>
            <a:ext cx="1397442" cy="461665"/>
          </a:xfrm>
          <a:prstGeom prst="rect">
            <a:avLst/>
          </a:prstGeom>
          <a:noFill/>
        </p:spPr>
        <p:txBody>
          <a:bodyPr vert="horz" wrap="square" rtlCol="0">
            <a:spAutoFit/>
          </a:bodyPr>
          <a:lstStyle/>
          <a:p>
            <a:r>
              <a:rPr lang="en-US" sz="2400" b="1" dirty="0" smtClean="0">
                <a:latin typeface="Cambria"/>
                <a:cs typeface="Cambria"/>
              </a:rPr>
              <a:t># Tests</a:t>
            </a:r>
            <a:endParaRPr lang="en-US" sz="2400" b="1" dirty="0">
              <a:latin typeface="Cambria"/>
              <a:cs typeface="Cambria"/>
            </a:endParaRPr>
          </a:p>
        </p:txBody>
      </p:sp>
      <p:cxnSp>
        <p:nvCxnSpPr>
          <p:cNvPr id="19" name="Straight Connector 18"/>
          <p:cNvCxnSpPr/>
          <p:nvPr/>
        </p:nvCxnSpPr>
        <p:spPr>
          <a:xfrm>
            <a:off x="3471333" y="5535084"/>
            <a:ext cx="0" cy="275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22326" y="4692678"/>
            <a:ext cx="15743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125132"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269331" y="4485800"/>
            <a:ext cx="415498" cy="400110"/>
          </a:xfrm>
          <a:prstGeom prst="rect">
            <a:avLst/>
          </a:prstGeom>
        </p:spPr>
        <p:txBody>
          <a:bodyPr wrap="none">
            <a:spAutoFit/>
          </a:bodyPr>
          <a:lstStyle/>
          <a:p>
            <a:r>
              <a:rPr lang="en-US" sz="2000" b="1" i="0" dirty="0" smtClean="0">
                <a:solidFill>
                  <a:srgbClr val="008000"/>
                </a:solidFill>
                <a:latin typeface="Wingdings"/>
                <a:ea typeface="Wingdings"/>
                <a:cs typeface="Wingdings"/>
                <a:sym typeface="Wingdings"/>
              </a:rPr>
              <a:t></a:t>
            </a:r>
            <a:endParaRPr lang="en-US" sz="2000" dirty="0">
              <a:solidFill>
                <a:srgbClr val="008000"/>
              </a:solidFill>
              <a:latin typeface="Arial"/>
              <a:cs typeface="Arial"/>
            </a:endParaRPr>
          </a:p>
        </p:txBody>
      </p:sp>
      <p:sp>
        <p:nvSpPr>
          <p:cNvPr id="55" name="Rectangle 50"/>
          <p:cNvSpPr/>
          <p:nvPr/>
        </p:nvSpPr>
        <p:spPr>
          <a:xfrm>
            <a:off x="3586664" y="4248090"/>
            <a:ext cx="415498" cy="400110"/>
          </a:xfrm>
          <a:prstGeom prst="rect">
            <a:avLst/>
          </a:prstGeom>
        </p:spPr>
        <p:txBody>
          <a:bodyPr wrap="none">
            <a:spAutoFit/>
          </a:bodyPr>
          <a:lstStyle/>
          <a:p>
            <a:r>
              <a:rPr lang="en-US" sz="2000" b="1" i="0" dirty="0" smtClean="0">
                <a:solidFill>
                  <a:srgbClr val="0070C0"/>
                </a:solidFill>
                <a:latin typeface="Wingdings"/>
                <a:ea typeface="Wingdings"/>
                <a:cs typeface="Wingdings"/>
                <a:sym typeface="Wingdings"/>
              </a:rPr>
              <a:t></a:t>
            </a:r>
            <a:endParaRPr lang="en-US" sz="2000" dirty="0">
              <a:solidFill>
                <a:srgbClr val="0070C0"/>
              </a:solidFill>
              <a:latin typeface="Arial"/>
              <a:cs typeface="Arial"/>
            </a:endParaRPr>
          </a:p>
        </p:txBody>
      </p:sp>
      <p:sp>
        <p:nvSpPr>
          <p:cNvPr id="56" name="Rectangle 50"/>
          <p:cNvSpPr/>
          <p:nvPr/>
        </p:nvSpPr>
        <p:spPr>
          <a:xfrm>
            <a:off x="3581400" y="3962400"/>
            <a:ext cx="415498" cy="400110"/>
          </a:xfrm>
          <a:prstGeom prst="rect">
            <a:avLst/>
          </a:prstGeom>
        </p:spPr>
        <p:txBody>
          <a:bodyPr wrap="none">
            <a:spAutoFit/>
          </a:bodyPr>
          <a:lstStyle/>
          <a:p>
            <a:r>
              <a:rPr lang="en-US" sz="2000" b="1" i="0" dirty="0" smtClean="0">
                <a:solidFill>
                  <a:schemeClr val="accent2">
                    <a:lumMod val="50000"/>
                  </a:schemeClr>
                </a:solidFill>
                <a:latin typeface="Wingdings"/>
                <a:ea typeface="Wingdings"/>
                <a:cs typeface="Wingdings"/>
                <a:sym typeface="Wingdings"/>
              </a:rPr>
              <a:t></a:t>
            </a:r>
            <a:endParaRPr lang="en-US" sz="2000" dirty="0">
              <a:solidFill>
                <a:schemeClr val="accent2">
                  <a:lumMod val="50000"/>
                </a:schemeClr>
              </a:solidFill>
              <a:latin typeface="Arial"/>
              <a:cs typeface="Arial"/>
            </a:endParaRPr>
          </a:p>
        </p:txBody>
      </p:sp>
      <p:pic>
        <p:nvPicPr>
          <p:cNvPr id="26" name="Picture 2"/>
          <p:cNvPicPr>
            <a:picLocks noChangeAspect="1" noChangeArrowheads="1"/>
          </p:cNvPicPr>
          <p:nvPr/>
        </p:nvPicPr>
        <p:blipFill>
          <a:blip r:embed="rId2" cstate="print"/>
          <a:srcRect/>
          <a:stretch>
            <a:fillRect/>
          </a:stretch>
        </p:blipFill>
        <p:spPr bwMode="auto">
          <a:xfrm>
            <a:off x="328382" y="4495800"/>
            <a:ext cx="1576618" cy="332522"/>
          </a:xfrm>
          <a:prstGeom prst="rect">
            <a:avLst/>
          </a:prstGeom>
          <a:noFill/>
          <a:ln w="9525">
            <a:noFill/>
            <a:miter lim="800000"/>
            <a:headEnd/>
            <a:tailEnd/>
          </a:ln>
        </p:spPr>
      </p:pic>
      <p:sp>
        <p:nvSpPr>
          <p:cNvPr id="27" name="标题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solidFill>
                  <a:schemeClr val="tx1"/>
                </a:solidFill>
                <a:effectLst/>
                <a:uLnTx/>
                <a:uFillTx/>
                <a:latin typeface="+mj-lt"/>
                <a:ea typeface="+mj-ea"/>
                <a:cs typeface="+mj-cs"/>
              </a:rPr>
              <a:t>This work</a:t>
            </a:r>
            <a:endParaRPr kumimoji="0" lang="zh-CN" alt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1" name="Picture 30"/>
          <p:cNvPicPr>
            <a:picLocks noChangeAspect="1" noChangeArrowheads="1"/>
          </p:cNvPicPr>
          <p:nvPr/>
        </p:nvPicPr>
        <p:blipFill>
          <a:blip r:embed="rId3" cstate="print"/>
          <a:srcRect/>
          <a:stretch>
            <a:fillRect/>
          </a:stretch>
        </p:blipFill>
        <p:spPr bwMode="auto">
          <a:xfrm>
            <a:off x="482080" y="2200991"/>
            <a:ext cx="8280920" cy="1456609"/>
          </a:xfrm>
          <a:prstGeom prst="rect">
            <a:avLst/>
          </a:prstGeom>
          <a:noFill/>
          <a:ln w="9525">
            <a:noFill/>
            <a:miter lim="800000"/>
            <a:headEnd/>
            <a:tailEnd/>
          </a:ln>
        </p:spPr>
      </p:pic>
    </p:spTree>
    <p:extLst>
      <p:ext uri="{BB962C8B-B14F-4D97-AF65-F5344CB8AC3E}">
        <p14:creationId xmlns:p14="http://schemas.microsoft.com/office/powerpoint/2010/main" val="25951260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Hammer: GROTESQUE testing</a:t>
            </a:r>
            <a:endParaRPr lang="zh-CN" altLang="en-US" dirty="0"/>
          </a:p>
        </p:txBody>
      </p:sp>
      <p:pic>
        <p:nvPicPr>
          <p:cNvPr id="2050" name="Picture 2" descr="C:\Users\Roland\Desktop\Research\Posters\gt poster\grotesque.jpg"/>
          <p:cNvPicPr>
            <a:picLocks noChangeAspect="1" noChangeArrowheads="1"/>
          </p:cNvPicPr>
          <p:nvPr/>
        </p:nvPicPr>
        <p:blipFill>
          <a:blip r:embed="rId2" cstate="print"/>
          <a:srcRect/>
          <a:stretch>
            <a:fillRect/>
          </a:stretch>
        </p:blipFill>
        <p:spPr bwMode="auto">
          <a:xfrm>
            <a:off x="467544" y="2060848"/>
            <a:ext cx="7893149" cy="3195059"/>
          </a:xfrm>
          <a:prstGeom prst="rect">
            <a:avLst/>
          </a:prstGeom>
          <a:noFill/>
        </p:spPr>
      </p:pic>
      <p:pic>
        <p:nvPicPr>
          <p:cNvPr id="4" name="Picture 31"/>
          <p:cNvPicPr>
            <a:picLocks noChangeAspect="1" noChangeArrowheads="1"/>
          </p:cNvPicPr>
          <p:nvPr/>
        </p:nvPicPr>
        <p:blipFill>
          <a:blip r:embed="rId3" cstate="print"/>
          <a:srcRect/>
          <a:stretch>
            <a:fillRect/>
          </a:stretch>
        </p:blipFill>
        <p:spPr bwMode="auto">
          <a:xfrm>
            <a:off x="3581400" y="5684912"/>
            <a:ext cx="3249312" cy="792088"/>
          </a:xfrm>
          <a:prstGeom prst="rect">
            <a:avLst/>
          </a:prstGeom>
          <a:noFill/>
          <a:ln w="9525">
            <a:noFill/>
            <a:miter lim="800000"/>
            <a:headEnd/>
            <a:tailEnd/>
          </a:ln>
        </p:spPr>
      </p:pic>
    </p:spTree>
    <p:extLst>
      <p:ext uri="{BB962C8B-B14F-4D97-AF65-F5344CB8AC3E}">
        <p14:creationId xmlns:p14="http://schemas.microsoft.com/office/powerpoint/2010/main" val="11757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Multiplicity</a:t>
            </a:r>
            <a:endParaRPr lang="zh-CN" altLang="en-US" dirty="0"/>
          </a:p>
        </p:txBody>
      </p:sp>
      <p:pic>
        <p:nvPicPr>
          <p:cNvPr id="4" name="Picture 2" descr="C:\Users\Roland\Desktop\poster\test tube1.jpg"/>
          <p:cNvPicPr>
            <a:picLocks noChangeAspect="1" noChangeArrowheads="1"/>
          </p:cNvPicPr>
          <p:nvPr/>
        </p:nvPicPr>
        <p:blipFill>
          <a:blip r:embed="rId2" cstate="print"/>
          <a:srcRect/>
          <a:stretch>
            <a:fillRect/>
          </a:stretch>
        </p:blipFill>
        <p:spPr bwMode="auto">
          <a:xfrm>
            <a:off x="4499992" y="1988840"/>
            <a:ext cx="718144" cy="784746"/>
          </a:xfrm>
          <a:prstGeom prst="rect">
            <a:avLst/>
          </a:prstGeom>
          <a:noFill/>
        </p:spPr>
      </p:pic>
      <p:pic>
        <p:nvPicPr>
          <p:cNvPr id="5" name="Picture 8"/>
          <p:cNvPicPr>
            <a:picLocks noChangeAspect="1"/>
          </p:cNvPicPr>
          <p:nvPr/>
        </p:nvPicPr>
        <p:blipFill>
          <a:blip r:embed="rId3" cstate="print"/>
          <a:srcRect/>
          <a:stretch>
            <a:fillRect/>
          </a:stretch>
        </p:blipFill>
        <p:spPr bwMode="auto">
          <a:xfrm>
            <a:off x="3923928" y="1844824"/>
            <a:ext cx="360040" cy="540839"/>
          </a:xfrm>
          <a:prstGeom prst="rect">
            <a:avLst/>
          </a:prstGeom>
          <a:noFill/>
          <a:ln w="9525">
            <a:noFill/>
            <a:miter lim="800000"/>
            <a:headEnd/>
            <a:tailEnd/>
          </a:ln>
        </p:spPr>
      </p:pic>
      <p:sp>
        <p:nvSpPr>
          <p:cNvPr id="6" name="TextBox 5"/>
          <p:cNvSpPr txBox="1"/>
          <p:nvPr/>
        </p:nvSpPr>
        <p:spPr>
          <a:xfrm>
            <a:off x="3500668" y="2132856"/>
            <a:ext cx="279244" cy="338554"/>
          </a:xfrm>
          <a:prstGeom prst="rect">
            <a:avLst/>
          </a:prstGeom>
          <a:noFill/>
        </p:spPr>
        <p:txBody>
          <a:bodyPr wrap="none" rtlCol="0">
            <a:spAutoFit/>
          </a:bodyPr>
          <a:lstStyle/>
          <a:p>
            <a:r>
              <a:rPr lang="en-US" altLang="zh-CN" sz="1600" dirty="0" smtClean="0"/>
              <a:t>?</a:t>
            </a:r>
            <a:endParaRPr lang="zh-CN" altLang="en-US" sz="1600" dirty="0"/>
          </a:p>
        </p:txBody>
      </p:sp>
      <p:cxnSp>
        <p:nvCxnSpPr>
          <p:cNvPr id="7" name="直接箭头连接符 6"/>
          <p:cNvCxnSpPr/>
          <p:nvPr/>
        </p:nvCxnSpPr>
        <p:spPr>
          <a:xfrm>
            <a:off x="3779912" y="1916832"/>
            <a:ext cx="792088"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直接箭头连接符 7"/>
          <p:cNvCxnSpPr/>
          <p:nvPr/>
        </p:nvCxnSpPr>
        <p:spPr>
          <a:xfrm>
            <a:off x="3779912" y="2276872"/>
            <a:ext cx="79208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直接箭头连接符 8"/>
          <p:cNvCxnSpPr/>
          <p:nvPr/>
        </p:nvCxnSpPr>
        <p:spPr>
          <a:xfrm flipV="1">
            <a:off x="3779912" y="2348880"/>
            <a:ext cx="792088" cy="3600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Picture 2" descr="C:\Users\Roland\Desktop\poster\PosterPresentations.com-91CMx122CM-Pro\8278544-people-faces-3-illustration-set-of-12-different-faces-of-all-sexes-races-and-ages-also-available-in-.jpg"/>
          <p:cNvPicPr>
            <a:picLocks noChangeAspect="1" noChangeArrowheads="1"/>
          </p:cNvPicPr>
          <p:nvPr/>
        </p:nvPicPr>
        <p:blipFill>
          <a:blip r:embed="rId4" cstate="print"/>
          <a:srcRect/>
          <a:stretch>
            <a:fillRect/>
          </a:stretch>
        </p:blipFill>
        <p:spPr bwMode="auto">
          <a:xfrm>
            <a:off x="2339752" y="1772816"/>
            <a:ext cx="1232851" cy="1152128"/>
          </a:xfrm>
          <a:prstGeom prst="rect">
            <a:avLst/>
          </a:prstGeom>
          <a:noFill/>
        </p:spPr>
      </p:pic>
      <p:pic>
        <p:nvPicPr>
          <p:cNvPr id="11" name="Picture 3" descr="C:\Users\Roland\Downloads\count2.gif"/>
          <p:cNvPicPr>
            <a:picLocks noChangeAspect="1" noChangeArrowheads="1"/>
          </p:cNvPicPr>
          <p:nvPr/>
        </p:nvPicPr>
        <p:blipFill>
          <a:blip r:embed="rId5" cstate="print"/>
          <a:srcRect/>
          <a:stretch>
            <a:fillRect/>
          </a:stretch>
        </p:blipFill>
        <p:spPr bwMode="auto">
          <a:xfrm flipH="1">
            <a:off x="5364088" y="2060848"/>
            <a:ext cx="1008112" cy="536079"/>
          </a:xfrm>
          <a:prstGeom prst="rect">
            <a:avLst/>
          </a:prstGeom>
          <a:noFill/>
        </p:spPr>
      </p:pic>
      <p:pic>
        <p:nvPicPr>
          <p:cNvPr id="12" name="Picture 29"/>
          <p:cNvPicPr>
            <a:picLocks noChangeAspect="1" noChangeArrowheads="1"/>
          </p:cNvPicPr>
          <p:nvPr/>
        </p:nvPicPr>
        <p:blipFill>
          <a:blip r:embed="rId6" cstate="print"/>
          <a:srcRect/>
          <a:stretch>
            <a:fillRect/>
          </a:stretch>
        </p:blipFill>
        <p:spPr bwMode="auto">
          <a:xfrm>
            <a:off x="304800" y="3665240"/>
            <a:ext cx="3925801" cy="1440160"/>
          </a:xfrm>
          <a:prstGeom prst="rect">
            <a:avLst/>
          </a:prstGeom>
          <a:noFill/>
          <a:ln w="9525">
            <a:noFill/>
            <a:miter lim="800000"/>
            <a:headEnd/>
            <a:tailEnd/>
          </a:ln>
        </p:spPr>
      </p:pic>
      <p:pic>
        <p:nvPicPr>
          <p:cNvPr id="14" name="Picture 4"/>
          <p:cNvPicPr>
            <a:picLocks noChangeAspect="1" noChangeArrowheads="1"/>
          </p:cNvPicPr>
          <p:nvPr/>
        </p:nvPicPr>
        <p:blipFill>
          <a:blip r:embed="rId7" cstate="print"/>
          <a:srcRect/>
          <a:stretch>
            <a:fillRect/>
          </a:stretch>
        </p:blipFill>
        <p:spPr bwMode="auto">
          <a:xfrm>
            <a:off x="5738664" y="5823970"/>
            <a:ext cx="1440160" cy="272030"/>
          </a:xfrm>
          <a:prstGeom prst="rect">
            <a:avLst/>
          </a:prstGeom>
          <a:noFill/>
          <a:ln w="9525">
            <a:noFill/>
            <a:miter lim="800000"/>
            <a:headEnd/>
            <a:tailEnd/>
          </a:ln>
        </p:spPr>
      </p:pic>
      <p:pic>
        <p:nvPicPr>
          <p:cNvPr id="15" name="Picture 2"/>
          <p:cNvPicPr>
            <a:picLocks noChangeAspect="1" noChangeArrowheads="1"/>
          </p:cNvPicPr>
          <p:nvPr/>
        </p:nvPicPr>
        <p:blipFill>
          <a:blip r:embed="rId8" cstate="print"/>
          <a:srcRect/>
          <a:stretch>
            <a:fillRect/>
          </a:stretch>
        </p:blipFill>
        <p:spPr bwMode="auto">
          <a:xfrm>
            <a:off x="5234608" y="3879754"/>
            <a:ext cx="3528392" cy="1508588"/>
          </a:xfrm>
          <a:prstGeom prst="rect">
            <a:avLst/>
          </a:prstGeom>
          <a:noFill/>
          <a:ln w="9525">
            <a:noFill/>
            <a:miter lim="800000"/>
            <a:headEnd/>
            <a:tailEnd/>
          </a:ln>
        </p:spPr>
      </p:pic>
      <p:sp>
        <p:nvSpPr>
          <p:cNvPr id="16" name="左大括号 5"/>
          <p:cNvSpPr/>
          <p:nvPr/>
        </p:nvSpPr>
        <p:spPr>
          <a:xfrm>
            <a:off x="5018584" y="3879754"/>
            <a:ext cx="216024" cy="14401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7" name="左大括号 6"/>
          <p:cNvSpPr/>
          <p:nvPr/>
        </p:nvSpPr>
        <p:spPr>
          <a:xfrm rot="5400000">
            <a:off x="6854788" y="1971541"/>
            <a:ext cx="288032" cy="338437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18" name="直接箭头连接符 7"/>
          <p:cNvCxnSpPr/>
          <p:nvPr/>
        </p:nvCxnSpPr>
        <p:spPr>
          <a:xfrm>
            <a:off x="5522640" y="5247906"/>
            <a:ext cx="432048" cy="504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椭圆 8"/>
          <p:cNvSpPr/>
          <p:nvPr/>
        </p:nvSpPr>
        <p:spPr>
          <a:xfrm>
            <a:off x="5340524" y="5103890"/>
            <a:ext cx="198000" cy="1980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2"/>
          <p:cNvPicPr>
            <a:picLocks noChangeAspect="1" noChangeArrowheads="1"/>
          </p:cNvPicPr>
          <p:nvPr/>
        </p:nvPicPr>
        <p:blipFill>
          <a:blip r:embed="rId9" cstate="print"/>
          <a:srcRect/>
          <a:stretch>
            <a:fillRect/>
          </a:stretch>
        </p:blipFill>
        <p:spPr bwMode="auto">
          <a:xfrm>
            <a:off x="4615111" y="4499251"/>
            <a:ext cx="360040" cy="225445"/>
          </a:xfrm>
          <a:prstGeom prst="rect">
            <a:avLst/>
          </a:prstGeom>
          <a:noFill/>
          <a:ln w="9525">
            <a:noFill/>
            <a:miter lim="800000"/>
            <a:headEnd/>
            <a:tailEnd/>
          </a:ln>
        </p:spPr>
      </p:pic>
      <p:pic>
        <p:nvPicPr>
          <p:cNvPr id="21" name="Picture 3"/>
          <p:cNvPicPr>
            <a:picLocks noChangeAspect="1" noChangeArrowheads="1"/>
          </p:cNvPicPr>
          <p:nvPr/>
        </p:nvPicPr>
        <p:blipFill>
          <a:blip r:embed="rId10" cstate="print"/>
          <a:srcRect/>
          <a:stretch>
            <a:fillRect/>
          </a:stretch>
        </p:blipFill>
        <p:spPr bwMode="auto">
          <a:xfrm>
            <a:off x="6890792" y="3262243"/>
            <a:ext cx="209880" cy="198000"/>
          </a:xfrm>
          <a:prstGeom prst="rect">
            <a:avLst/>
          </a:prstGeom>
          <a:noFill/>
          <a:ln w="9525">
            <a:noFill/>
            <a:miter lim="800000"/>
            <a:headEnd/>
            <a:tailEnd/>
          </a:ln>
        </p:spPr>
      </p:pic>
      <p:pic>
        <p:nvPicPr>
          <p:cNvPr id="22" name="Picture 31"/>
          <p:cNvPicPr>
            <a:picLocks noChangeAspect="1" noChangeArrowheads="1"/>
          </p:cNvPicPr>
          <p:nvPr/>
        </p:nvPicPr>
        <p:blipFill>
          <a:blip r:embed="rId11" cstate="print"/>
          <a:srcRect/>
          <a:stretch>
            <a:fillRect/>
          </a:stretch>
        </p:blipFill>
        <p:spPr bwMode="auto">
          <a:xfrm>
            <a:off x="1219200" y="5684912"/>
            <a:ext cx="3249312" cy="792088"/>
          </a:xfrm>
          <a:prstGeom prst="rect">
            <a:avLst/>
          </a:prstGeom>
          <a:noFill/>
          <a:ln w="9525">
            <a:noFill/>
            <a:miter lim="800000"/>
            <a:headEnd/>
            <a:tailEnd/>
          </a:ln>
        </p:spPr>
      </p:pic>
    </p:spTree>
    <p:extLst>
      <p:ext uri="{BB962C8B-B14F-4D97-AF65-F5344CB8AC3E}">
        <p14:creationId xmlns:p14="http://schemas.microsoft.com/office/powerpoint/2010/main" val="3839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Localization</a:t>
            </a:r>
            <a:endParaRPr lang="zh-CN" altLang="en-US" dirty="0"/>
          </a:p>
        </p:txBody>
      </p:sp>
      <p:grpSp>
        <p:nvGrpSpPr>
          <p:cNvPr id="3" name="组合 44"/>
          <p:cNvGrpSpPr>
            <a:grpSpLocks noChangeAspect="1"/>
          </p:cNvGrpSpPr>
          <p:nvPr/>
        </p:nvGrpSpPr>
        <p:grpSpPr bwMode="auto">
          <a:xfrm>
            <a:off x="1622276" y="4070325"/>
            <a:ext cx="2249488" cy="900112"/>
            <a:chOff x="1907704" y="2564904"/>
            <a:chExt cx="2878384" cy="1152128"/>
          </a:xfrm>
        </p:grpSpPr>
        <p:pic>
          <p:nvPicPr>
            <p:cNvPr id="6" name="Picture 3"/>
            <p:cNvPicPr>
              <a:picLocks noChangeAspect="1" noChangeArrowheads="1"/>
            </p:cNvPicPr>
            <p:nvPr/>
          </p:nvPicPr>
          <p:blipFill>
            <a:blip r:embed="rId2" cstate="print"/>
            <a:srcRect/>
            <a:stretch>
              <a:fillRect/>
            </a:stretch>
          </p:blipFill>
          <p:spPr bwMode="auto">
            <a:xfrm>
              <a:off x="3491880" y="2852936"/>
              <a:ext cx="304203" cy="320427"/>
            </a:xfrm>
            <a:prstGeom prst="rect">
              <a:avLst/>
            </a:prstGeom>
            <a:noFill/>
            <a:ln w="9525">
              <a:noFill/>
              <a:miter lim="800000"/>
              <a:headEnd/>
              <a:tailEnd/>
            </a:ln>
          </p:spPr>
        </p:pic>
        <p:pic>
          <p:nvPicPr>
            <p:cNvPr id="7" name="Picture 2" descr="C:\Users\Roland\Desktop\poster\test tube1.jpg"/>
            <p:cNvPicPr>
              <a:picLocks noChangeAspect="1" noChangeArrowheads="1"/>
            </p:cNvPicPr>
            <p:nvPr/>
          </p:nvPicPr>
          <p:blipFill>
            <a:blip r:embed="rId3" cstate="print"/>
            <a:srcRect/>
            <a:stretch>
              <a:fillRect/>
            </a:stretch>
          </p:blipFill>
          <p:spPr bwMode="auto">
            <a:xfrm>
              <a:off x="4067944" y="2780928"/>
              <a:ext cx="718144" cy="784746"/>
            </a:xfrm>
            <a:prstGeom prst="rect">
              <a:avLst/>
            </a:prstGeom>
            <a:noFill/>
            <a:ln w="9525">
              <a:noFill/>
              <a:miter lim="800000"/>
              <a:headEnd/>
              <a:tailEnd/>
            </a:ln>
          </p:spPr>
        </p:pic>
        <p:sp>
          <p:nvSpPr>
            <p:cNvPr id="8" name="TextBox 39"/>
            <p:cNvSpPr txBox="1">
              <a:spLocks noChangeArrowheads="1"/>
            </p:cNvSpPr>
            <p:nvPr/>
          </p:nvSpPr>
          <p:spPr bwMode="auto">
            <a:xfrm>
              <a:off x="3068620" y="2924944"/>
              <a:ext cx="279244" cy="338554"/>
            </a:xfrm>
            <a:prstGeom prst="rect">
              <a:avLst/>
            </a:prstGeom>
            <a:noFill/>
            <a:ln w="9525">
              <a:noFill/>
              <a:miter lim="800000"/>
              <a:headEnd/>
              <a:tailEnd/>
            </a:ln>
          </p:spPr>
          <p:txBody>
            <a:bodyPr wrap="none">
              <a:spAutoFit/>
            </a:bodyPr>
            <a:lstStyle/>
            <a:p>
              <a:r>
                <a:rPr lang="en-US" altLang="zh-CN" sz="1600" dirty="0">
                  <a:ea typeface="宋体" charset="-122"/>
                </a:rPr>
                <a:t>?</a:t>
              </a:r>
              <a:endParaRPr lang="zh-CN" altLang="en-US" sz="1600" dirty="0">
                <a:ea typeface="宋体" charset="-122"/>
              </a:endParaRPr>
            </a:p>
          </p:txBody>
        </p:sp>
        <p:cxnSp>
          <p:nvCxnSpPr>
            <p:cNvPr id="9" name="直接箭头连接符 8"/>
            <p:cNvCxnSpPr/>
            <p:nvPr/>
          </p:nvCxnSpPr>
          <p:spPr>
            <a:xfrm>
              <a:off x="3347912" y="2709173"/>
              <a:ext cx="792216" cy="21538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直接箭头连接符 9"/>
            <p:cNvCxnSpPr/>
            <p:nvPr/>
          </p:nvCxnSpPr>
          <p:spPr>
            <a:xfrm>
              <a:off x="3347912" y="3068833"/>
              <a:ext cx="79221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直接箭头连接符 10"/>
            <p:cNvCxnSpPr/>
            <p:nvPr/>
          </p:nvCxnSpPr>
          <p:spPr>
            <a:xfrm flipV="1">
              <a:off x="3347912" y="3141984"/>
              <a:ext cx="792216" cy="3596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Roland\Desktop\poster\PosterPresentations.com-91CMx122CM-Pro\8278544-people-faces-3-illustration-set-of-12-different-faces-of-all-sexes-races-and-ages-also-available-in-.jpg"/>
            <p:cNvPicPr>
              <a:picLocks noChangeAspect="1" noChangeArrowheads="1"/>
            </p:cNvPicPr>
            <p:nvPr/>
          </p:nvPicPr>
          <p:blipFill>
            <a:blip r:embed="rId4" cstate="print"/>
            <a:srcRect/>
            <a:stretch>
              <a:fillRect/>
            </a:stretch>
          </p:blipFill>
          <p:spPr bwMode="auto">
            <a:xfrm>
              <a:off x="1907704" y="2564904"/>
              <a:ext cx="1232851" cy="1152128"/>
            </a:xfrm>
            <a:prstGeom prst="rect">
              <a:avLst/>
            </a:prstGeom>
            <a:noFill/>
            <a:ln w="9525">
              <a:noFill/>
              <a:miter lim="800000"/>
              <a:headEnd/>
              <a:tailEnd/>
            </a:ln>
          </p:spPr>
        </p:pic>
      </p:grpSp>
      <p:pic>
        <p:nvPicPr>
          <p:cNvPr id="13" name="Picture 29" descr="C:\Users\Roland\Desktop\toy.jpg"/>
          <p:cNvPicPr>
            <a:picLocks noChangeAspect="1" noChangeArrowheads="1"/>
          </p:cNvPicPr>
          <p:nvPr/>
        </p:nvPicPr>
        <p:blipFill>
          <a:blip r:embed="rId5" cstate="print"/>
          <a:srcRect/>
          <a:stretch>
            <a:fillRect/>
          </a:stretch>
        </p:blipFill>
        <p:spPr bwMode="auto">
          <a:xfrm>
            <a:off x="1547664" y="1988840"/>
            <a:ext cx="2627313" cy="1484312"/>
          </a:xfrm>
          <a:prstGeom prst="rect">
            <a:avLst/>
          </a:prstGeom>
          <a:noFill/>
          <a:ln w="9525">
            <a:noFill/>
            <a:miter lim="800000"/>
            <a:headEnd/>
            <a:tailEnd/>
          </a:ln>
        </p:spPr>
      </p:pic>
      <p:pic>
        <p:nvPicPr>
          <p:cNvPr id="14" name="Picture 32"/>
          <p:cNvPicPr>
            <a:picLocks noChangeAspect="1" noChangeArrowheads="1"/>
          </p:cNvPicPr>
          <p:nvPr/>
        </p:nvPicPr>
        <p:blipFill>
          <a:blip r:embed="rId6" cstate="print"/>
          <a:srcRect/>
          <a:stretch>
            <a:fillRect/>
          </a:stretch>
        </p:blipFill>
        <p:spPr bwMode="auto">
          <a:xfrm>
            <a:off x="4884737" y="5197475"/>
            <a:ext cx="2354263" cy="593725"/>
          </a:xfrm>
          <a:prstGeom prst="rect">
            <a:avLst/>
          </a:prstGeom>
          <a:noFill/>
          <a:ln w="9525">
            <a:noFill/>
            <a:miter lim="800000"/>
            <a:headEnd/>
            <a:tailEnd/>
          </a:ln>
        </p:spPr>
      </p:pic>
      <p:sp>
        <p:nvSpPr>
          <p:cNvPr id="15" name="TextBox 14"/>
          <p:cNvSpPr txBox="1"/>
          <p:nvPr/>
        </p:nvSpPr>
        <p:spPr>
          <a:xfrm>
            <a:off x="1115616" y="1484784"/>
            <a:ext cx="1124026" cy="369332"/>
          </a:xfrm>
          <a:prstGeom prst="rect">
            <a:avLst/>
          </a:prstGeom>
          <a:noFill/>
        </p:spPr>
        <p:txBody>
          <a:bodyPr wrap="none" rtlCol="0">
            <a:spAutoFit/>
          </a:bodyPr>
          <a:lstStyle/>
          <a:p>
            <a:r>
              <a:rPr lang="en-US" altLang="zh-CN" dirty="0" smtClean="0"/>
              <a:t>Noiseless:</a:t>
            </a:r>
            <a:endParaRPr lang="zh-CN" altLang="en-US" dirty="0"/>
          </a:p>
        </p:txBody>
      </p:sp>
      <p:sp>
        <p:nvSpPr>
          <p:cNvPr id="16" name="TextBox 15"/>
          <p:cNvSpPr txBox="1"/>
          <p:nvPr/>
        </p:nvSpPr>
        <p:spPr>
          <a:xfrm>
            <a:off x="1187624" y="3573016"/>
            <a:ext cx="760786" cy="369332"/>
          </a:xfrm>
          <a:prstGeom prst="rect">
            <a:avLst/>
          </a:prstGeom>
          <a:noFill/>
        </p:spPr>
        <p:txBody>
          <a:bodyPr wrap="none" rtlCol="0">
            <a:spAutoFit/>
          </a:bodyPr>
          <a:lstStyle/>
          <a:p>
            <a:r>
              <a:rPr lang="en-US" altLang="zh-CN" dirty="0" smtClean="0"/>
              <a:t>Noisy:</a:t>
            </a:r>
            <a:endParaRPr lang="zh-CN" altLang="en-US" dirty="0"/>
          </a:p>
        </p:txBody>
      </p:sp>
      <p:pic>
        <p:nvPicPr>
          <p:cNvPr id="17" name="Picture 6"/>
          <p:cNvPicPr>
            <a:picLocks noChangeAspect="1" noChangeArrowheads="1"/>
          </p:cNvPicPr>
          <p:nvPr/>
        </p:nvPicPr>
        <p:blipFill>
          <a:blip r:embed="rId7" cstate="print"/>
          <a:srcRect/>
          <a:stretch>
            <a:fillRect/>
          </a:stretch>
        </p:blipFill>
        <p:spPr bwMode="auto">
          <a:xfrm>
            <a:off x="5441724" y="4191383"/>
            <a:ext cx="2701191" cy="263819"/>
          </a:xfrm>
          <a:prstGeom prst="rect">
            <a:avLst/>
          </a:prstGeom>
          <a:noFill/>
          <a:ln w="9525">
            <a:noFill/>
            <a:miter lim="800000"/>
            <a:headEnd/>
            <a:tailEnd/>
          </a:ln>
        </p:spPr>
      </p:pic>
      <p:pic>
        <p:nvPicPr>
          <p:cNvPr id="18" name="Picture 2"/>
          <p:cNvPicPr>
            <a:picLocks noChangeAspect="1" noChangeArrowheads="1"/>
          </p:cNvPicPr>
          <p:nvPr/>
        </p:nvPicPr>
        <p:blipFill>
          <a:blip r:embed="rId8" cstate="print"/>
          <a:srcRect/>
          <a:stretch>
            <a:fillRect/>
          </a:stretch>
        </p:blipFill>
        <p:spPr bwMode="auto">
          <a:xfrm>
            <a:off x="5310808" y="2348880"/>
            <a:ext cx="3528392" cy="1508588"/>
          </a:xfrm>
          <a:prstGeom prst="rect">
            <a:avLst/>
          </a:prstGeom>
          <a:noFill/>
          <a:ln w="9525">
            <a:noFill/>
            <a:miter lim="800000"/>
            <a:headEnd/>
            <a:tailEnd/>
          </a:ln>
        </p:spPr>
      </p:pic>
      <p:sp>
        <p:nvSpPr>
          <p:cNvPr id="19" name="左大括号 5"/>
          <p:cNvSpPr/>
          <p:nvPr/>
        </p:nvSpPr>
        <p:spPr>
          <a:xfrm>
            <a:off x="5094784" y="2348880"/>
            <a:ext cx="216024" cy="144016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20" name="左大括号 6"/>
          <p:cNvSpPr/>
          <p:nvPr/>
        </p:nvSpPr>
        <p:spPr>
          <a:xfrm rot="5400000">
            <a:off x="6930988" y="440667"/>
            <a:ext cx="288032" cy="338437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cxnSp>
        <p:nvCxnSpPr>
          <p:cNvPr id="21" name="直接箭头连接符 7"/>
          <p:cNvCxnSpPr/>
          <p:nvPr/>
        </p:nvCxnSpPr>
        <p:spPr>
          <a:xfrm>
            <a:off x="5598840" y="3717032"/>
            <a:ext cx="432048" cy="504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椭圆 8"/>
          <p:cNvSpPr/>
          <p:nvPr/>
        </p:nvSpPr>
        <p:spPr>
          <a:xfrm>
            <a:off x="5382816" y="2321081"/>
            <a:ext cx="216024" cy="1512168"/>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3"/>
          <p:cNvPicPr>
            <a:picLocks noChangeAspect="1" noChangeArrowheads="1"/>
          </p:cNvPicPr>
          <p:nvPr/>
        </p:nvPicPr>
        <p:blipFill>
          <a:blip r:embed="rId9" cstate="print"/>
          <a:srcRect/>
          <a:stretch>
            <a:fillRect/>
          </a:stretch>
        </p:blipFill>
        <p:spPr bwMode="auto">
          <a:xfrm>
            <a:off x="6966992" y="1731369"/>
            <a:ext cx="209880" cy="198000"/>
          </a:xfrm>
          <a:prstGeom prst="rect">
            <a:avLst/>
          </a:prstGeom>
          <a:noFill/>
          <a:ln w="9525">
            <a:noFill/>
            <a:miter lim="800000"/>
            <a:headEnd/>
            <a:tailEnd/>
          </a:ln>
        </p:spPr>
      </p:pic>
      <p:pic>
        <p:nvPicPr>
          <p:cNvPr id="24" name="Picture 5"/>
          <p:cNvPicPr>
            <a:picLocks noChangeAspect="1" noChangeArrowheads="1"/>
          </p:cNvPicPr>
          <p:nvPr/>
        </p:nvPicPr>
        <p:blipFill>
          <a:blip r:embed="rId10" cstate="print"/>
          <a:srcRect/>
          <a:stretch>
            <a:fillRect/>
          </a:stretch>
        </p:blipFill>
        <p:spPr bwMode="auto">
          <a:xfrm>
            <a:off x="4590728" y="2982801"/>
            <a:ext cx="388800" cy="226800"/>
          </a:xfrm>
          <a:prstGeom prst="rect">
            <a:avLst/>
          </a:prstGeom>
          <a:noFill/>
          <a:ln w="9525">
            <a:noFill/>
            <a:miter lim="800000"/>
            <a:headEnd/>
            <a:tailEnd/>
          </a:ln>
        </p:spPr>
      </p:pic>
    </p:spTree>
    <p:extLst>
      <p:ext uri="{BB962C8B-B14F-4D97-AF65-F5344CB8AC3E}">
        <p14:creationId xmlns:p14="http://schemas.microsoft.com/office/powerpoint/2010/main" val="4826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Nail: “Good” </a:t>
            </a:r>
            <a:r>
              <a:rPr lang="en-US" altLang="zh-CN" dirty="0" err="1" smtClean="0"/>
              <a:t>Partioning</a:t>
            </a:r>
            <a:endParaRPr lang="zh-CN" altLang="en-US" dirty="0"/>
          </a:p>
        </p:txBody>
      </p:sp>
      <p:sp>
        <p:nvSpPr>
          <p:cNvPr id="4" name="矩形 3"/>
          <p:cNvSpPr/>
          <p:nvPr/>
        </p:nvSpPr>
        <p:spPr>
          <a:xfrm>
            <a:off x="4102776" y="4324272"/>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5" name="矩形 4"/>
          <p:cNvSpPr/>
          <p:nvPr/>
        </p:nvSpPr>
        <p:spPr>
          <a:xfrm>
            <a:off x="2761920" y="4324272"/>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矩形 5"/>
          <p:cNvSpPr/>
          <p:nvPr/>
        </p:nvSpPr>
        <p:spPr>
          <a:xfrm>
            <a:off x="1407416" y="4324272"/>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矩形 6"/>
          <p:cNvSpPr/>
          <p:nvPr/>
        </p:nvSpPr>
        <p:spPr>
          <a:xfrm>
            <a:off x="4102776" y="2969768"/>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矩形 7"/>
          <p:cNvSpPr/>
          <p:nvPr/>
        </p:nvSpPr>
        <p:spPr>
          <a:xfrm>
            <a:off x="2758152" y="2969768"/>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矩形 8"/>
          <p:cNvSpPr/>
          <p:nvPr/>
        </p:nvSpPr>
        <p:spPr>
          <a:xfrm>
            <a:off x="1407416" y="2969768"/>
            <a:ext cx="1296144" cy="129614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0"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1443688" y="3068960"/>
            <a:ext cx="1232851" cy="1152128"/>
          </a:xfrm>
          <a:prstGeom prst="rect">
            <a:avLst/>
          </a:prstGeom>
          <a:noFill/>
        </p:spPr>
      </p:pic>
      <p:pic>
        <p:nvPicPr>
          <p:cNvPr id="11"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2771800" y="3068960"/>
            <a:ext cx="1232851" cy="1152128"/>
          </a:xfrm>
          <a:prstGeom prst="rect">
            <a:avLst/>
          </a:prstGeom>
          <a:noFill/>
        </p:spPr>
      </p:pic>
      <p:pic>
        <p:nvPicPr>
          <p:cNvPr id="12"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4131237" y="3068960"/>
            <a:ext cx="1232851" cy="1152128"/>
          </a:xfrm>
          <a:prstGeom prst="rect">
            <a:avLst/>
          </a:prstGeom>
          <a:noFill/>
        </p:spPr>
      </p:pic>
      <p:pic>
        <p:nvPicPr>
          <p:cNvPr id="13"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1443688" y="4369904"/>
            <a:ext cx="1232851" cy="1152128"/>
          </a:xfrm>
          <a:prstGeom prst="rect">
            <a:avLst/>
          </a:prstGeom>
          <a:noFill/>
        </p:spPr>
      </p:pic>
      <p:pic>
        <p:nvPicPr>
          <p:cNvPr id="14"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2758152" y="4369904"/>
            <a:ext cx="1232851" cy="1152128"/>
          </a:xfrm>
          <a:prstGeom prst="rect">
            <a:avLst/>
          </a:prstGeom>
          <a:noFill/>
        </p:spPr>
      </p:pic>
      <p:pic>
        <p:nvPicPr>
          <p:cNvPr id="15" name="Picture 2" descr="C:\Users\Roland\Desktop\poster\PosterPresentations.com-91CMx122CM-Pro\8278544-people-faces-3-illustration-set-of-12-different-faces-of-all-sexes-races-and-ages-also-available-in-.jpg"/>
          <p:cNvPicPr>
            <a:picLocks noChangeAspect="1" noChangeArrowheads="1"/>
          </p:cNvPicPr>
          <p:nvPr/>
        </p:nvPicPr>
        <p:blipFill>
          <a:blip r:embed="rId2" cstate="print"/>
          <a:srcRect/>
          <a:stretch>
            <a:fillRect/>
          </a:stretch>
        </p:blipFill>
        <p:spPr bwMode="auto">
          <a:xfrm>
            <a:off x="4117589" y="4369904"/>
            <a:ext cx="1232851" cy="1152128"/>
          </a:xfrm>
          <a:prstGeom prst="rect">
            <a:avLst/>
          </a:prstGeom>
          <a:noFill/>
        </p:spPr>
      </p:pic>
      <p:sp>
        <p:nvSpPr>
          <p:cNvPr id="16" name="椭圆 15"/>
          <p:cNvSpPr>
            <a:spLocks noChangeAspect="1"/>
          </p:cNvSpPr>
          <p:nvPr/>
        </p:nvSpPr>
        <p:spPr>
          <a:xfrm>
            <a:off x="1393768" y="3014528"/>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椭圆 16"/>
          <p:cNvSpPr>
            <a:spLocks noChangeAspect="1"/>
          </p:cNvSpPr>
          <p:nvPr/>
        </p:nvSpPr>
        <p:spPr>
          <a:xfrm>
            <a:off x="3018888" y="3415464"/>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椭圆 17"/>
          <p:cNvSpPr>
            <a:spLocks noChangeAspect="1"/>
          </p:cNvSpPr>
          <p:nvPr/>
        </p:nvSpPr>
        <p:spPr>
          <a:xfrm>
            <a:off x="4071712" y="3401816"/>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椭圆 18"/>
          <p:cNvSpPr>
            <a:spLocks noChangeAspect="1"/>
          </p:cNvSpPr>
          <p:nvPr/>
        </p:nvSpPr>
        <p:spPr>
          <a:xfrm>
            <a:off x="1695448" y="4742672"/>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椭圆 19"/>
          <p:cNvSpPr>
            <a:spLocks noChangeAspect="1"/>
          </p:cNvSpPr>
          <p:nvPr/>
        </p:nvSpPr>
        <p:spPr>
          <a:xfrm>
            <a:off x="3351632" y="4697960"/>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1" name="椭圆 20"/>
          <p:cNvSpPr>
            <a:spLocks noChangeAspect="1"/>
          </p:cNvSpPr>
          <p:nvPr/>
        </p:nvSpPr>
        <p:spPr>
          <a:xfrm>
            <a:off x="4692488" y="5130008"/>
            <a:ext cx="432048" cy="432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3" name="组合 21"/>
          <p:cNvGrpSpPr/>
          <p:nvPr/>
        </p:nvGrpSpPr>
        <p:grpSpPr>
          <a:xfrm>
            <a:off x="5899208" y="4683914"/>
            <a:ext cx="1507739" cy="724246"/>
            <a:chOff x="6588224" y="3496842"/>
            <a:chExt cx="1507739" cy="724246"/>
          </a:xfrm>
        </p:grpSpPr>
        <p:sp>
          <p:nvSpPr>
            <p:cNvPr id="23" name="平行四边形 22"/>
            <p:cNvSpPr>
              <a:spLocks noChangeAspect="1"/>
            </p:cNvSpPr>
            <p:nvPr/>
          </p:nvSpPr>
          <p:spPr>
            <a:xfrm>
              <a:off x="6588224" y="3496842"/>
              <a:ext cx="1507739" cy="724246"/>
            </a:xfrm>
            <a:prstGeom prst="parallelogram">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4" name="TextBox 23"/>
            <p:cNvSpPr txBox="1"/>
            <p:nvPr/>
          </p:nvSpPr>
          <p:spPr>
            <a:xfrm>
              <a:off x="6782403" y="3717032"/>
              <a:ext cx="1179266" cy="307777"/>
            </a:xfrm>
            <a:prstGeom prst="rect">
              <a:avLst/>
            </a:prstGeom>
            <a:noFill/>
          </p:spPr>
          <p:txBody>
            <a:bodyPr wrap="square" rtlCol="0">
              <a:spAutoFit/>
            </a:bodyPr>
            <a:lstStyle/>
            <a:p>
              <a:r>
                <a:rPr lang="en-US" altLang="zh-CN" sz="1400" b="1" dirty="0" smtClean="0"/>
                <a:t>GROTESQUE</a:t>
              </a:r>
              <a:endParaRPr lang="zh-CN" altLang="en-US" sz="1400" b="1" dirty="0"/>
            </a:p>
          </p:txBody>
        </p:sp>
      </p:grpSp>
      <p:sp>
        <p:nvSpPr>
          <p:cNvPr id="25" name="右箭头 24"/>
          <p:cNvSpPr/>
          <p:nvPr/>
        </p:nvSpPr>
        <p:spPr>
          <a:xfrm>
            <a:off x="5439864" y="4985992"/>
            <a:ext cx="504056"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6" name="右箭头 25"/>
          <p:cNvSpPr/>
          <p:nvPr/>
        </p:nvSpPr>
        <p:spPr>
          <a:xfrm rot="-5400000">
            <a:off x="6447976" y="4337920"/>
            <a:ext cx="504056"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27" name="Picture 2"/>
          <p:cNvPicPr>
            <a:picLocks noChangeAspect="1" noChangeArrowheads="1"/>
          </p:cNvPicPr>
          <p:nvPr/>
        </p:nvPicPr>
        <p:blipFill>
          <a:blip r:embed="rId3" cstate="print"/>
          <a:srcRect/>
          <a:stretch>
            <a:fillRect/>
          </a:stretch>
        </p:blipFill>
        <p:spPr bwMode="auto">
          <a:xfrm>
            <a:off x="6437682" y="3689848"/>
            <a:ext cx="514350" cy="381000"/>
          </a:xfrm>
          <a:prstGeom prst="rect">
            <a:avLst/>
          </a:prstGeom>
          <a:noFill/>
          <a:ln w="9525">
            <a:noFill/>
            <a:miter lim="800000"/>
            <a:headEnd/>
            <a:tailEnd/>
          </a:ln>
        </p:spPr>
      </p:pic>
      <p:sp>
        <p:nvSpPr>
          <p:cNvPr id="28" name="椭圆 27"/>
          <p:cNvSpPr>
            <a:spLocks noChangeAspect="1"/>
          </p:cNvSpPr>
          <p:nvPr/>
        </p:nvSpPr>
        <p:spPr>
          <a:xfrm>
            <a:off x="6447976" y="3595544"/>
            <a:ext cx="540060" cy="540000"/>
          </a:xfrm>
          <a:prstGeom prst="ellipse">
            <a:avLst/>
          </a:prstGeom>
          <a:solidFill>
            <a:schemeClr val="lt1">
              <a:alpha val="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9" name="TextBox 28"/>
          <p:cNvSpPr txBox="1"/>
          <p:nvPr/>
        </p:nvSpPr>
        <p:spPr>
          <a:xfrm>
            <a:off x="2055488" y="1817640"/>
            <a:ext cx="2411760" cy="954107"/>
          </a:xfrm>
          <a:prstGeom prst="rect">
            <a:avLst/>
          </a:prstGeom>
          <a:noFill/>
        </p:spPr>
        <p:txBody>
          <a:bodyPr wrap="square" rtlCol="0">
            <a:spAutoFit/>
          </a:bodyPr>
          <a:lstStyle/>
          <a:p>
            <a:r>
              <a:rPr lang="en-US" altLang="zh-CN" sz="2800" dirty="0" smtClean="0"/>
              <a:t>n items</a:t>
            </a:r>
          </a:p>
          <a:p>
            <a:r>
              <a:rPr lang="en-US" altLang="zh-CN" sz="2800" dirty="0"/>
              <a:t>d</a:t>
            </a:r>
            <a:r>
              <a:rPr lang="en-US" altLang="zh-CN" sz="2800" dirty="0" smtClean="0"/>
              <a:t> defectives</a:t>
            </a:r>
            <a:endParaRPr lang="zh-CN" altLang="en-US" sz="2800" dirty="0"/>
          </a:p>
        </p:txBody>
      </p:sp>
    </p:spTree>
    <p:extLst>
      <p:ext uri="{BB962C8B-B14F-4D97-AF65-F5344CB8AC3E}">
        <p14:creationId xmlns:p14="http://schemas.microsoft.com/office/powerpoint/2010/main" val="704408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zh-CN" dirty="0" smtClean="0">
                <a:cs typeface="宋体" pitchFamily="-84" charset="-122"/>
              </a:rPr>
              <a:t>B. Tomography </a:t>
            </a:r>
            <a:endParaRPr lang="en-US" altLang="zh-CN" dirty="0">
              <a:cs typeface="宋体" pitchFamily="-84" charset="-122"/>
            </a:endParaRPr>
          </a:p>
        </p:txBody>
      </p:sp>
      <p:sp>
        <p:nvSpPr>
          <p:cNvPr id="18435" name="Oval 11"/>
          <p:cNvSpPr>
            <a:spLocks noChangeArrowheads="1"/>
          </p:cNvSpPr>
          <p:nvPr/>
        </p:nvSpPr>
        <p:spPr bwMode="auto">
          <a:xfrm>
            <a:off x="2667000" y="1981200"/>
            <a:ext cx="4038600" cy="28956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66284" name="Line 12"/>
          <p:cNvSpPr>
            <a:spLocks noChangeShapeType="1"/>
          </p:cNvSpPr>
          <p:nvPr/>
        </p:nvSpPr>
        <p:spPr bwMode="auto">
          <a:xfrm>
            <a:off x="2743200" y="1905000"/>
            <a:ext cx="3429000" cy="30480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66286" name="Line 14"/>
          <p:cNvSpPr>
            <a:spLocks noChangeShapeType="1"/>
          </p:cNvSpPr>
          <p:nvPr/>
        </p:nvSpPr>
        <p:spPr bwMode="auto">
          <a:xfrm flipH="1">
            <a:off x="4114800" y="1524000"/>
            <a:ext cx="914400" cy="36576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66287" name="Line 15"/>
          <p:cNvSpPr>
            <a:spLocks noChangeShapeType="1"/>
          </p:cNvSpPr>
          <p:nvPr/>
        </p:nvSpPr>
        <p:spPr bwMode="auto">
          <a:xfrm>
            <a:off x="4343400" y="1524000"/>
            <a:ext cx="457200" cy="36576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66288" name="Line 16"/>
          <p:cNvSpPr>
            <a:spLocks noChangeShapeType="1"/>
          </p:cNvSpPr>
          <p:nvPr/>
        </p:nvSpPr>
        <p:spPr bwMode="auto">
          <a:xfrm flipH="1">
            <a:off x="3200400" y="1676400"/>
            <a:ext cx="2362200" cy="32766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66289" name="Line 17"/>
          <p:cNvSpPr>
            <a:spLocks noChangeShapeType="1"/>
          </p:cNvSpPr>
          <p:nvPr/>
        </p:nvSpPr>
        <p:spPr bwMode="auto">
          <a:xfrm flipH="1">
            <a:off x="2590800" y="1981200"/>
            <a:ext cx="3352800" cy="22860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566290" name="Line 18"/>
          <p:cNvSpPr>
            <a:spLocks noChangeShapeType="1"/>
          </p:cNvSpPr>
          <p:nvPr/>
        </p:nvSpPr>
        <p:spPr bwMode="auto">
          <a:xfrm flipH="1">
            <a:off x="2362200" y="3200400"/>
            <a:ext cx="4724400" cy="5334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a:p>
        </p:txBody>
      </p:sp>
      <p:pic>
        <p:nvPicPr>
          <p:cNvPr id="566291" name="Picture 19" descr="chest-ct-lungs"/>
          <p:cNvPicPr>
            <a:picLocks noChangeAspect="1" noChangeArrowheads="1"/>
          </p:cNvPicPr>
          <p:nvPr/>
        </p:nvPicPr>
        <p:blipFill>
          <a:blip r:embed="rId4"/>
          <a:srcRect/>
          <a:stretch>
            <a:fillRect/>
          </a:stretch>
        </p:blipFill>
        <p:spPr bwMode="auto">
          <a:xfrm>
            <a:off x="2743200" y="1863725"/>
            <a:ext cx="3962400" cy="3546475"/>
          </a:xfrm>
          <a:prstGeom prst="rect">
            <a:avLst/>
          </a:prstGeom>
          <a:noFill/>
          <a:ln w="9525">
            <a:noFill/>
            <a:miter lim="800000"/>
            <a:headEnd/>
            <a:tailEnd/>
          </a:ln>
        </p:spPr>
      </p:pic>
      <p:sp>
        <p:nvSpPr>
          <p:cNvPr id="566292" name="Text Box 20"/>
          <p:cNvSpPr txBox="1">
            <a:spLocks noChangeArrowheads="1"/>
          </p:cNvSpPr>
          <p:nvPr/>
        </p:nvSpPr>
        <p:spPr bwMode="auto">
          <a:xfrm>
            <a:off x="2790825" y="5595938"/>
            <a:ext cx="2736850" cy="369887"/>
          </a:xfrm>
          <a:prstGeom prst="rect">
            <a:avLst/>
          </a:prstGeom>
          <a:noFill/>
          <a:ln w="9525">
            <a:noFill/>
            <a:miter lim="800000"/>
            <a:headEnd/>
            <a:tailEnd/>
          </a:ln>
        </p:spPr>
        <p:txBody>
          <a:bodyPr wrap="none">
            <a:prstTxWarp prst="textNoShape">
              <a:avLst/>
            </a:prstTxWarp>
            <a:spAutoFit/>
          </a:bodyPr>
          <a:lstStyle/>
          <a:p>
            <a:r>
              <a:rPr lang="en-US" altLang="zh-TW"/>
              <a:t>Estimate </a:t>
            </a:r>
            <a:r>
              <a:rPr lang="en-US" altLang="zh-TW" b="1"/>
              <a:t>x</a:t>
            </a:r>
            <a:r>
              <a:rPr lang="en-US" altLang="zh-TW"/>
              <a:t> given </a:t>
            </a:r>
            <a:r>
              <a:rPr lang="en-US" altLang="zh-TW" b="1"/>
              <a:t>y</a:t>
            </a:r>
            <a:r>
              <a:rPr lang="en-US" altLang="zh-TW"/>
              <a:t> and T</a:t>
            </a:r>
          </a:p>
        </p:txBody>
      </p:sp>
      <p:sp>
        <p:nvSpPr>
          <p:cNvPr id="566293" name="Text Box 21"/>
          <p:cNvSpPr txBox="1">
            <a:spLocks noChangeArrowheads="1"/>
          </p:cNvSpPr>
          <p:nvPr/>
        </p:nvSpPr>
        <p:spPr bwMode="auto">
          <a:xfrm>
            <a:off x="1219200" y="3276600"/>
            <a:ext cx="863600" cy="369888"/>
          </a:xfrm>
          <a:prstGeom prst="rect">
            <a:avLst/>
          </a:prstGeom>
          <a:noFill/>
          <a:ln w="9525">
            <a:noFill/>
            <a:miter lim="800000"/>
            <a:headEnd/>
            <a:tailEnd/>
          </a:ln>
        </p:spPr>
        <p:txBody>
          <a:bodyPr wrap="none">
            <a:prstTxWarp prst="textNoShape">
              <a:avLst/>
            </a:prstTxWarp>
            <a:spAutoFit/>
          </a:bodyPr>
          <a:lstStyle/>
          <a:p>
            <a:r>
              <a:rPr lang="en-US" altLang="zh-TW" b="1"/>
              <a:t>y</a:t>
            </a:r>
            <a:r>
              <a:rPr lang="en-US" altLang="zh-TW"/>
              <a:t> = T</a:t>
            </a:r>
            <a:r>
              <a:rPr lang="en-US" altLang="zh-TW" b="1"/>
              <a:t>x</a:t>
            </a:r>
          </a:p>
        </p:txBody>
      </p:sp>
    </p:spTree>
    <p:custDataLst>
      <p:tags r:id="rId1"/>
    </p:custDataLst>
    <p:extLst>
      <p:ext uri="{BB962C8B-B14F-4D97-AF65-F5344CB8AC3E}">
        <p14:creationId xmlns:p14="http://schemas.microsoft.com/office/powerpoint/2010/main" val="42644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6284"/>
                                        </p:tgtEl>
                                        <p:attrNameLst>
                                          <p:attrName>style.visibility</p:attrName>
                                        </p:attrNameLst>
                                      </p:cBhvr>
                                      <p:to>
                                        <p:strVal val="visible"/>
                                      </p:to>
                                    </p:set>
                                    <p:animEffect transition="in" filter="wipe(up)">
                                      <p:cBhvr>
                                        <p:cTn id="7" dur="500"/>
                                        <p:tgtEl>
                                          <p:spTgt spid="56628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6287"/>
                                        </p:tgtEl>
                                        <p:attrNameLst>
                                          <p:attrName>style.visibility</p:attrName>
                                        </p:attrNameLst>
                                      </p:cBhvr>
                                      <p:to>
                                        <p:strVal val="visible"/>
                                      </p:to>
                                    </p:set>
                                    <p:animEffect transition="in" filter="wipe(up)">
                                      <p:cBhvr>
                                        <p:cTn id="11" dur="500"/>
                                        <p:tgtEl>
                                          <p:spTgt spid="56628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66286"/>
                                        </p:tgtEl>
                                        <p:attrNameLst>
                                          <p:attrName>style.visibility</p:attrName>
                                        </p:attrNameLst>
                                      </p:cBhvr>
                                      <p:to>
                                        <p:strVal val="visible"/>
                                      </p:to>
                                    </p:set>
                                    <p:animEffect transition="in" filter="wipe(up)">
                                      <p:cBhvr>
                                        <p:cTn id="15" dur="500"/>
                                        <p:tgtEl>
                                          <p:spTgt spid="5662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66288"/>
                                        </p:tgtEl>
                                        <p:attrNameLst>
                                          <p:attrName>style.visibility</p:attrName>
                                        </p:attrNameLst>
                                      </p:cBhvr>
                                      <p:to>
                                        <p:strVal val="visible"/>
                                      </p:to>
                                    </p:set>
                                    <p:animEffect transition="in" filter="wipe(up)">
                                      <p:cBhvr>
                                        <p:cTn id="19" dur="500"/>
                                        <p:tgtEl>
                                          <p:spTgt spid="56628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66289"/>
                                        </p:tgtEl>
                                        <p:attrNameLst>
                                          <p:attrName>style.visibility</p:attrName>
                                        </p:attrNameLst>
                                      </p:cBhvr>
                                      <p:to>
                                        <p:strVal val="visible"/>
                                      </p:to>
                                    </p:set>
                                    <p:animEffect transition="in" filter="wipe(up)">
                                      <p:cBhvr>
                                        <p:cTn id="23" dur="500"/>
                                        <p:tgtEl>
                                          <p:spTgt spid="56628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566290"/>
                                        </p:tgtEl>
                                        <p:attrNameLst>
                                          <p:attrName>style.visibility</p:attrName>
                                        </p:attrNameLst>
                                      </p:cBhvr>
                                      <p:to>
                                        <p:strVal val="visible"/>
                                      </p:to>
                                    </p:set>
                                    <p:animEffect transition="in" filter="wipe(up)">
                                      <p:cBhvr>
                                        <p:cTn id="27" dur="500"/>
                                        <p:tgtEl>
                                          <p:spTgt spid="566290"/>
                                        </p:tgtEl>
                                      </p:cBhvr>
                                    </p:animEffect>
                                  </p:childTnLst>
                                </p:cTn>
                              </p:par>
                            </p:childTnLst>
                          </p:cTn>
                        </p:par>
                        <p:par>
                          <p:cTn id="28" fill="hold">
                            <p:stCondLst>
                              <p:cond delay="3000"/>
                            </p:stCondLst>
                            <p:childTnLst>
                              <p:par>
                                <p:cTn id="29" presetID="1" presetClass="entr" presetSubtype="0" fill="hold" grpId="0" nodeType="afterEffect">
                                  <p:stCondLst>
                                    <p:cond delay="500"/>
                                  </p:stCondLst>
                                  <p:childTnLst>
                                    <p:set>
                                      <p:cBhvr>
                                        <p:cTn id="30" dur="1" fill="hold">
                                          <p:stCondLst>
                                            <p:cond delay="499"/>
                                          </p:stCondLst>
                                        </p:cTn>
                                        <p:tgtEl>
                                          <p:spTgt spid="566293"/>
                                        </p:tgtEl>
                                        <p:attrNameLst>
                                          <p:attrName>style.visibility</p:attrName>
                                        </p:attrNameLst>
                                      </p:cBhvr>
                                      <p:to>
                                        <p:strVal val="visible"/>
                                      </p:to>
                                    </p:set>
                                  </p:childTnLst>
                                </p:cTn>
                              </p:par>
                            </p:childTnLst>
                          </p:cTn>
                        </p:par>
                        <p:par>
                          <p:cTn id="31" fill="hold">
                            <p:stCondLst>
                              <p:cond delay="4000"/>
                            </p:stCondLst>
                            <p:childTnLst>
                              <p:par>
                                <p:cTn id="32" presetID="9" presetClass="entr" presetSubtype="0" fill="hold" nodeType="afterEffect">
                                  <p:stCondLst>
                                    <p:cond delay="500"/>
                                  </p:stCondLst>
                                  <p:childTnLst>
                                    <p:set>
                                      <p:cBhvr>
                                        <p:cTn id="33" dur="1" fill="hold">
                                          <p:stCondLst>
                                            <p:cond delay="0"/>
                                          </p:stCondLst>
                                        </p:cTn>
                                        <p:tgtEl>
                                          <p:spTgt spid="566291"/>
                                        </p:tgtEl>
                                        <p:attrNameLst>
                                          <p:attrName>style.visibility</p:attrName>
                                        </p:attrNameLst>
                                      </p:cBhvr>
                                      <p:to>
                                        <p:strVal val="visible"/>
                                      </p:to>
                                    </p:set>
                                    <p:animEffect transition="in" filter="dissolve">
                                      <p:cBhvr>
                                        <p:cTn id="34" dur="500"/>
                                        <p:tgtEl>
                                          <p:spTgt spid="566291"/>
                                        </p:tgtEl>
                                      </p:cBhvr>
                                    </p:animEffect>
                                  </p:childTnLst>
                                </p:cTn>
                              </p:par>
                            </p:childTnLst>
                          </p:cTn>
                        </p:par>
                        <p:par>
                          <p:cTn id="35" fill="hold">
                            <p:stCondLst>
                              <p:cond delay="5000"/>
                            </p:stCondLst>
                            <p:childTnLst>
                              <p:par>
                                <p:cTn id="36" presetID="1" presetClass="entr" presetSubtype="0" fill="hold" grpId="0" nodeType="afterEffect">
                                  <p:stCondLst>
                                    <p:cond delay="500"/>
                                  </p:stCondLst>
                                  <p:childTnLst>
                                    <p:set>
                                      <p:cBhvr>
                                        <p:cTn id="37" dur="1" fill="hold">
                                          <p:stCondLst>
                                            <p:cond delay="499"/>
                                          </p:stCondLst>
                                        </p:cTn>
                                        <p:tgtEl>
                                          <p:spTgt spid="566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4" grpId="0" animBg="1"/>
      <p:bldP spid="566286" grpId="0" animBg="1"/>
      <p:bldP spid="566287" grpId="0" animBg="1"/>
      <p:bldP spid="566288" grpId="0" animBg="1"/>
      <p:bldP spid="566289" grpId="0" animBg="1"/>
      <p:bldP spid="566290" grpId="0" animBg="1"/>
      <p:bldP spid="566292" grpId="0" autoUpdateAnimBg="0"/>
      <p:bldP spid="56629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Adaptive Group Testing</a:t>
            </a:r>
            <a:endParaRPr lang="zh-CN" altLang="en-US" dirty="0"/>
          </a:p>
        </p:txBody>
      </p:sp>
      <p:pic>
        <p:nvPicPr>
          <p:cNvPr id="4" name="Picture 30"/>
          <p:cNvPicPr>
            <a:picLocks noChangeAspect="1" noChangeArrowheads="1"/>
          </p:cNvPicPr>
          <p:nvPr/>
        </p:nvPicPr>
        <p:blipFill>
          <a:blip r:embed="rId2" cstate="print"/>
          <a:srcRect/>
          <a:stretch>
            <a:fillRect/>
          </a:stretch>
        </p:blipFill>
        <p:spPr bwMode="auto">
          <a:xfrm>
            <a:off x="467544" y="1196752"/>
            <a:ext cx="6480720" cy="3491717"/>
          </a:xfrm>
          <a:prstGeom prst="rect">
            <a:avLst/>
          </a:prstGeom>
          <a:noFill/>
          <a:ln w="9525">
            <a:noFill/>
            <a:miter lim="800000"/>
            <a:headEnd/>
            <a:tailEnd/>
          </a:ln>
        </p:spPr>
      </p:pic>
      <p:sp>
        <p:nvSpPr>
          <p:cNvPr id="9" name="Rectangle 8"/>
          <p:cNvSpPr/>
          <p:nvPr/>
        </p:nvSpPr>
        <p:spPr>
          <a:xfrm>
            <a:off x="4635500" y="1295400"/>
            <a:ext cx="236220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62200" y="1524000"/>
            <a:ext cx="23622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276600" y="1295400"/>
            <a:ext cx="23622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矩形 22"/>
          <p:cNvSpPr>
            <a:spLocks noChangeArrowheads="1"/>
          </p:cNvSpPr>
          <p:nvPr/>
        </p:nvSpPr>
        <p:spPr bwMode="auto">
          <a:xfrm>
            <a:off x="-228600" y="3733800"/>
            <a:ext cx="1828801" cy="646331"/>
          </a:xfrm>
          <a:prstGeom prst="rect">
            <a:avLst/>
          </a:prstGeom>
          <a:noFill/>
          <a:ln w="9525">
            <a:noFill/>
            <a:miter lim="800000"/>
            <a:headEnd/>
            <a:tailEnd/>
          </a:ln>
        </p:spPr>
        <p:txBody>
          <a:bodyPr wrap="square">
            <a:spAutoFit/>
          </a:bodyPr>
          <a:lstStyle/>
          <a:p>
            <a:pPr lvl="1" indent="0"/>
            <a:r>
              <a:rPr lang="en-US" altLang="zh-CN" i="1" dirty="0" err="1" smtClean="0">
                <a:latin typeface="Arial" charset="0"/>
                <a:ea typeface="宋体" charset="-122"/>
                <a:cs typeface="Arial" charset="0"/>
              </a:rPr>
              <a:t>O(n/d</a:t>
            </a:r>
            <a:r>
              <a:rPr lang="en-US" altLang="zh-CN" i="1" dirty="0" smtClean="0">
                <a:latin typeface="Arial" charset="0"/>
                <a:ea typeface="宋体" charset="-122"/>
                <a:cs typeface="Arial" charset="0"/>
              </a:rPr>
              <a:t>)</a:t>
            </a:r>
          </a:p>
          <a:p>
            <a:pPr lvl="1" indent="0"/>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36495938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Adaptive Group Testing</a:t>
            </a:r>
            <a:endParaRPr lang="zh-CN" altLang="en-US" dirty="0"/>
          </a:p>
        </p:txBody>
      </p:sp>
      <p:pic>
        <p:nvPicPr>
          <p:cNvPr id="4" name="Picture 30"/>
          <p:cNvPicPr>
            <a:picLocks noChangeAspect="1" noChangeArrowheads="1"/>
          </p:cNvPicPr>
          <p:nvPr/>
        </p:nvPicPr>
        <p:blipFill>
          <a:blip r:embed="rId2" cstate="print"/>
          <a:srcRect/>
          <a:stretch>
            <a:fillRect/>
          </a:stretch>
        </p:blipFill>
        <p:spPr bwMode="auto">
          <a:xfrm>
            <a:off x="467544" y="1196752"/>
            <a:ext cx="6480720" cy="3491717"/>
          </a:xfrm>
          <a:prstGeom prst="rect">
            <a:avLst/>
          </a:prstGeom>
          <a:noFill/>
          <a:ln w="9525">
            <a:noFill/>
            <a:miter lim="800000"/>
            <a:headEnd/>
            <a:tailEnd/>
          </a:ln>
        </p:spPr>
      </p:pic>
      <p:sp>
        <p:nvSpPr>
          <p:cNvPr id="9" name="Rectangle 8"/>
          <p:cNvSpPr/>
          <p:nvPr/>
        </p:nvSpPr>
        <p:spPr>
          <a:xfrm>
            <a:off x="4635500" y="1295400"/>
            <a:ext cx="236220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362200" y="1524000"/>
            <a:ext cx="23622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276600" y="1295400"/>
            <a:ext cx="23622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矩形 22"/>
          <p:cNvSpPr>
            <a:spLocks noChangeArrowheads="1"/>
          </p:cNvSpPr>
          <p:nvPr/>
        </p:nvSpPr>
        <p:spPr bwMode="auto">
          <a:xfrm>
            <a:off x="-228600" y="3733800"/>
            <a:ext cx="1828801" cy="646331"/>
          </a:xfrm>
          <a:prstGeom prst="rect">
            <a:avLst/>
          </a:prstGeom>
          <a:noFill/>
          <a:ln w="9525">
            <a:noFill/>
            <a:miter lim="800000"/>
            <a:headEnd/>
            <a:tailEnd/>
          </a:ln>
        </p:spPr>
        <p:txBody>
          <a:bodyPr wrap="square">
            <a:spAutoFit/>
          </a:bodyPr>
          <a:lstStyle/>
          <a:p>
            <a:pPr lvl="1" indent="0"/>
            <a:r>
              <a:rPr lang="en-US" altLang="zh-CN" i="1" dirty="0" err="1" smtClean="0">
                <a:latin typeface="Arial" charset="0"/>
                <a:ea typeface="宋体" charset="-122"/>
                <a:cs typeface="Arial" charset="0"/>
              </a:rPr>
              <a:t>O(n/d</a:t>
            </a:r>
            <a:r>
              <a:rPr lang="en-US" altLang="zh-CN" i="1" dirty="0" smtClean="0">
                <a:latin typeface="Arial" charset="0"/>
                <a:ea typeface="宋体" charset="-122"/>
                <a:cs typeface="Arial" charset="0"/>
              </a:rPr>
              <a:t>)</a:t>
            </a:r>
          </a:p>
          <a:p>
            <a:pPr lvl="1" indent="0"/>
            <a:endParaRPr lang="en-US" altLang="zh-CN" dirty="0">
              <a:latin typeface="Arial" charset="0"/>
              <a:ea typeface="宋体" charset="-122"/>
              <a:cs typeface="Arial" charset="0"/>
            </a:endParaRPr>
          </a:p>
        </p:txBody>
      </p:sp>
      <p:sp>
        <p:nvSpPr>
          <p:cNvPr id="12" name="TextBox 11"/>
          <p:cNvSpPr txBox="1"/>
          <p:nvPr/>
        </p:nvSpPr>
        <p:spPr>
          <a:xfrm>
            <a:off x="2286000" y="2252246"/>
            <a:ext cx="1216198" cy="338554"/>
          </a:xfrm>
          <a:prstGeom prst="rect">
            <a:avLst/>
          </a:prstGeom>
          <a:noFill/>
        </p:spPr>
        <p:txBody>
          <a:bodyPr wrap="none" rtlCol="0">
            <a:spAutoFit/>
          </a:bodyPr>
          <a:lstStyle/>
          <a:p>
            <a:r>
              <a:rPr lang="en-US" sz="1600" dirty="0" smtClean="0"/>
              <a:t>GROTESQUE</a:t>
            </a:r>
            <a:endParaRPr lang="en-US" sz="1600" dirty="0"/>
          </a:p>
        </p:txBody>
      </p:sp>
      <p:sp>
        <p:nvSpPr>
          <p:cNvPr id="13" name="TextBox 12"/>
          <p:cNvSpPr txBox="1"/>
          <p:nvPr/>
        </p:nvSpPr>
        <p:spPr>
          <a:xfrm>
            <a:off x="2286000" y="2480846"/>
            <a:ext cx="1216198" cy="338554"/>
          </a:xfrm>
          <a:prstGeom prst="rect">
            <a:avLst/>
          </a:prstGeom>
          <a:noFill/>
        </p:spPr>
        <p:txBody>
          <a:bodyPr wrap="none" rtlCol="0">
            <a:spAutoFit/>
          </a:bodyPr>
          <a:lstStyle/>
          <a:p>
            <a:r>
              <a:rPr lang="en-US" sz="1600" dirty="0" smtClean="0"/>
              <a:t>GROTESQUE</a:t>
            </a:r>
            <a:endParaRPr lang="en-US" sz="1600" dirty="0"/>
          </a:p>
        </p:txBody>
      </p:sp>
      <p:sp>
        <p:nvSpPr>
          <p:cNvPr id="14" name="TextBox 13"/>
          <p:cNvSpPr txBox="1"/>
          <p:nvPr/>
        </p:nvSpPr>
        <p:spPr>
          <a:xfrm>
            <a:off x="2286000" y="2861846"/>
            <a:ext cx="1216198" cy="338554"/>
          </a:xfrm>
          <a:prstGeom prst="rect">
            <a:avLst/>
          </a:prstGeom>
          <a:noFill/>
        </p:spPr>
        <p:txBody>
          <a:bodyPr wrap="none" rtlCol="0">
            <a:spAutoFit/>
          </a:bodyPr>
          <a:lstStyle/>
          <a:p>
            <a:r>
              <a:rPr lang="en-US" sz="1600" dirty="0" smtClean="0"/>
              <a:t>GROTESQUE</a:t>
            </a:r>
            <a:endParaRPr lang="en-US" sz="1600" dirty="0"/>
          </a:p>
        </p:txBody>
      </p:sp>
      <p:sp>
        <p:nvSpPr>
          <p:cNvPr id="15" name="TextBox 14"/>
          <p:cNvSpPr txBox="1"/>
          <p:nvPr/>
        </p:nvSpPr>
        <p:spPr>
          <a:xfrm>
            <a:off x="2289002" y="3319046"/>
            <a:ext cx="1216198" cy="338554"/>
          </a:xfrm>
          <a:prstGeom prst="rect">
            <a:avLst/>
          </a:prstGeom>
          <a:noFill/>
        </p:spPr>
        <p:txBody>
          <a:bodyPr wrap="none" rtlCol="0">
            <a:spAutoFit/>
          </a:bodyPr>
          <a:lstStyle/>
          <a:p>
            <a:r>
              <a:rPr lang="en-US" sz="1600" dirty="0" smtClean="0"/>
              <a:t>GROTESQUE</a:t>
            </a:r>
            <a:endParaRPr lang="en-US" sz="1600" dirty="0"/>
          </a:p>
        </p:txBody>
      </p:sp>
      <p:sp>
        <p:nvSpPr>
          <p:cNvPr id="16" name="TextBox 15"/>
          <p:cNvSpPr txBox="1"/>
          <p:nvPr/>
        </p:nvSpPr>
        <p:spPr>
          <a:xfrm>
            <a:off x="4191000" y="2633246"/>
            <a:ext cx="4345260" cy="338554"/>
          </a:xfrm>
          <a:prstGeom prst="rect">
            <a:avLst/>
          </a:prstGeom>
          <a:noFill/>
        </p:spPr>
        <p:txBody>
          <a:bodyPr wrap="none" rtlCol="0">
            <a:spAutoFit/>
          </a:bodyPr>
          <a:lstStyle/>
          <a:p>
            <a:r>
              <a:rPr lang="en-US" sz="1600" dirty="0" err="1" smtClean="0"/>
              <a:t>O(dlog(n</a:t>
            </a:r>
            <a:r>
              <a:rPr lang="en-US" sz="1600" dirty="0" smtClean="0"/>
              <a:t>)) time, tests, constant fraction recovered</a:t>
            </a:r>
            <a:endParaRPr lang="en-US" sz="1600" dirty="0"/>
          </a:p>
        </p:txBody>
      </p:sp>
    </p:spTree>
    <p:extLst>
      <p:ext uri="{BB962C8B-B14F-4D97-AF65-F5344CB8AC3E}">
        <p14:creationId xmlns:p14="http://schemas.microsoft.com/office/powerpoint/2010/main" val="887419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Adaptive Group Testing</a:t>
            </a:r>
            <a:endParaRPr lang="zh-CN" altLang="en-US" dirty="0"/>
          </a:p>
        </p:txBody>
      </p:sp>
      <p:pic>
        <p:nvPicPr>
          <p:cNvPr id="4" name="Picture 30"/>
          <p:cNvPicPr>
            <a:picLocks noChangeAspect="1" noChangeArrowheads="1"/>
          </p:cNvPicPr>
          <p:nvPr/>
        </p:nvPicPr>
        <p:blipFill>
          <a:blip r:embed="rId2" cstate="print"/>
          <a:srcRect/>
          <a:stretch>
            <a:fillRect/>
          </a:stretch>
        </p:blipFill>
        <p:spPr bwMode="auto">
          <a:xfrm>
            <a:off x="467544" y="1196752"/>
            <a:ext cx="6480720" cy="3491717"/>
          </a:xfrm>
          <a:prstGeom prst="rect">
            <a:avLst/>
          </a:prstGeom>
          <a:noFill/>
          <a:ln w="9525">
            <a:noFill/>
            <a:miter lim="800000"/>
            <a:headEnd/>
            <a:tailEnd/>
          </a:ln>
        </p:spPr>
      </p:pic>
      <p:pic>
        <p:nvPicPr>
          <p:cNvPr id="5" name="Picture 36" descr="C:\Users\Roland\Desktop\dots.jpg"/>
          <p:cNvPicPr>
            <a:picLocks noChangeAspect="1" noChangeArrowheads="1"/>
          </p:cNvPicPr>
          <p:nvPr/>
        </p:nvPicPr>
        <p:blipFill>
          <a:blip r:embed="rId3" cstate="print"/>
          <a:srcRect/>
          <a:stretch>
            <a:fillRect/>
          </a:stretch>
        </p:blipFill>
        <p:spPr bwMode="auto">
          <a:xfrm>
            <a:off x="7010400" y="2308498"/>
            <a:ext cx="2009342" cy="891902"/>
          </a:xfrm>
          <a:prstGeom prst="rect">
            <a:avLst/>
          </a:prstGeom>
          <a:noFill/>
          <a:ln w="9525">
            <a:noFill/>
            <a:miter lim="800000"/>
            <a:headEnd/>
            <a:tailEnd/>
          </a:ln>
        </p:spPr>
      </p:pic>
      <p:sp>
        <p:nvSpPr>
          <p:cNvPr id="7" name="矩形 22"/>
          <p:cNvSpPr>
            <a:spLocks noChangeArrowheads="1"/>
          </p:cNvSpPr>
          <p:nvPr/>
        </p:nvSpPr>
        <p:spPr bwMode="auto">
          <a:xfrm>
            <a:off x="539552" y="5373216"/>
            <a:ext cx="6135687" cy="369332"/>
          </a:xfrm>
          <a:prstGeom prst="rect">
            <a:avLst/>
          </a:prstGeom>
          <a:noFill/>
          <a:ln w="9525">
            <a:noFill/>
            <a:miter lim="800000"/>
            <a:headEnd/>
            <a:tailEnd/>
          </a:ln>
        </p:spPr>
        <p:txBody>
          <a:bodyPr>
            <a:spAutoFit/>
          </a:bodyPr>
          <a:lstStyle/>
          <a:p>
            <a:pPr lvl="1" indent="0">
              <a:buFont typeface="Arial" charset="0"/>
              <a:buChar char="•"/>
            </a:pPr>
            <a:r>
              <a:rPr lang="en-US" altLang="zh-CN" dirty="0" smtClean="0">
                <a:latin typeface="Arial" charset="0"/>
                <a:ea typeface="宋体" charset="-122"/>
                <a:cs typeface="Arial" charset="0"/>
              </a:rPr>
              <a:t>Each </a:t>
            </a:r>
            <a:r>
              <a:rPr lang="en-US" altLang="zh-CN" dirty="0">
                <a:latin typeface="Arial" charset="0"/>
                <a:ea typeface="宋体" charset="-122"/>
                <a:cs typeface="Arial" charset="0"/>
              </a:rPr>
              <a:t>stage constant fraction</a:t>
            </a:r>
            <a:r>
              <a:rPr lang="en-US" altLang="zh-CN" dirty="0" smtClean="0">
                <a:latin typeface="Arial" charset="0"/>
                <a:ea typeface="宋体" charset="-122"/>
                <a:cs typeface="Arial" charset="0"/>
              </a:rPr>
              <a:t> recovered</a:t>
            </a:r>
          </a:p>
        </p:txBody>
      </p:sp>
      <p:sp>
        <p:nvSpPr>
          <p:cNvPr id="9" name="Rectangle 8"/>
          <p:cNvSpPr/>
          <p:nvPr/>
        </p:nvSpPr>
        <p:spPr>
          <a:xfrm>
            <a:off x="4635500" y="1295400"/>
            <a:ext cx="236220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矩形 22"/>
          <p:cNvSpPr>
            <a:spLocks noChangeArrowheads="1"/>
          </p:cNvSpPr>
          <p:nvPr/>
        </p:nvSpPr>
        <p:spPr bwMode="auto">
          <a:xfrm>
            <a:off x="533400" y="5650468"/>
            <a:ext cx="6135687" cy="369332"/>
          </a:xfrm>
          <a:prstGeom prst="rect">
            <a:avLst/>
          </a:prstGeom>
          <a:noFill/>
          <a:ln w="9525">
            <a:noFill/>
            <a:miter lim="800000"/>
            <a:headEnd/>
            <a:tailEnd/>
          </a:ln>
        </p:spPr>
        <p:txBody>
          <a:bodyPr>
            <a:spAutoFit/>
          </a:bodyPr>
          <a:lstStyle/>
          <a:p>
            <a:pPr lvl="1" indent="0">
              <a:buFont typeface="Arial" charset="0"/>
              <a:buChar char="•"/>
            </a:pPr>
            <a:r>
              <a:rPr lang="en-US" altLang="zh-CN" dirty="0" smtClean="0">
                <a:latin typeface="Arial" charset="0"/>
                <a:ea typeface="宋体" charset="-122"/>
                <a:cs typeface="Arial" charset="0"/>
              </a:rPr>
              <a:t># tests, time decaying geometrically</a:t>
            </a:r>
          </a:p>
        </p:txBody>
      </p:sp>
    </p:spTree>
    <p:extLst>
      <p:ext uri="{BB962C8B-B14F-4D97-AF65-F5344CB8AC3E}">
        <p14:creationId xmlns:p14="http://schemas.microsoft.com/office/powerpoint/2010/main" val="36823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Adaptive Group Testing</a:t>
            </a:r>
            <a:endParaRPr lang="zh-CN" altLang="en-US" dirty="0"/>
          </a:p>
        </p:txBody>
      </p:sp>
      <p:pic>
        <p:nvPicPr>
          <p:cNvPr id="4" name="Picture 30"/>
          <p:cNvPicPr>
            <a:picLocks noChangeAspect="1" noChangeArrowheads="1"/>
          </p:cNvPicPr>
          <p:nvPr/>
        </p:nvPicPr>
        <p:blipFill>
          <a:blip r:embed="rId2" cstate="print"/>
          <a:srcRect/>
          <a:stretch>
            <a:fillRect/>
          </a:stretch>
        </p:blipFill>
        <p:spPr bwMode="auto">
          <a:xfrm>
            <a:off x="467544" y="1196752"/>
            <a:ext cx="6480720" cy="3491717"/>
          </a:xfrm>
          <a:prstGeom prst="rect">
            <a:avLst/>
          </a:prstGeom>
          <a:noFill/>
          <a:ln w="9525">
            <a:noFill/>
            <a:miter lim="800000"/>
            <a:headEnd/>
            <a:tailEnd/>
          </a:ln>
        </p:spPr>
      </p:pic>
      <p:pic>
        <p:nvPicPr>
          <p:cNvPr id="5" name="Picture 36" descr="C:\Users\Roland\Desktop\dots.jpg"/>
          <p:cNvPicPr>
            <a:picLocks noChangeAspect="1" noChangeArrowheads="1"/>
          </p:cNvPicPr>
          <p:nvPr/>
        </p:nvPicPr>
        <p:blipFill>
          <a:blip r:embed="rId3" cstate="print"/>
          <a:srcRect/>
          <a:stretch>
            <a:fillRect/>
          </a:stretch>
        </p:blipFill>
        <p:spPr bwMode="auto">
          <a:xfrm>
            <a:off x="7010400" y="2308498"/>
            <a:ext cx="2009342" cy="891902"/>
          </a:xfrm>
          <a:prstGeom prst="rect">
            <a:avLst/>
          </a:prstGeom>
          <a:noFill/>
          <a:ln w="9525">
            <a:noFill/>
            <a:miter lim="800000"/>
            <a:headEnd/>
            <a:tailEnd/>
          </a:ln>
        </p:spPr>
      </p:pic>
      <p:sp>
        <p:nvSpPr>
          <p:cNvPr id="7" name="矩形 22"/>
          <p:cNvSpPr>
            <a:spLocks noChangeArrowheads="1"/>
          </p:cNvSpPr>
          <p:nvPr/>
        </p:nvSpPr>
        <p:spPr bwMode="auto">
          <a:xfrm>
            <a:off x="3922713" y="4876800"/>
            <a:ext cx="2782887" cy="646331"/>
          </a:xfrm>
          <a:prstGeom prst="rect">
            <a:avLst/>
          </a:prstGeom>
          <a:noFill/>
          <a:ln w="9525">
            <a:noFill/>
            <a:miter lim="800000"/>
            <a:headEnd/>
            <a:tailEnd/>
          </a:ln>
        </p:spPr>
        <p:txBody>
          <a:bodyPr wrap="square">
            <a:spAutoFit/>
          </a:bodyPr>
          <a:lstStyle/>
          <a:p>
            <a:pPr lvl="1" indent="0"/>
            <a:r>
              <a:rPr lang="en-US" altLang="zh-CN" dirty="0" smtClean="0">
                <a:latin typeface="Arial" charset="0"/>
                <a:ea typeface="宋体" charset="-122"/>
                <a:cs typeface="Arial" charset="0"/>
              </a:rPr>
              <a:t>T</a:t>
            </a:r>
            <a:r>
              <a:rPr lang="en-US" altLang="zh-CN" dirty="0">
                <a:latin typeface="Arial" charset="0"/>
                <a:ea typeface="宋体" charset="-122"/>
                <a:cs typeface="Arial" charset="0"/>
              </a:rPr>
              <a:t>=</a:t>
            </a:r>
            <a:r>
              <a:rPr lang="en-US" altLang="zh-CN" dirty="0" err="1">
                <a:latin typeface="Arial" charset="0"/>
                <a:ea typeface="宋体" charset="-122"/>
                <a:cs typeface="Arial" charset="0"/>
              </a:rPr>
              <a:t>O(logD</a:t>
            </a:r>
            <a:r>
              <a:rPr lang="en-US" altLang="zh-CN" dirty="0" smtClean="0">
                <a:latin typeface="Arial" charset="0"/>
                <a:ea typeface="宋体" charset="-122"/>
                <a:cs typeface="Arial" charset="0"/>
              </a:rPr>
              <a:t>)</a:t>
            </a:r>
          </a:p>
          <a:p>
            <a:pPr lvl="1" indent="0"/>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297700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Non-Adaptive Group Testing</a:t>
            </a:r>
            <a:endParaRPr lang="zh-CN" altLang="en-US" dirty="0"/>
          </a:p>
        </p:txBody>
      </p:sp>
      <p:pic>
        <p:nvPicPr>
          <p:cNvPr id="4" name="Picture 31"/>
          <p:cNvPicPr>
            <a:picLocks noChangeAspect="1" noChangeArrowheads="1"/>
          </p:cNvPicPr>
          <p:nvPr/>
        </p:nvPicPr>
        <p:blipFill>
          <a:blip r:embed="rId2" cstate="print"/>
          <a:srcRect/>
          <a:stretch>
            <a:fillRect/>
          </a:stretch>
        </p:blipFill>
        <p:spPr bwMode="auto">
          <a:xfrm>
            <a:off x="713241" y="1340768"/>
            <a:ext cx="4165767" cy="4539928"/>
          </a:xfrm>
          <a:prstGeom prst="rect">
            <a:avLst/>
          </a:prstGeom>
          <a:noFill/>
          <a:ln w="9525">
            <a:noFill/>
            <a:miter lim="800000"/>
            <a:headEnd/>
            <a:tailEnd/>
          </a:ln>
        </p:spPr>
      </p:pic>
      <p:sp>
        <p:nvSpPr>
          <p:cNvPr id="5" name="矩形 22"/>
          <p:cNvSpPr>
            <a:spLocks noChangeArrowheads="1"/>
          </p:cNvSpPr>
          <p:nvPr/>
        </p:nvSpPr>
        <p:spPr bwMode="auto">
          <a:xfrm>
            <a:off x="4038600" y="5650468"/>
            <a:ext cx="4492625" cy="369332"/>
          </a:xfrm>
          <a:prstGeom prst="rect">
            <a:avLst/>
          </a:prstGeom>
          <a:noFill/>
          <a:ln w="9525">
            <a:noFill/>
            <a:miter lim="800000"/>
            <a:headEnd/>
            <a:tailEnd/>
          </a:ln>
        </p:spPr>
        <p:txBody>
          <a:bodyPr>
            <a:spAutoFit/>
          </a:bodyPr>
          <a:lstStyle/>
          <a:p>
            <a:pPr lvl="1" indent="0"/>
            <a:r>
              <a:rPr lang="en-US" altLang="zh-CN" dirty="0">
                <a:latin typeface="Arial" charset="0"/>
                <a:ea typeface="宋体" charset="-122"/>
                <a:cs typeface="Arial" charset="0"/>
              </a:rPr>
              <a:t>Constant fraction</a:t>
            </a:r>
            <a:r>
              <a:rPr lang="en-US" altLang="zh-CN" dirty="0" smtClean="0">
                <a:latin typeface="Arial" charset="0"/>
                <a:ea typeface="宋体" charset="-122"/>
                <a:cs typeface="Arial" charset="0"/>
              </a:rPr>
              <a:t> “</a:t>
            </a:r>
            <a:r>
              <a:rPr lang="en-US" altLang="zh-CN" dirty="0">
                <a:latin typeface="Arial" charset="0"/>
                <a:ea typeface="宋体" charset="-122"/>
                <a:cs typeface="Arial" charset="0"/>
              </a:rPr>
              <a:t>good</a:t>
            </a:r>
            <a:r>
              <a:rPr lang="en-US" altLang="zh-CN" dirty="0" smtClean="0">
                <a:latin typeface="Arial" charset="0"/>
                <a:ea typeface="宋体" charset="-122"/>
                <a:cs typeface="Arial" charset="0"/>
              </a:rPr>
              <a:t>”</a:t>
            </a:r>
            <a:endParaRPr lang="en-US" altLang="zh-CN" dirty="0">
              <a:latin typeface="Arial" charset="0"/>
              <a:ea typeface="宋体" charset="-122"/>
              <a:cs typeface="Arial" charset="0"/>
            </a:endParaRPr>
          </a:p>
        </p:txBody>
      </p:sp>
      <p:sp>
        <p:nvSpPr>
          <p:cNvPr id="9" name="Rectangle 8"/>
          <p:cNvSpPr/>
          <p:nvPr/>
        </p:nvSpPr>
        <p:spPr>
          <a:xfrm>
            <a:off x="381000" y="1295400"/>
            <a:ext cx="2362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92600" y="2260600"/>
            <a:ext cx="762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Brace 12"/>
          <p:cNvSpPr/>
          <p:nvPr/>
        </p:nvSpPr>
        <p:spPr>
          <a:xfrm>
            <a:off x="4419600" y="2743200"/>
            <a:ext cx="76200" cy="1905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矩形 22"/>
          <p:cNvSpPr>
            <a:spLocks noChangeArrowheads="1"/>
          </p:cNvSpPr>
          <p:nvPr/>
        </p:nvSpPr>
        <p:spPr bwMode="auto">
          <a:xfrm>
            <a:off x="4114799" y="3505200"/>
            <a:ext cx="1828801" cy="646331"/>
          </a:xfrm>
          <a:prstGeom prst="rect">
            <a:avLst/>
          </a:prstGeom>
          <a:noFill/>
          <a:ln w="9525">
            <a:noFill/>
            <a:miter lim="800000"/>
            <a:headEnd/>
            <a:tailEnd/>
          </a:ln>
        </p:spPr>
        <p:txBody>
          <a:bodyPr wrap="square">
            <a:spAutoFit/>
          </a:bodyPr>
          <a:lstStyle/>
          <a:p>
            <a:pPr lvl="1" indent="0"/>
            <a:r>
              <a:rPr lang="en-US" altLang="zh-CN" i="1" dirty="0" err="1" smtClean="0">
                <a:latin typeface="Arial" charset="0"/>
                <a:ea typeface="宋体" charset="-122"/>
                <a:cs typeface="Arial" charset="0"/>
              </a:rPr>
              <a:t>O(Dlog(D</a:t>
            </a:r>
            <a:r>
              <a:rPr lang="en-US" altLang="zh-CN" i="1" dirty="0" smtClean="0">
                <a:latin typeface="Arial" charset="0"/>
                <a:ea typeface="宋体" charset="-122"/>
                <a:cs typeface="Arial" charset="0"/>
              </a:rPr>
              <a:t>))</a:t>
            </a:r>
          </a:p>
          <a:p>
            <a:pPr lvl="1" indent="0"/>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17033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Non-Adaptive Group Testing</a:t>
            </a:r>
            <a:endParaRPr lang="zh-CN" altLang="en-US" dirty="0"/>
          </a:p>
        </p:txBody>
      </p:sp>
      <p:pic>
        <p:nvPicPr>
          <p:cNvPr id="4" name="Picture 31"/>
          <p:cNvPicPr>
            <a:picLocks noChangeAspect="1" noChangeArrowheads="1"/>
          </p:cNvPicPr>
          <p:nvPr/>
        </p:nvPicPr>
        <p:blipFill>
          <a:blip r:embed="rId2" cstate="print"/>
          <a:srcRect/>
          <a:stretch>
            <a:fillRect/>
          </a:stretch>
        </p:blipFill>
        <p:spPr bwMode="auto">
          <a:xfrm>
            <a:off x="2773816" y="1340768"/>
            <a:ext cx="4165767" cy="4539928"/>
          </a:xfrm>
          <a:prstGeom prst="rect">
            <a:avLst/>
          </a:prstGeom>
          <a:noFill/>
          <a:ln w="9525">
            <a:noFill/>
            <a:miter lim="800000"/>
            <a:headEnd/>
            <a:tailEnd/>
          </a:ln>
        </p:spPr>
      </p:pic>
      <p:sp>
        <p:nvSpPr>
          <p:cNvPr id="9" name="Rectangle 8"/>
          <p:cNvSpPr/>
          <p:nvPr/>
        </p:nvSpPr>
        <p:spPr>
          <a:xfrm>
            <a:off x="4041775" y="1295400"/>
            <a:ext cx="3124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矩形 22"/>
          <p:cNvSpPr>
            <a:spLocks noChangeArrowheads="1"/>
          </p:cNvSpPr>
          <p:nvPr/>
        </p:nvSpPr>
        <p:spPr bwMode="auto">
          <a:xfrm>
            <a:off x="4419600" y="3352800"/>
            <a:ext cx="4492625" cy="646331"/>
          </a:xfrm>
          <a:prstGeom prst="rect">
            <a:avLst/>
          </a:prstGeom>
          <a:noFill/>
          <a:ln w="9525">
            <a:noFill/>
            <a:miter lim="800000"/>
            <a:headEnd/>
            <a:tailEnd/>
          </a:ln>
        </p:spPr>
        <p:txBody>
          <a:bodyPr>
            <a:spAutoFit/>
          </a:bodyPr>
          <a:lstStyle/>
          <a:p>
            <a:pPr lvl="1" indent="0"/>
            <a:r>
              <a:rPr lang="en-US" altLang="zh-CN" dirty="0" smtClean="0">
                <a:latin typeface="Arial" charset="0"/>
                <a:ea typeface="宋体" charset="-122"/>
                <a:cs typeface="Arial" charset="0"/>
              </a:rPr>
              <a:t>Iterative </a:t>
            </a:r>
            <a:r>
              <a:rPr lang="en-US" altLang="zh-CN" dirty="0">
                <a:latin typeface="Arial" charset="0"/>
                <a:ea typeface="宋体" charset="-122"/>
                <a:cs typeface="Arial" charset="0"/>
              </a:rPr>
              <a:t>Decoding</a:t>
            </a:r>
          </a:p>
          <a:p>
            <a:pPr lvl="1" indent="0"/>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16491671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2-Stage Adaptive Group Testing</a:t>
            </a:r>
            <a:endParaRPr lang="zh-CN" altLang="en-US" dirty="0"/>
          </a:p>
        </p:txBody>
      </p:sp>
      <p:pic>
        <p:nvPicPr>
          <p:cNvPr id="5" name="Picture 37" descr="C:\Users\Roland\Desktop\twostage.jpg"/>
          <p:cNvPicPr>
            <a:picLocks noChangeAspect="1" noChangeArrowheads="1"/>
          </p:cNvPicPr>
          <p:nvPr/>
        </p:nvPicPr>
        <p:blipFill>
          <a:blip r:embed="rId2" cstate="print"/>
          <a:srcRect/>
          <a:stretch>
            <a:fillRect/>
          </a:stretch>
        </p:blipFill>
        <p:spPr bwMode="auto">
          <a:xfrm>
            <a:off x="1259632" y="1412776"/>
            <a:ext cx="5976664" cy="4150140"/>
          </a:xfrm>
          <a:prstGeom prst="rect">
            <a:avLst/>
          </a:prstGeom>
          <a:noFill/>
          <a:ln w="9525">
            <a:noFill/>
            <a:miter lim="800000"/>
            <a:headEnd/>
            <a:tailEnd/>
          </a:ln>
        </p:spPr>
      </p:pic>
      <p:sp>
        <p:nvSpPr>
          <p:cNvPr id="6" name="Rectangle 5"/>
          <p:cNvSpPr/>
          <p:nvPr/>
        </p:nvSpPr>
        <p:spPr>
          <a:xfrm>
            <a:off x="4191000" y="1295400"/>
            <a:ext cx="3124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矩形 22"/>
          <p:cNvSpPr>
            <a:spLocks noChangeArrowheads="1"/>
          </p:cNvSpPr>
          <p:nvPr/>
        </p:nvSpPr>
        <p:spPr bwMode="auto">
          <a:xfrm>
            <a:off x="2089052" y="4469368"/>
            <a:ext cx="1339948" cy="369332"/>
          </a:xfrm>
          <a:prstGeom prst="rect">
            <a:avLst/>
          </a:prstGeom>
          <a:noFill/>
          <a:ln w="9525">
            <a:noFill/>
            <a:miter lim="800000"/>
            <a:headEnd/>
            <a:tailEnd/>
          </a:ln>
        </p:spPr>
        <p:txBody>
          <a:bodyPr wrap="square">
            <a:spAutoFit/>
          </a:bodyPr>
          <a:lstStyle/>
          <a:p>
            <a:pPr lvl="1" indent="0"/>
            <a:r>
              <a:rPr lang="en-US" altLang="zh-CN" i="1" dirty="0" smtClean="0">
                <a:latin typeface="Arial" charset="0"/>
                <a:ea typeface="宋体" charset="-122"/>
                <a:cs typeface="Arial" charset="0"/>
              </a:rPr>
              <a:t>=D</a:t>
            </a:r>
            <a:r>
              <a:rPr lang="en-US" altLang="zh-CN" i="1" baseline="30000" dirty="0" smtClean="0">
                <a:latin typeface="Arial" charset="0"/>
                <a:ea typeface="宋体" charset="-122"/>
                <a:cs typeface="Arial" charset="0"/>
              </a:rPr>
              <a:t>2</a:t>
            </a:r>
            <a:endParaRPr lang="en-US" altLang="zh-CN" i="1" dirty="0">
              <a:latin typeface="Arial" charset="0"/>
              <a:ea typeface="宋体" charset="-122"/>
              <a:cs typeface="Arial" charset="0"/>
            </a:endParaRPr>
          </a:p>
        </p:txBody>
      </p:sp>
      <p:sp>
        <p:nvSpPr>
          <p:cNvPr id="9" name="Rectangle 8"/>
          <p:cNvSpPr/>
          <p:nvPr/>
        </p:nvSpPr>
        <p:spPr>
          <a:xfrm>
            <a:off x="2743200" y="3200400"/>
            <a:ext cx="19812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6686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2-Stage Adaptive Group Testing</a:t>
            </a:r>
            <a:endParaRPr lang="zh-CN" altLang="en-US" dirty="0"/>
          </a:p>
        </p:txBody>
      </p:sp>
      <p:pic>
        <p:nvPicPr>
          <p:cNvPr id="5" name="Picture 37" descr="C:\Users\Roland\Desktop\twostage.jpg"/>
          <p:cNvPicPr>
            <a:picLocks noChangeAspect="1" noChangeArrowheads="1"/>
          </p:cNvPicPr>
          <p:nvPr/>
        </p:nvPicPr>
        <p:blipFill>
          <a:blip r:embed="rId2" cstate="print"/>
          <a:srcRect/>
          <a:stretch>
            <a:fillRect/>
          </a:stretch>
        </p:blipFill>
        <p:spPr bwMode="auto">
          <a:xfrm>
            <a:off x="1259632" y="1412776"/>
            <a:ext cx="5976664" cy="4150140"/>
          </a:xfrm>
          <a:prstGeom prst="rect">
            <a:avLst/>
          </a:prstGeom>
          <a:noFill/>
          <a:ln w="9525">
            <a:noFill/>
            <a:miter lim="800000"/>
            <a:headEnd/>
            <a:tailEnd/>
          </a:ln>
        </p:spPr>
      </p:pic>
      <p:sp>
        <p:nvSpPr>
          <p:cNvPr id="6" name="Rectangle 5"/>
          <p:cNvSpPr/>
          <p:nvPr/>
        </p:nvSpPr>
        <p:spPr>
          <a:xfrm>
            <a:off x="4191000" y="1295400"/>
            <a:ext cx="3124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矩形 22"/>
          <p:cNvSpPr>
            <a:spLocks noChangeArrowheads="1"/>
          </p:cNvSpPr>
          <p:nvPr/>
        </p:nvSpPr>
        <p:spPr bwMode="auto">
          <a:xfrm>
            <a:off x="2089052" y="4469368"/>
            <a:ext cx="1339948" cy="369332"/>
          </a:xfrm>
          <a:prstGeom prst="rect">
            <a:avLst/>
          </a:prstGeom>
          <a:noFill/>
          <a:ln w="9525">
            <a:noFill/>
            <a:miter lim="800000"/>
            <a:headEnd/>
            <a:tailEnd/>
          </a:ln>
        </p:spPr>
        <p:txBody>
          <a:bodyPr wrap="square">
            <a:spAutoFit/>
          </a:bodyPr>
          <a:lstStyle/>
          <a:p>
            <a:pPr lvl="1" indent="0"/>
            <a:r>
              <a:rPr lang="en-US" altLang="zh-CN" i="1" dirty="0" smtClean="0">
                <a:latin typeface="Arial" charset="0"/>
                <a:ea typeface="宋体" charset="-122"/>
                <a:cs typeface="Arial" charset="0"/>
              </a:rPr>
              <a:t>=D</a:t>
            </a:r>
            <a:r>
              <a:rPr lang="en-US" altLang="zh-CN" i="1" baseline="30000" dirty="0" smtClean="0">
                <a:latin typeface="Arial" charset="0"/>
                <a:ea typeface="宋体" charset="-122"/>
                <a:cs typeface="Arial" charset="0"/>
              </a:rPr>
              <a:t>2</a:t>
            </a:r>
            <a:endParaRPr lang="en-US" altLang="zh-CN" i="1" dirty="0">
              <a:latin typeface="Arial" charset="0"/>
              <a:ea typeface="宋体" charset="-122"/>
              <a:cs typeface="Arial" charset="0"/>
            </a:endParaRPr>
          </a:p>
        </p:txBody>
      </p:sp>
      <p:sp>
        <p:nvSpPr>
          <p:cNvPr id="8" name="矩形 22"/>
          <p:cNvSpPr>
            <a:spLocks noChangeArrowheads="1"/>
          </p:cNvSpPr>
          <p:nvPr/>
        </p:nvSpPr>
        <p:spPr bwMode="auto">
          <a:xfrm>
            <a:off x="152400" y="5562600"/>
            <a:ext cx="6673948" cy="369332"/>
          </a:xfrm>
          <a:prstGeom prst="rect">
            <a:avLst/>
          </a:prstGeom>
          <a:noFill/>
          <a:ln w="9525">
            <a:noFill/>
            <a:miter lim="800000"/>
            <a:headEnd/>
            <a:tailEnd/>
          </a:ln>
        </p:spPr>
        <p:txBody>
          <a:bodyPr wrap="square">
            <a:spAutoFit/>
          </a:bodyPr>
          <a:lstStyle/>
          <a:p>
            <a:pPr lvl="1" indent="0"/>
            <a:r>
              <a:rPr lang="en-US" altLang="zh-CN" dirty="0" smtClean="0">
                <a:latin typeface="Arial" charset="0"/>
                <a:ea typeface="宋体" charset="-122"/>
                <a:cs typeface="Arial" charset="0"/>
              </a:rPr>
              <a:t>O(Dlog(D)log(D</a:t>
            </a:r>
            <a:r>
              <a:rPr lang="en-US" altLang="zh-CN" baseline="30000" dirty="0" smtClean="0">
                <a:latin typeface="Arial" charset="0"/>
                <a:ea typeface="宋体" charset="-122"/>
                <a:cs typeface="Arial" charset="0"/>
              </a:rPr>
              <a:t>2</a:t>
            </a:r>
            <a:r>
              <a:rPr lang="en-US" altLang="zh-CN" dirty="0" smtClean="0">
                <a:latin typeface="Arial" charset="0"/>
                <a:ea typeface="宋体" charset="-122"/>
                <a:cs typeface="Arial" charset="0"/>
              </a:rPr>
              <a:t>)) tests, time</a:t>
            </a:r>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261051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2-Stage Adaptive Group Testing</a:t>
            </a:r>
            <a:endParaRPr lang="zh-CN" altLang="en-US" dirty="0"/>
          </a:p>
        </p:txBody>
      </p:sp>
      <p:sp>
        <p:nvSpPr>
          <p:cNvPr id="4" name="矩形 22"/>
          <p:cNvSpPr>
            <a:spLocks noChangeArrowheads="1"/>
          </p:cNvSpPr>
          <p:nvPr/>
        </p:nvSpPr>
        <p:spPr bwMode="auto">
          <a:xfrm>
            <a:off x="0" y="6211669"/>
            <a:ext cx="6673948" cy="646331"/>
          </a:xfrm>
          <a:prstGeom prst="rect">
            <a:avLst/>
          </a:prstGeom>
          <a:noFill/>
          <a:ln w="9525">
            <a:noFill/>
            <a:miter lim="800000"/>
            <a:headEnd/>
            <a:tailEnd/>
          </a:ln>
        </p:spPr>
        <p:txBody>
          <a:bodyPr wrap="square">
            <a:spAutoFit/>
          </a:bodyPr>
          <a:lstStyle/>
          <a:p>
            <a:pPr lvl="1" indent="0">
              <a:buFont typeface="Arial" charset="0"/>
              <a:buChar char="•"/>
            </a:pPr>
            <a:r>
              <a:rPr lang="en-US" altLang="zh-CN" dirty="0">
                <a:latin typeface="Arial" charset="0"/>
                <a:ea typeface="宋体" charset="-122"/>
                <a:cs typeface="Arial" charset="0"/>
              </a:rPr>
              <a:t>No defectives share the same “birthday” when S=poly(D)</a:t>
            </a:r>
          </a:p>
          <a:p>
            <a:pPr lvl="1" indent="0"/>
            <a:endParaRPr lang="en-US" altLang="zh-CN" dirty="0">
              <a:latin typeface="Arial" charset="0"/>
              <a:ea typeface="宋体" charset="-122"/>
              <a:cs typeface="Arial" charset="0"/>
            </a:endParaRPr>
          </a:p>
        </p:txBody>
      </p:sp>
      <p:pic>
        <p:nvPicPr>
          <p:cNvPr id="5" name="Picture 37" descr="C:\Users\Roland\Desktop\twostage.jpg"/>
          <p:cNvPicPr>
            <a:picLocks noChangeAspect="1" noChangeArrowheads="1"/>
          </p:cNvPicPr>
          <p:nvPr/>
        </p:nvPicPr>
        <p:blipFill>
          <a:blip r:embed="rId2" cstate="print"/>
          <a:srcRect/>
          <a:stretch>
            <a:fillRect/>
          </a:stretch>
        </p:blipFill>
        <p:spPr bwMode="auto">
          <a:xfrm>
            <a:off x="1259632" y="1412776"/>
            <a:ext cx="5976664" cy="4150140"/>
          </a:xfrm>
          <a:prstGeom prst="rect">
            <a:avLst/>
          </a:prstGeom>
          <a:noFill/>
          <a:ln w="9525">
            <a:noFill/>
            <a:miter lim="800000"/>
            <a:headEnd/>
            <a:tailEnd/>
          </a:ln>
        </p:spPr>
      </p:pic>
      <p:sp>
        <p:nvSpPr>
          <p:cNvPr id="6" name="Rectangle 5"/>
          <p:cNvSpPr/>
          <p:nvPr/>
        </p:nvSpPr>
        <p:spPr>
          <a:xfrm>
            <a:off x="4191000" y="1295400"/>
            <a:ext cx="3124200" cy="495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矩形 22"/>
          <p:cNvSpPr>
            <a:spLocks noChangeArrowheads="1"/>
          </p:cNvSpPr>
          <p:nvPr/>
        </p:nvSpPr>
        <p:spPr bwMode="auto">
          <a:xfrm>
            <a:off x="2089052" y="4469368"/>
            <a:ext cx="1339948" cy="369332"/>
          </a:xfrm>
          <a:prstGeom prst="rect">
            <a:avLst/>
          </a:prstGeom>
          <a:noFill/>
          <a:ln w="9525">
            <a:noFill/>
            <a:miter lim="800000"/>
            <a:headEnd/>
            <a:tailEnd/>
          </a:ln>
        </p:spPr>
        <p:txBody>
          <a:bodyPr wrap="square">
            <a:spAutoFit/>
          </a:bodyPr>
          <a:lstStyle/>
          <a:p>
            <a:pPr lvl="1" indent="0"/>
            <a:r>
              <a:rPr lang="en-US" altLang="zh-CN" i="1" dirty="0" smtClean="0">
                <a:latin typeface="Arial" charset="0"/>
                <a:ea typeface="宋体" charset="-122"/>
                <a:cs typeface="Arial" charset="0"/>
              </a:rPr>
              <a:t>=D</a:t>
            </a:r>
            <a:r>
              <a:rPr lang="en-US" altLang="zh-CN" i="1" baseline="30000" dirty="0" smtClean="0">
                <a:latin typeface="Arial" charset="0"/>
                <a:ea typeface="宋体" charset="-122"/>
                <a:cs typeface="Arial" charset="0"/>
              </a:rPr>
              <a:t>2</a:t>
            </a:r>
            <a:endParaRPr lang="en-US" altLang="zh-CN" i="1" dirty="0">
              <a:latin typeface="Arial" charset="0"/>
              <a:ea typeface="宋体" charset="-122"/>
              <a:cs typeface="Arial" charset="0"/>
            </a:endParaRPr>
          </a:p>
        </p:txBody>
      </p:sp>
      <p:sp>
        <p:nvSpPr>
          <p:cNvPr id="8" name="矩形 22"/>
          <p:cNvSpPr>
            <a:spLocks noChangeArrowheads="1"/>
          </p:cNvSpPr>
          <p:nvPr/>
        </p:nvSpPr>
        <p:spPr bwMode="auto">
          <a:xfrm>
            <a:off x="152400" y="5562600"/>
            <a:ext cx="6673948" cy="369332"/>
          </a:xfrm>
          <a:prstGeom prst="rect">
            <a:avLst/>
          </a:prstGeom>
          <a:noFill/>
          <a:ln w="9525">
            <a:noFill/>
            <a:miter lim="800000"/>
            <a:headEnd/>
            <a:tailEnd/>
          </a:ln>
        </p:spPr>
        <p:txBody>
          <a:bodyPr wrap="square">
            <a:spAutoFit/>
          </a:bodyPr>
          <a:lstStyle/>
          <a:p>
            <a:pPr lvl="1" indent="0"/>
            <a:r>
              <a:rPr lang="en-US" altLang="zh-CN" dirty="0" smtClean="0">
                <a:latin typeface="Arial" charset="0"/>
                <a:ea typeface="宋体" charset="-122"/>
                <a:cs typeface="Arial" charset="0"/>
              </a:rPr>
              <a:t>O(Dlog(D)log(D</a:t>
            </a:r>
            <a:r>
              <a:rPr lang="en-US" altLang="zh-CN" baseline="30000" dirty="0" smtClean="0">
                <a:latin typeface="Arial" charset="0"/>
                <a:ea typeface="宋体" charset="-122"/>
                <a:cs typeface="Arial" charset="0"/>
              </a:rPr>
              <a:t>2</a:t>
            </a:r>
            <a:r>
              <a:rPr lang="en-US" altLang="zh-CN" dirty="0" smtClean="0">
                <a:latin typeface="Arial" charset="0"/>
                <a:ea typeface="宋体" charset="-122"/>
                <a:cs typeface="Arial" charset="0"/>
              </a:rPr>
              <a:t>)) tests, time</a:t>
            </a:r>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60481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2-Stage Adaptive Group Testing</a:t>
            </a:r>
            <a:endParaRPr lang="zh-CN" altLang="en-US" dirty="0"/>
          </a:p>
        </p:txBody>
      </p:sp>
      <p:pic>
        <p:nvPicPr>
          <p:cNvPr id="5" name="Picture 37" descr="C:\Users\Roland\Desktop\twostage.jpg"/>
          <p:cNvPicPr>
            <a:picLocks noChangeAspect="1" noChangeArrowheads="1"/>
          </p:cNvPicPr>
          <p:nvPr/>
        </p:nvPicPr>
        <p:blipFill>
          <a:blip r:embed="rId2" cstate="print"/>
          <a:srcRect/>
          <a:stretch>
            <a:fillRect/>
          </a:stretch>
        </p:blipFill>
        <p:spPr bwMode="auto">
          <a:xfrm>
            <a:off x="1259632" y="1412776"/>
            <a:ext cx="5976664" cy="4150140"/>
          </a:xfrm>
          <a:prstGeom prst="rect">
            <a:avLst/>
          </a:prstGeom>
          <a:noFill/>
          <a:ln w="9525">
            <a:noFill/>
            <a:miter lim="800000"/>
            <a:headEnd/>
            <a:tailEnd/>
          </a:ln>
        </p:spPr>
      </p:pic>
      <p:sp>
        <p:nvSpPr>
          <p:cNvPr id="7" name="矩形 22"/>
          <p:cNvSpPr>
            <a:spLocks noChangeArrowheads="1"/>
          </p:cNvSpPr>
          <p:nvPr/>
        </p:nvSpPr>
        <p:spPr bwMode="auto">
          <a:xfrm>
            <a:off x="2089052" y="4469368"/>
            <a:ext cx="1339948" cy="369332"/>
          </a:xfrm>
          <a:prstGeom prst="rect">
            <a:avLst/>
          </a:prstGeom>
          <a:noFill/>
          <a:ln w="9525">
            <a:noFill/>
            <a:miter lim="800000"/>
            <a:headEnd/>
            <a:tailEnd/>
          </a:ln>
        </p:spPr>
        <p:txBody>
          <a:bodyPr wrap="square">
            <a:spAutoFit/>
          </a:bodyPr>
          <a:lstStyle/>
          <a:p>
            <a:pPr lvl="1" indent="0"/>
            <a:r>
              <a:rPr lang="en-US" altLang="zh-CN" i="1" dirty="0" smtClean="0">
                <a:latin typeface="Arial" charset="0"/>
                <a:ea typeface="宋体" charset="-122"/>
                <a:cs typeface="Arial" charset="0"/>
              </a:rPr>
              <a:t>=D</a:t>
            </a:r>
            <a:r>
              <a:rPr lang="en-US" altLang="zh-CN" i="1" baseline="30000" dirty="0" smtClean="0">
                <a:latin typeface="Arial" charset="0"/>
                <a:ea typeface="宋体" charset="-122"/>
                <a:cs typeface="Arial" charset="0"/>
              </a:rPr>
              <a:t>2</a:t>
            </a:r>
            <a:endParaRPr lang="en-US" altLang="zh-CN" i="1" dirty="0">
              <a:latin typeface="Arial" charset="0"/>
              <a:ea typeface="宋体" charset="-122"/>
              <a:cs typeface="Arial" charset="0"/>
            </a:endParaRPr>
          </a:p>
        </p:txBody>
      </p:sp>
      <p:sp>
        <p:nvSpPr>
          <p:cNvPr id="9" name="矩形 22"/>
          <p:cNvSpPr>
            <a:spLocks noChangeArrowheads="1"/>
          </p:cNvSpPr>
          <p:nvPr/>
        </p:nvSpPr>
        <p:spPr bwMode="auto">
          <a:xfrm>
            <a:off x="4572000" y="5562600"/>
            <a:ext cx="3200400" cy="369332"/>
          </a:xfrm>
          <a:prstGeom prst="rect">
            <a:avLst/>
          </a:prstGeom>
          <a:noFill/>
          <a:ln w="9525">
            <a:noFill/>
            <a:miter lim="800000"/>
            <a:headEnd/>
            <a:tailEnd/>
          </a:ln>
        </p:spPr>
        <p:txBody>
          <a:bodyPr wrap="square">
            <a:spAutoFit/>
          </a:bodyPr>
          <a:lstStyle/>
          <a:p>
            <a:pPr lvl="1" indent="0"/>
            <a:r>
              <a:rPr lang="en-US" altLang="zh-CN" dirty="0" err="1" smtClean="0">
                <a:latin typeface="Arial" charset="0"/>
                <a:ea typeface="宋体" charset="-122"/>
                <a:cs typeface="Arial" charset="0"/>
              </a:rPr>
              <a:t>O(Dlog(N</a:t>
            </a:r>
            <a:r>
              <a:rPr lang="en-US" altLang="zh-CN" smtClean="0">
                <a:latin typeface="Arial" charset="0"/>
                <a:ea typeface="宋体" charset="-122"/>
                <a:cs typeface="Arial" charset="0"/>
              </a:rPr>
              <a:t>)) </a:t>
            </a:r>
            <a:r>
              <a:rPr lang="en-US" altLang="zh-CN" dirty="0" smtClean="0">
                <a:latin typeface="Arial" charset="0"/>
                <a:ea typeface="宋体" charset="-122"/>
                <a:cs typeface="Arial" charset="0"/>
              </a:rPr>
              <a:t>tests, time</a:t>
            </a:r>
            <a:endParaRPr lang="en-US" altLang="zh-CN" dirty="0">
              <a:latin typeface="Arial" charset="0"/>
              <a:ea typeface="宋体" charset="-122"/>
              <a:cs typeface="Arial" charset="0"/>
            </a:endParaRPr>
          </a:p>
        </p:txBody>
      </p:sp>
    </p:spTree>
    <p:extLst>
      <p:ext uri="{BB962C8B-B14F-4D97-AF65-F5344CB8AC3E}">
        <p14:creationId xmlns:p14="http://schemas.microsoft.com/office/powerpoint/2010/main" val="248744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dirty="0" smtClean="0">
                <a:cs typeface="宋体" pitchFamily="-84" charset="-122"/>
              </a:rPr>
              <a:t>B. Network </a:t>
            </a:r>
            <a:r>
              <a:rPr lang="en-US" altLang="zh-CN" dirty="0">
                <a:cs typeface="宋体" pitchFamily="-84" charset="-122"/>
              </a:rPr>
              <a:t>Tomography</a:t>
            </a:r>
          </a:p>
        </p:txBody>
      </p:sp>
      <p:sp>
        <p:nvSpPr>
          <p:cNvPr id="773123" name="Cloud"/>
          <p:cNvSpPr>
            <a:spLocks noChangeAspect="1" noEditPoints="1" noChangeArrowheads="1"/>
          </p:cNvSpPr>
          <p:nvPr/>
        </p:nvSpPr>
        <p:spPr bwMode="auto">
          <a:xfrm rot="-5146497">
            <a:off x="1289050" y="2232025"/>
            <a:ext cx="3744913" cy="40370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latin typeface="Tahoma" pitchFamily="-108" charset="0"/>
              <a:ea typeface="新細明體" pitchFamily="-108" charset="-120"/>
              <a:cs typeface="新細明體" pitchFamily="-108" charset="-120"/>
            </a:endParaRPr>
          </a:p>
        </p:txBody>
      </p:sp>
      <p:sp>
        <p:nvSpPr>
          <p:cNvPr id="20484" name="Oval 4"/>
          <p:cNvSpPr>
            <a:spLocks noChangeArrowheads="1"/>
          </p:cNvSpPr>
          <p:nvPr/>
        </p:nvSpPr>
        <p:spPr bwMode="auto">
          <a:xfrm>
            <a:off x="6096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0485" name="Oval 5"/>
          <p:cNvSpPr>
            <a:spLocks noChangeArrowheads="1"/>
          </p:cNvSpPr>
          <p:nvPr/>
        </p:nvSpPr>
        <p:spPr bwMode="auto">
          <a:xfrm>
            <a:off x="5121275" y="2984500"/>
            <a:ext cx="217488" cy="2159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20486" name="Freeform 6"/>
          <p:cNvSpPr>
            <a:spLocks/>
          </p:cNvSpPr>
          <p:nvPr/>
        </p:nvSpPr>
        <p:spPr bwMode="auto">
          <a:xfrm>
            <a:off x="762000" y="2590800"/>
            <a:ext cx="4343400" cy="1371600"/>
          </a:xfrm>
          <a:custGeom>
            <a:avLst/>
            <a:gdLst>
              <a:gd name="T0" fmla="*/ 0 w 2736"/>
              <a:gd name="T1" fmla="*/ 2147483647 h 864"/>
              <a:gd name="T2" fmla="*/ 2147483647 w 2736"/>
              <a:gd name="T3" fmla="*/ 241935000 h 864"/>
              <a:gd name="T4" fmla="*/ 2147483647 w 2736"/>
              <a:gd name="T5" fmla="*/ 725805000 h 864"/>
              <a:gd name="T6" fmla="*/ 0 60000 65536"/>
              <a:gd name="T7" fmla="*/ 0 60000 65536"/>
              <a:gd name="T8" fmla="*/ 0 60000 65536"/>
              <a:gd name="T9" fmla="*/ 0 w 2736"/>
              <a:gd name="T10" fmla="*/ 0 h 864"/>
              <a:gd name="T11" fmla="*/ 2736 w 2736"/>
              <a:gd name="T12" fmla="*/ 864 h 864"/>
            </a:gdLst>
            <a:ahLst/>
            <a:cxnLst>
              <a:cxn ang="T6">
                <a:pos x="T0" y="T1"/>
              </a:cxn>
              <a:cxn ang="T7">
                <a:pos x="T2" y="T3"/>
              </a:cxn>
              <a:cxn ang="T8">
                <a:pos x="T4" y="T5"/>
              </a:cxn>
            </a:cxnLst>
            <a:rect l="T9" t="T10" r="T11" b="T12"/>
            <a:pathLst>
              <a:path w="2736" h="864">
                <a:moveTo>
                  <a:pt x="0" y="864"/>
                </a:moveTo>
                <a:cubicBezTo>
                  <a:pt x="372" y="528"/>
                  <a:pt x="744" y="192"/>
                  <a:pt x="1200" y="96"/>
                </a:cubicBezTo>
                <a:cubicBezTo>
                  <a:pt x="1656" y="0"/>
                  <a:pt x="2196" y="144"/>
                  <a:pt x="2736" y="288"/>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20487" name="Freeform 7"/>
          <p:cNvSpPr>
            <a:spLocks/>
          </p:cNvSpPr>
          <p:nvPr/>
        </p:nvSpPr>
        <p:spPr bwMode="auto">
          <a:xfrm>
            <a:off x="762000" y="3060700"/>
            <a:ext cx="4343400" cy="901700"/>
          </a:xfrm>
          <a:custGeom>
            <a:avLst/>
            <a:gdLst>
              <a:gd name="T0" fmla="*/ 0 w 2736"/>
              <a:gd name="T1" fmla="*/ 1431448750 h 568"/>
              <a:gd name="T2" fmla="*/ 2147483647 w 2736"/>
              <a:gd name="T3" fmla="*/ 221773750 h 568"/>
              <a:gd name="T4" fmla="*/ 2147483647 w 2736"/>
              <a:gd name="T5" fmla="*/ 100806250 h 568"/>
              <a:gd name="T6" fmla="*/ 0 60000 65536"/>
              <a:gd name="T7" fmla="*/ 0 60000 65536"/>
              <a:gd name="T8" fmla="*/ 0 60000 65536"/>
              <a:gd name="T9" fmla="*/ 0 w 2736"/>
              <a:gd name="T10" fmla="*/ 0 h 568"/>
              <a:gd name="T11" fmla="*/ 2736 w 2736"/>
              <a:gd name="T12" fmla="*/ 568 h 568"/>
            </a:gdLst>
            <a:ahLst/>
            <a:cxnLst>
              <a:cxn ang="T6">
                <a:pos x="T0" y="T1"/>
              </a:cxn>
              <a:cxn ang="T7">
                <a:pos x="T2" y="T3"/>
              </a:cxn>
              <a:cxn ang="T8">
                <a:pos x="T4" y="T5"/>
              </a:cxn>
            </a:cxnLst>
            <a:rect l="T9" t="T10" r="T11" b="T12"/>
            <a:pathLst>
              <a:path w="2736" h="568">
                <a:moveTo>
                  <a:pt x="0" y="568"/>
                </a:moveTo>
                <a:cubicBezTo>
                  <a:pt x="468" y="372"/>
                  <a:pt x="936" y="176"/>
                  <a:pt x="1392" y="88"/>
                </a:cubicBezTo>
                <a:cubicBezTo>
                  <a:pt x="1848" y="0"/>
                  <a:pt x="2512" y="48"/>
                  <a:pt x="2736" y="4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20488" name="Freeform 8"/>
          <p:cNvSpPr>
            <a:spLocks/>
          </p:cNvSpPr>
          <p:nvPr/>
        </p:nvSpPr>
        <p:spPr bwMode="auto">
          <a:xfrm>
            <a:off x="762000" y="3200400"/>
            <a:ext cx="4419600" cy="762000"/>
          </a:xfrm>
          <a:custGeom>
            <a:avLst/>
            <a:gdLst>
              <a:gd name="T0" fmla="*/ 468497847 w 3056"/>
              <a:gd name="T1" fmla="*/ 1132889673 h 496"/>
              <a:gd name="T2" fmla="*/ 568890449 w 3056"/>
              <a:gd name="T3" fmla="*/ 1132889673 h 496"/>
              <a:gd name="T4" fmla="*/ 2147483647 w 3056"/>
              <a:gd name="T5" fmla="*/ 906311431 h 496"/>
              <a:gd name="T6" fmla="*/ 2147483647 w 3056"/>
              <a:gd name="T7" fmla="*/ 0 h 496"/>
              <a:gd name="T8" fmla="*/ 0 60000 65536"/>
              <a:gd name="T9" fmla="*/ 0 60000 65536"/>
              <a:gd name="T10" fmla="*/ 0 60000 65536"/>
              <a:gd name="T11" fmla="*/ 0 60000 65536"/>
              <a:gd name="T12" fmla="*/ 0 w 3056"/>
              <a:gd name="T13" fmla="*/ 0 h 496"/>
              <a:gd name="T14" fmla="*/ 3056 w 3056"/>
              <a:gd name="T15" fmla="*/ 496 h 496"/>
            </a:gdLst>
            <a:ahLst/>
            <a:cxnLst>
              <a:cxn ang="T8">
                <a:pos x="T0" y="T1"/>
              </a:cxn>
              <a:cxn ang="T9">
                <a:pos x="T2" y="T3"/>
              </a:cxn>
              <a:cxn ang="T10">
                <a:pos x="T4" y="T5"/>
              </a:cxn>
              <a:cxn ang="T11">
                <a:pos x="T6" y="T7"/>
              </a:cxn>
            </a:cxnLst>
            <a:rect l="T12" t="T13" r="T14" b="T15"/>
            <a:pathLst>
              <a:path w="3056" h="496">
                <a:moveTo>
                  <a:pt x="224" y="480"/>
                </a:moveTo>
                <a:cubicBezTo>
                  <a:pt x="112" y="488"/>
                  <a:pt x="0" y="496"/>
                  <a:pt x="272" y="480"/>
                </a:cubicBezTo>
                <a:cubicBezTo>
                  <a:pt x="544" y="464"/>
                  <a:pt x="1392" y="464"/>
                  <a:pt x="1856" y="384"/>
                </a:cubicBezTo>
                <a:cubicBezTo>
                  <a:pt x="2320" y="304"/>
                  <a:pt x="2688" y="152"/>
                  <a:pt x="3056" y="0"/>
                </a:cubicBezTo>
              </a:path>
            </a:pathLst>
          </a:custGeom>
          <a:noFill/>
          <a:ln w="9525">
            <a:solidFill>
              <a:schemeClr val="hlink"/>
            </a:solidFill>
            <a:round/>
            <a:headEnd/>
            <a:tailEnd type="triangle" w="med" len="med"/>
          </a:ln>
        </p:spPr>
        <p:txBody>
          <a:bodyPr wrap="none" anchor="ctr">
            <a:prstTxWarp prst="textNoShape">
              <a:avLst/>
            </a:prstTxWarp>
          </a:bodyPr>
          <a:lstStyle/>
          <a:p>
            <a:endParaRPr lang="en-US"/>
          </a:p>
        </p:txBody>
      </p:sp>
      <p:sp>
        <p:nvSpPr>
          <p:cNvPr id="20489" name="Line 9"/>
          <p:cNvSpPr>
            <a:spLocks noChangeShapeType="1"/>
          </p:cNvSpPr>
          <p:nvPr/>
        </p:nvSpPr>
        <p:spPr bwMode="auto">
          <a:xfrm flipV="1">
            <a:off x="1524000" y="3200400"/>
            <a:ext cx="609600" cy="304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0" name="Line 10"/>
          <p:cNvSpPr>
            <a:spLocks noChangeShapeType="1"/>
          </p:cNvSpPr>
          <p:nvPr/>
        </p:nvSpPr>
        <p:spPr bwMode="auto">
          <a:xfrm>
            <a:off x="1524000" y="3505200"/>
            <a:ext cx="533400" cy="152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3563" name="Line 11"/>
          <p:cNvSpPr>
            <a:spLocks noChangeShapeType="1"/>
          </p:cNvSpPr>
          <p:nvPr/>
        </p:nvSpPr>
        <p:spPr bwMode="auto">
          <a:xfrm flipV="1">
            <a:off x="2133600" y="2895600"/>
            <a:ext cx="609600" cy="304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2" name="Line 12"/>
          <p:cNvSpPr>
            <a:spLocks noChangeShapeType="1"/>
          </p:cNvSpPr>
          <p:nvPr/>
        </p:nvSpPr>
        <p:spPr bwMode="auto">
          <a:xfrm>
            <a:off x="2133600" y="3200400"/>
            <a:ext cx="6858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3" name="Line 13"/>
          <p:cNvSpPr>
            <a:spLocks noChangeShapeType="1"/>
          </p:cNvSpPr>
          <p:nvPr/>
        </p:nvSpPr>
        <p:spPr bwMode="auto">
          <a:xfrm flipV="1">
            <a:off x="2057400" y="3429000"/>
            <a:ext cx="7620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3566" name="Line 14"/>
          <p:cNvSpPr>
            <a:spLocks noChangeShapeType="1"/>
          </p:cNvSpPr>
          <p:nvPr/>
        </p:nvSpPr>
        <p:spPr bwMode="auto">
          <a:xfrm flipV="1">
            <a:off x="2057400" y="3657600"/>
            <a:ext cx="14478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5" name="Line 15"/>
          <p:cNvSpPr>
            <a:spLocks noChangeShapeType="1"/>
          </p:cNvSpPr>
          <p:nvPr/>
        </p:nvSpPr>
        <p:spPr bwMode="auto">
          <a:xfrm>
            <a:off x="2743200" y="2895600"/>
            <a:ext cx="685800" cy="762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6" name="Line 16"/>
          <p:cNvSpPr>
            <a:spLocks noChangeShapeType="1"/>
          </p:cNvSpPr>
          <p:nvPr/>
        </p:nvSpPr>
        <p:spPr bwMode="auto">
          <a:xfrm>
            <a:off x="2819400" y="3429000"/>
            <a:ext cx="5334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7" name="Line 17"/>
          <p:cNvSpPr>
            <a:spLocks noChangeShapeType="1"/>
          </p:cNvSpPr>
          <p:nvPr/>
        </p:nvSpPr>
        <p:spPr bwMode="auto">
          <a:xfrm flipV="1">
            <a:off x="3505200" y="3048000"/>
            <a:ext cx="1600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8" name="Line 18"/>
          <p:cNvSpPr>
            <a:spLocks noChangeShapeType="1"/>
          </p:cNvSpPr>
          <p:nvPr/>
        </p:nvSpPr>
        <p:spPr bwMode="auto">
          <a:xfrm>
            <a:off x="2743200" y="2895600"/>
            <a:ext cx="23622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3572" name="Text Box 25"/>
          <p:cNvSpPr txBox="1">
            <a:spLocks noChangeArrowheads="1"/>
          </p:cNvSpPr>
          <p:nvPr/>
        </p:nvSpPr>
        <p:spPr bwMode="auto">
          <a:xfrm>
            <a:off x="5410200" y="2630488"/>
            <a:ext cx="3325813" cy="646112"/>
          </a:xfrm>
          <a:prstGeom prst="rect">
            <a:avLst/>
          </a:prstGeom>
          <a:noFill/>
          <a:ln w="9525">
            <a:noFill/>
            <a:miter lim="800000"/>
            <a:headEnd/>
            <a:tailEnd/>
          </a:ln>
        </p:spPr>
        <p:txBody>
          <a:bodyPr wrap="none">
            <a:prstTxWarp prst="textNoShape">
              <a:avLst/>
            </a:prstTxWarp>
            <a:spAutoFit/>
          </a:bodyPr>
          <a:lstStyle/>
          <a:p>
            <a:r>
              <a:rPr lang="en-US" altLang="zh-TW"/>
              <a:t>Measurements </a:t>
            </a:r>
            <a:r>
              <a:rPr lang="en-US" altLang="zh-TW" b="1"/>
              <a:t>y</a:t>
            </a:r>
            <a:r>
              <a:rPr lang="en-US" altLang="zh-TW"/>
              <a:t>:</a:t>
            </a:r>
          </a:p>
          <a:p>
            <a:pPr lvl="1">
              <a:buFontTx/>
              <a:buChar char="•"/>
            </a:pPr>
            <a:r>
              <a:rPr lang="en-US" altLang="zh-TW"/>
              <a:t>End-to-end packet delays</a:t>
            </a:r>
          </a:p>
        </p:txBody>
      </p:sp>
      <p:sp>
        <p:nvSpPr>
          <p:cNvPr id="20500" name="Text Box 25"/>
          <p:cNvSpPr txBox="1">
            <a:spLocks noChangeArrowheads="1"/>
          </p:cNvSpPr>
          <p:nvPr/>
        </p:nvSpPr>
        <p:spPr bwMode="auto">
          <a:xfrm>
            <a:off x="1066800" y="1600200"/>
            <a:ext cx="5173663" cy="646113"/>
          </a:xfrm>
          <a:prstGeom prst="rect">
            <a:avLst/>
          </a:prstGeom>
          <a:noFill/>
          <a:ln w="9525">
            <a:noFill/>
            <a:miter lim="800000"/>
            <a:headEnd/>
            <a:tailEnd/>
          </a:ln>
        </p:spPr>
        <p:txBody>
          <a:bodyPr wrap="none">
            <a:prstTxWarp prst="textNoShape">
              <a:avLst/>
            </a:prstTxWarp>
            <a:spAutoFit/>
          </a:bodyPr>
          <a:lstStyle/>
          <a:p>
            <a:r>
              <a:rPr lang="en-US" altLang="zh-TW"/>
              <a:t>Transform T:</a:t>
            </a:r>
          </a:p>
          <a:p>
            <a:pPr lvl="1">
              <a:buFontTx/>
              <a:buChar char="•"/>
            </a:pPr>
            <a:r>
              <a:rPr lang="en-US" altLang="zh-TW"/>
              <a:t>Network connectivity matrix (known </a:t>
            </a:r>
            <a:r>
              <a:rPr lang="en-US" altLang="zh-TW" i="1"/>
              <a:t>a priori</a:t>
            </a:r>
            <a:r>
              <a:rPr lang="en-US" altLang="zh-TW"/>
              <a:t>)</a:t>
            </a:r>
          </a:p>
        </p:txBody>
      </p:sp>
      <p:sp>
        <p:nvSpPr>
          <p:cNvPr id="24" name="Text Box 25"/>
          <p:cNvSpPr txBox="1">
            <a:spLocks noChangeArrowheads="1"/>
          </p:cNvSpPr>
          <p:nvPr/>
        </p:nvSpPr>
        <p:spPr bwMode="auto">
          <a:xfrm>
            <a:off x="5437188" y="3581400"/>
            <a:ext cx="2890535" cy="646331"/>
          </a:xfrm>
          <a:prstGeom prst="rect">
            <a:avLst/>
          </a:prstGeom>
          <a:noFill/>
          <a:ln w="9525">
            <a:noFill/>
            <a:miter lim="800000"/>
            <a:headEnd/>
            <a:tailEnd/>
          </a:ln>
        </p:spPr>
        <p:txBody>
          <a:bodyPr wrap="none">
            <a:prstTxWarp prst="textNoShape">
              <a:avLst/>
            </a:prstTxWarp>
            <a:spAutoFit/>
          </a:bodyPr>
          <a:lstStyle/>
          <a:p>
            <a:r>
              <a:rPr lang="en-US" altLang="zh-TW" dirty="0"/>
              <a:t>Infer </a:t>
            </a:r>
            <a:r>
              <a:rPr lang="en-US" altLang="zh-TW" b="1" dirty="0" err="1"/>
              <a:t>x</a:t>
            </a:r>
            <a:r>
              <a:rPr lang="en-US" altLang="zh-TW" dirty="0"/>
              <a:t>:</a:t>
            </a:r>
          </a:p>
          <a:p>
            <a:pPr lvl="1">
              <a:buFontTx/>
              <a:buChar char="•"/>
            </a:pPr>
            <a:r>
              <a:rPr lang="en-US" altLang="zh-TW" dirty="0" smtClean="0"/>
              <a:t>Link/node </a:t>
            </a:r>
            <a:r>
              <a:rPr lang="en-US" altLang="zh-TW" dirty="0"/>
              <a:t>congestion</a:t>
            </a:r>
          </a:p>
        </p:txBody>
      </p:sp>
      <p:sp>
        <p:nvSpPr>
          <p:cNvPr id="25" name="Text Box 25"/>
          <p:cNvSpPr txBox="1">
            <a:spLocks noChangeArrowheads="1"/>
          </p:cNvSpPr>
          <p:nvPr/>
        </p:nvSpPr>
        <p:spPr bwMode="auto">
          <a:xfrm>
            <a:off x="5589588" y="4267200"/>
            <a:ext cx="2249487" cy="369888"/>
          </a:xfrm>
          <a:prstGeom prst="rect">
            <a:avLst/>
          </a:prstGeom>
          <a:noFill/>
          <a:ln w="9525">
            <a:noFill/>
            <a:miter lim="800000"/>
            <a:headEnd/>
            <a:tailEnd/>
          </a:ln>
        </p:spPr>
        <p:txBody>
          <a:bodyPr wrap="none">
            <a:prstTxWarp prst="textNoShape">
              <a:avLst/>
            </a:prstTxWarp>
            <a:spAutoFit/>
          </a:bodyPr>
          <a:lstStyle/>
          <a:p>
            <a:r>
              <a:rPr lang="en-US" altLang="zh-TW"/>
              <a:t>Hopefully “</a:t>
            </a:r>
            <a:r>
              <a:rPr lang="en-US" altLang="zh-TW" i="1"/>
              <a:t>k</a:t>
            </a:r>
            <a:r>
              <a:rPr lang="en-US" altLang="zh-TW"/>
              <a:t>-sparse”</a:t>
            </a:r>
          </a:p>
        </p:txBody>
      </p:sp>
      <p:sp>
        <p:nvSpPr>
          <p:cNvPr id="26" name="Text Box 25"/>
          <p:cNvSpPr txBox="1">
            <a:spLocks noChangeArrowheads="1"/>
          </p:cNvSpPr>
          <p:nvPr/>
        </p:nvSpPr>
        <p:spPr bwMode="auto">
          <a:xfrm>
            <a:off x="5562600" y="4648200"/>
            <a:ext cx="2519363" cy="369888"/>
          </a:xfrm>
          <a:prstGeom prst="rect">
            <a:avLst/>
          </a:prstGeom>
          <a:noFill/>
          <a:ln w="9525">
            <a:noFill/>
            <a:miter lim="800000"/>
            <a:headEnd/>
            <a:tailEnd/>
          </a:ln>
        </p:spPr>
        <p:txBody>
          <a:bodyPr wrap="none">
            <a:prstTxWarp prst="textNoShape">
              <a:avLst/>
            </a:prstTxWarp>
            <a:spAutoFit/>
          </a:bodyPr>
          <a:lstStyle/>
          <a:p>
            <a:r>
              <a:rPr lang="en-US" altLang="zh-TW"/>
              <a:t>Compressive sensing?</a:t>
            </a:r>
          </a:p>
        </p:txBody>
      </p:sp>
      <p:sp>
        <p:nvSpPr>
          <p:cNvPr id="27" name="Text Box 25"/>
          <p:cNvSpPr txBox="1">
            <a:spLocks noChangeArrowheads="1"/>
          </p:cNvSpPr>
          <p:nvPr/>
        </p:nvSpPr>
        <p:spPr bwMode="auto">
          <a:xfrm>
            <a:off x="5257800" y="5345113"/>
            <a:ext cx="2955106" cy="1200329"/>
          </a:xfrm>
          <a:prstGeom prst="rect">
            <a:avLst/>
          </a:prstGeom>
          <a:noFill/>
          <a:ln w="9525">
            <a:noFill/>
            <a:miter lim="800000"/>
            <a:headEnd/>
            <a:tailEnd/>
          </a:ln>
        </p:spPr>
        <p:txBody>
          <a:bodyPr wrap="none">
            <a:prstTxWarp prst="textNoShape">
              <a:avLst/>
            </a:prstTxWarp>
            <a:spAutoFit/>
          </a:bodyPr>
          <a:lstStyle/>
          <a:p>
            <a:r>
              <a:rPr lang="en-US" altLang="zh-TW" dirty="0">
                <a:solidFill>
                  <a:srgbClr val="FF0000"/>
                </a:solidFill>
              </a:rPr>
              <a:t>Challenge:</a:t>
            </a:r>
          </a:p>
          <a:p>
            <a:pPr lvl="1">
              <a:buFont typeface="Arial" pitchFamily="-84" charset="0"/>
              <a:buChar char="•"/>
            </a:pPr>
            <a:r>
              <a:rPr lang="en-US" altLang="zh-TW" dirty="0"/>
              <a:t>Matrix T “fixed</a:t>
            </a:r>
            <a:r>
              <a:rPr lang="en-US" altLang="zh-TW" dirty="0" smtClean="0"/>
              <a:t>”</a:t>
            </a:r>
          </a:p>
          <a:p>
            <a:pPr lvl="1">
              <a:buFont typeface="Arial" pitchFamily="-84" charset="0"/>
              <a:buChar char="•"/>
            </a:pPr>
            <a:r>
              <a:rPr lang="en-US" altLang="zh-TW" dirty="0" smtClean="0"/>
              <a:t>Can only take “some”</a:t>
            </a:r>
          </a:p>
          <a:p>
            <a:pPr lvl="1"/>
            <a:r>
              <a:rPr lang="en-US" altLang="zh-TW" dirty="0" smtClean="0"/>
              <a:t>  types of measurements </a:t>
            </a:r>
            <a:endParaRPr lang="en-US" altLang="zh-TW" dirty="0"/>
          </a:p>
        </p:txBody>
      </p:sp>
    </p:spTree>
    <p:custDataLst>
      <p:tags r:id="rId1"/>
    </p:custDataLst>
    <p:extLst>
      <p:ext uri="{BB962C8B-B14F-4D97-AF65-F5344CB8AC3E}">
        <p14:creationId xmlns:p14="http://schemas.microsoft.com/office/powerpoint/2010/main" val="309315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7" presetClass="emph" presetSubtype="2" fill="hold" nodeType="withEffect">
                                  <p:stCondLst>
                                    <p:cond delay="0"/>
                                  </p:stCondLst>
                                  <p:childTnLst>
                                    <p:animClr clrSpc="rgb" dir="cw">
                                      <p:cBhvr>
                                        <p:cTn id="12" dur="500" fill="hold"/>
                                        <p:tgtEl>
                                          <p:spTgt spid="23566"/>
                                        </p:tgtEl>
                                        <p:attrNameLst>
                                          <p:attrName>stroke.color</p:attrName>
                                        </p:attrNameLst>
                                      </p:cBhvr>
                                      <p:to>
                                        <a:schemeClr val="accent2"/>
                                      </p:to>
                                    </p:animClr>
                                    <p:set>
                                      <p:cBhvr>
                                        <p:cTn id="13" dur="500" fill="hold"/>
                                        <p:tgtEl>
                                          <p:spTgt spid="23566"/>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23563"/>
                                        </p:tgtEl>
                                        <p:attrNameLst>
                                          <p:attrName>stroke.color</p:attrName>
                                        </p:attrNameLst>
                                      </p:cBhvr>
                                      <p:to>
                                        <a:schemeClr val="accent2"/>
                                      </p:to>
                                    </p:animClr>
                                    <p:set>
                                      <p:cBhvr>
                                        <p:cTn id="16" dur="500" fill="hold"/>
                                        <p:tgtEl>
                                          <p:spTgt spid="23563"/>
                                        </p:tgtEl>
                                        <p:attrNameLst>
                                          <p:attrName>stroke.on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 grpId="0"/>
      <p:bldP spid="24" grpId="0"/>
      <p:bldP spid="25" grpId="0"/>
      <p:bldP spid="26" grpId="0"/>
      <p:bldP spid="27"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4"/>
          <p:cNvPicPr>
            <a:picLocks noChangeAspect="1"/>
          </p:cNvPicPr>
          <p:nvPr/>
        </p:nvPicPr>
        <p:blipFill>
          <a:blip r:embed="rId2"/>
          <a:srcRect/>
          <a:stretch>
            <a:fillRect/>
          </a:stretch>
        </p:blipFill>
        <p:spPr bwMode="auto">
          <a:xfrm>
            <a:off x="2641600" y="971550"/>
            <a:ext cx="3860800" cy="4914900"/>
          </a:xfrm>
          <a:prstGeom prst="rect">
            <a:avLst/>
          </a:prstGeom>
          <a:noFill/>
          <a:ln w="9525">
            <a:noFill/>
            <a:miter lim="800000"/>
            <a:headEnd/>
            <a:tailEnd/>
          </a:ln>
        </p:spPr>
      </p:pic>
    </p:spTree>
    <p:extLst>
      <p:ext uri="{BB962C8B-B14F-4D97-AF65-F5344CB8AC3E}">
        <p14:creationId xmlns:p14="http://schemas.microsoft.com/office/powerpoint/2010/main" val="358612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7" name="Freeform 5"/>
          <p:cNvSpPr>
            <a:spLocks noEditPoints="1"/>
          </p:cNvSpPr>
          <p:nvPr/>
        </p:nvSpPr>
        <p:spPr bwMode="auto">
          <a:xfrm>
            <a:off x="1049338" y="1641476"/>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58" name="Freeform 6"/>
          <p:cNvSpPr>
            <a:spLocks noEditPoints="1"/>
          </p:cNvSpPr>
          <p:nvPr/>
        </p:nvSpPr>
        <p:spPr bwMode="auto">
          <a:xfrm>
            <a:off x="1049338" y="1641476"/>
            <a:ext cx="3600450" cy="2235200"/>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 name="内容占位符 2"/>
          <p:cNvSpPr>
            <a:spLocks noGrp="1"/>
          </p:cNvSpPr>
          <p:nvPr>
            <p:ph idx="1"/>
          </p:nvPr>
        </p:nvSpPr>
        <p:spPr>
          <a:xfrm>
            <a:off x="916639" y="4134117"/>
            <a:ext cx="5915891" cy="4525963"/>
          </a:xfrm>
        </p:spPr>
        <p:txBody>
          <a:bodyPr>
            <a:normAutofit/>
          </a:bodyPr>
          <a:lstStyle/>
          <a:p>
            <a:r>
              <a:rPr lang="en-US" altLang="zh-CN" sz="1800" dirty="0" smtClean="0"/>
              <a:t>Observation:</a:t>
            </a:r>
          </a:p>
          <a:p>
            <a:pPr lvl="1"/>
            <a:r>
              <a:rPr lang="en-US" altLang="zh-CN" sz="1800" dirty="0" smtClean="0"/>
              <a:t>only </a:t>
            </a:r>
            <a:r>
              <a:rPr lang="en-US" altLang="zh-CN" sz="1800" b="1" dirty="0" smtClean="0"/>
              <a:t>few</a:t>
            </a:r>
            <a:r>
              <a:rPr lang="en-US" altLang="zh-CN" sz="1800" dirty="0" smtClean="0"/>
              <a:t> edges (or nodes) “unknown” </a:t>
            </a:r>
          </a:p>
          <a:p>
            <a:pPr marL="457200" lvl="1" indent="0">
              <a:buNone/>
            </a:pPr>
            <a:r>
              <a:rPr lang="en-US" altLang="zh-CN" sz="1800" dirty="0" smtClean="0"/>
              <a:t>     =&gt; sparse recovery problem</a:t>
            </a:r>
          </a:p>
          <a:p>
            <a:pPr lvl="1"/>
            <a:endParaRPr lang="en-US" altLang="zh-CN" sz="1800" dirty="0"/>
          </a:p>
          <a:p>
            <a:pPr lvl="1"/>
            <a:endParaRPr lang="en-US" altLang="zh-CN" sz="1800" dirty="0"/>
          </a:p>
        </p:txBody>
      </p:sp>
      <p:sp>
        <p:nvSpPr>
          <p:cNvPr id="4" name="灯片编号占位符 3"/>
          <p:cNvSpPr>
            <a:spLocks noGrp="1"/>
          </p:cNvSpPr>
          <p:nvPr>
            <p:ph type="sldNum" sz="quarter" idx="12"/>
          </p:nvPr>
        </p:nvSpPr>
        <p:spPr/>
        <p:txBody>
          <a:bodyPr/>
          <a:lstStyle/>
          <a:p>
            <a:r>
              <a:rPr lang="en-US" altLang="zh-CN" dirty="0" smtClean="0"/>
              <a:t>2</a:t>
            </a:r>
            <a:endParaRPr lang="zh-CN" altLang="en-US" dirty="0"/>
          </a:p>
        </p:txBody>
      </p:sp>
      <p:pic>
        <p:nvPicPr>
          <p:cNvPr id="9" name="Picture 8"/>
          <p:cNvPicPr>
            <a:picLocks noChangeAspect="1"/>
          </p:cNvPicPr>
          <p:nvPr/>
        </p:nvPicPr>
        <p:blipFill>
          <a:blip r:embed="rId3"/>
          <a:stretch>
            <a:fillRect/>
          </a:stretch>
        </p:blipFill>
        <p:spPr>
          <a:xfrm>
            <a:off x="5742020" y="1708421"/>
            <a:ext cx="1320800" cy="1892300"/>
          </a:xfrm>
          <a:prstGeom prst="rect">
            <a:avLst/>
          </a:prstGeom>
          <a:scene3d>
            <a:camera prst="orthographicFront">
              <a:rot lat="600000" lon="0" rev="16854000"/>
            </a:camera>
            <a:lightRig rig="threePt" dir="t"/>
          </a:scene3d>
        </p:spPr>
      </p:pic>
      <p:pic>
        <p:nvPicPr>
          <p:cNvPr id="27" name="Picture 10"/>
          <p:cNvPicPr>
            <a:picLocks noChangeAspect="1"/>
          </p:cNvPicPr>
          <p:nvPr/>
        </p:nvPicPr>
        <p:blipFill>
          <a:blip r:embed="rId4" cstate="print"/>
          <a:stretch>
            <a:fillRect/>
          </a:stretch>
        </p:blipFill>
        <p:spPr>
          <a:xfrm>
            <a:off x="2117626" y="2021361"/>
            <a:ext cx="1701800" cy="1447800"/>
          </a:xfrm>
          <a:prstGeom prst="rect">
            <a:avLst/>
          </a:prstGeom>
        </p:spPr>
      </p:pic>
      <p:sp>
        <p:nvSpPr>
          <p:cNvPr id="28" name="椭圆 27"/>
          <p:cNvSpPr>
            <a:spLocks noChangeAspect="1"/>
          </p:cNvSpPr>
          <p:nvPr/>
        </p:nvSpPr>
        <p:spPr>
          <a:xfrm>
            <a:off x="2368124" y="207440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a:spLocks noChangeAspect="1"/>
          </p:cNvSpPr>
          <p:nvPr/>
        </p:nvSpPr>
        <p:spPr>
          <a:xfrm>
            <a:off x="2595196" y="3362926"/>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a:off x="2163148" y="3074894"/>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2091140" y="2449682"/>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a:off x="3531300" y="241159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a:t>
            </a:r>
            <a:endParaRPr lang="zh-CN" altLang="en-US" sz="2600" dirty="0"/>
          </a:p>
        </p:txBody>
      </p:sp>
      <p:sp>
        <p:nvSpPr>
          <p:cNvPr id="125959" name="Freeform 7"/>
          <p:cNvSpPr>
            <a:spLocks/>
          </p:cNvSpPr>
          <p:nvPr/>
        </p:nvSpPr>
        <p:spPr bwMode="auto">
          <a:xfrm>
            <a:off x="906463" y="1789113"/>
            <a:ext cx="585787" cy="282575"/>
          </a:xfrm>
          <a:custGeom>
            <a:avLst/>
            <a:gdLst/>
            <a:ahLst/>
            <a:cxnLst>
              <a:cxn ang="0">
                <a:pos x="0" y="0"/>
              </a:cxn>
              <a:cxn ang="0">
                <a:pos x="0" y="0"/>
              </a:cxn>
              <a:cxn ang="0">
                <a:pos x="545" y="263"/>
              </a:cxn>
            </a:cxnLst>
            <a:rect l="0" t="0" r="r" b="b"/>
            <a:pathLst>
              <a:path w="545" h="263">
                <a:moveTo>
                  <a:pt x="0" y="0"/>
                </a:moveTo>
                <a:lnTo>
                  <a:pt x="0" y="0"/>
                </a:lnTo>
                <a:lnTo>
                  <a:pt x="545" y="263"/>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0" name="Freeform 8"/>
          <p:cNvSpPr>
            <a:spLocks noEditPoints="1"/>
          </p:cNvSpPr>
          <p:nvPr/>
        </p:nvSpPr>
        <p:spPr bwMode="auto">
          <a:xfrm>
            <a:off x="1473200" y="2033588"/>
            <a:ext cx="122237" cy="88900"/>
          </a:xfrm>
          <a:custGeom>
            <a:avLst/>
            <a:gdLst/>
            <a:ahLst/>
            <a:cxnLst>
              <a:cxn ang="0">
                <a:pos x="114" y="83"/>
              </a:cxn>
              <a:cxn ang="0">
                <a:pos x="114" y="83"/>
              </a:cxn>
              <a:cxn ang="0">
                <a:pos x="35" y="0"/>
              </a:cxn>
              <a:cxn ang="0">
                <a:pos x="0" y="72"/>
              </a:cxn>
              <a:cxn ang="0">
                <a:pos x="114" y="83"/>
              </a:cxn>
              <a:cxn ang="0">
                <a:pos x="114" y="83"/>
              </a:cxn>
              <a:cxn ang="0">
                <a:pos x="114" y="83"/>
              </a:cxn>
            </a:cxnLst>
            <a:rect l="0" t="0" r="r" b="b"/>
            <a:pathLst>
              <a:path w="114" h="83">
                <a:moveTo>
                  <a:pt x="114" y="83"/>
                </a:moveTo>
                <a:lnTo>
                  <a:pt x="114" y="83"/>
                </a:lnTo>
                <a:lnTo>
                  <a:pt x="35" y="0"/>
                </a:lnTo>
                <a:lnTo>
                  <a:pt x="0" y="72"/>
                </a:lnTo>
                <a:lnTo>
                  <a:pt x="114" y="83"/>
                </a:lnTo>
                <a:close/>
                <a:moveTo>
                  <a:pt x="114" y="83"/>
                </a:moveTo>
                <a:lnTo>
                  <a:pt x="114" y="8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1" name="Freeform 9"/>
          <p:cNvSpPr>
            <a:spLocks noEditPoints="1"/>
          </p:cNvSpPr>
          <p:nvPr/>
        </p:nvSpPr>
        <p:spPr bwMode="auto">
          <a:xfrm>
            <a:off x="1473200" y="2033588"/>
            <a:ext cx="122237" cy="88900"/>
          </a:xfrm>
          <a:custGeom>
            <a:avLst/>
            <a:gdLst/>
            <a:ahLst/>
            <a:cxnLst>
              <a:cxn ang="0">
                <a:pos x="114" y="83"/>
              </a:cxn>
              <a:cxn ang="0">
                <a:pos x="114" y="83"/>
              </a:cxn>
              <a:cxn ang="0">
                <a:pos x="35" y="0"/>
              </a:cxn>
              <a:cxn ang="0">
                <a:pos x="0" y="72"/>
              </a:cxn>
              <a:cxn ang="0">
                <a:pos x="114" y="83"/>
              </a:cxn>
              <a:cxn ang="0">
                <a:pos x="114" y="83"/>
              </a:cxn>
              <a:cxn ang="0">
                <a:pos x="114" y="83"/>
              </a:cxn>
            </a:cxnLst>
            <a:rect l="0" t="0" r="r" b="b"/>
            <a:pathLst>
              <a:path w="114" h="83">
                <a:moveTo>
                  <a:pt x="114" y="83"/>
                </a:moveTo>
                <a:lnTo>
                  <a:pt x="114" y="83"/>
                </a:lnTo>
                <a:lnTo>
                  <a:pt x="35" y="0"/>
                </a:lnTo>
                <a:lnTo>
                  <a:pt x="0" y="72"/>
                </a:lnTo>
                <a:lnTo>
                  <a:pt x="114" y="83"/>
                </a:lnTo>
                <a:close/>
                <a:moveTo>
                  <a:pt x="114" y="83"/>
                </a:moveTo>
                <a:lnTo>
                  <a:pt x="114" y="83"/>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2" name="Freeform 10"/>
          <p:cNvSpPr>
            <a:spLocks/>
          </p:cNvSpPr>
          <p:nvPr/>
        </p:nvSpPr>
        <p:spPr bwMode="auto">
          <a:xfrm>
            <a:off x="1006475" y="3213100"/>
            <a:ext cx="366712" cy="112712"/>
          </a:xfrm>
          <a:custGeom>
            <a:avLst/>
            <a:gdLst/>
            <a:ahLst/>
            <a:cxnLst>
              <a:cxn ang="0">
                <a:pos x="0" y="104"/>
              </a:cxn>
              <a:cxn ang="0">
                <a:pos x="0" y="104"/>
              </a:cxn>
              <a:cxn ang="0">
                <a:pos x="341" y="0"/>
              </a:cxn>
            </a:cxnLst>
            <a:rect l="0" t="0" r="r" b="b"/>
            <a:pathLst>
              <a:path w="341" h="104">
                <a:moveTo>
                  <a:pt x="0" y="104"/>
                </a:moveTo>
                <a:lnTo>
                  <a:pt x="0" y="104"/>
                </a:lnTo>
                <a:lnTo>
                  <a:pt x="341"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3" name="Freeform 11"/>
          <p:cNvSpPr>
            <a:spLocks noEditPoints="1"/>
          </p:cNvSpPr>
          <p:nvPr/>
        </p:nvSpPr>
        <p:spPr bwMode="auto">
          <a:xfrm>
            <a:off x="1362075" y="3173413"/>
            <a:ext cx="120650" cy="82550"/>
          </a:xfrm>
          <a:custGeom>
            <a:avLst/>
            <a:gdLst/>
            <a:ahLst/>
            <a:cxnLst>
              <a:cxn ang="0">
                <a:pos x="113" y="7"/>
              </a:cxn>
              <a:cxn ang="0">
                <a:pos x="113" y="7"/>
              </a:cxn>
              <a:cxn ang="0">
                <a:pos x="0" y="0"/>
              </a:cxn>
              <a:cxn ang="0">
                <a:pos x="23" y="77"/>
              </a:cxn>
              <a:cxn ang="0">
                <a:pos x="113" y="7"/>
              </a:cxn>
              <a:cxn ang="0">
                <a:pos x="113" y="7"/>
              </a:cxn>
              <a:cxn ang="0">
                <a:pos x="113" y="7"/>
              </a:cxn>
            </a:cxnLst>
            <a:rect l="0" t="0" r="r" b="b"/>
            <a:pathLst>
              <a:path w="113" h="77">
                <a:moveTo>
                  <a:pt x="113" y="7"/>
                </a:moveTo>
                <a:lnTo>
                  <a:pt x="113" y="7"/>
                </a:lnTo>
                <a:lnTo>
                  <a:pt x="0" y="0"/>
                </a:lnTo>
                <a:lnTo>
                  <a:pt x="23" y="77"/>
                </a:lnTo>
                <a:lnTo>
                  <a:pt x="113" y="7"/>
                </a:lnTo>
                <a:close/>
                <a:moveTo>
                  <a:pt x="113" y="7"/>
                </a:moveTo>
                <a:lnTo>
                  <a:pt x="113"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4" name="Freeform 12"/>
          <p:cNvSpPr>
            <a:spLocks noEditPoints="1"/>
          </p:cNvSpPr>
          <p:nvPr/>
        </p:nvSpPr>
        <p:spPr bwMode="auto">
          <a:xfrm>
            <a:off x="1362075" y="3173413"/>
            <a:ext cx="120650" cy="82550"/>
          </a:xfrm>
          <a:custGeom>
            <a:avLst/>
            <a:gdLst/>
            <a:ahLst/>
            <a:cxnLst>
              <a:cxn ang="0">
                <a:pos x="113" y="7"/>
              </a:cxn>
              <a:cxn ang="0">
                <a:pos x="113" y="7"/>
              </a:cxn>
              <a:cxn ang="0">
                <a:pos x="0" y="0"/>
              </a:cxn>
              <a:cxn ang="0">
                <a:pos x="23" y="77"/>
              </a:cxn>
              <a:cxn ang="0">
                <a:pos x="113" y="7"/>
              </a:cxn>
              <a:cxn ang="0">
                <a:pos x="113" y="7"/>
              </a:cxn>
              <a:cxn ang="0">
                <a:pos x="113" y="7"/>
              </a:cxn>
            </a:cxnLst>
            <a:rect l="0" t="0" r="r" b="b"/>
            <a:pathLst>
              <a:path w="113" h="77">
                <a:moveTo>
                  <a:pt x="113" y="7"/>
                </a:moveTo>
                <a:lnTo>
                  <a:pt x="113" y="7"/>
                </a:lnTo>
                <a:lnTo>
                  <a:pt x="0" y="0"/>
                </a:lnTo>
                <a:lnTo>
                  <a:pt x="23" y="77"/>
                </a:lnTo>
                <a:lnTo>
                  <a:pt x="113" y="7"/>
                </a:lnTo>
                <a:close/>
                <a:moveTo>
                  <a:pt x="113" y="7"/>
                </a:moveTo>
                <a:lnTo>
                  <a:pt x="113" y="7"/>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5" name="Freeform 13"/>
          <p:cNvSpPr>
            <a:spLocks/>
          </p:cNvSpPr>
          <p:nvPr/>
        </p:nvSpPr>
        <p:spPr bwMode="auto">
          <a:xfrm>
            <a:off x="1852613" y="3754438"/>
            <a:ext cx="222250" cy="276225"/>
          </a:xfrm>
          <a:custGeom>
            <a:avLst/>
            <a:gdLst/>
            <a:ahLst/>
            <a:cxnLst>
              <a:cxn ang="0">
                <a:pos x="0" y="256"/>
              </a:cxn>
              <a:cxn ang="0">
                <a:pos x="0" y="256"/>
              </a:cxn>
              <a:cxn ang="0">
                <a:pos x="207" y="0"/>
              </a:cxn>
            </a:cxnLst>
            <a:rect l="0" t="0" r="r" b="b"/>
            <a:pathLst>
              <a:path w="207" h="256">
                <a:moveTo>
                  <a:pt x="0" y="256"/>
                </a:moveTo>
                <a:lnTo>
                  <a:pt x="0" y="256"/>
                </a:lnTo>
                <a:lnTo>
                  <a:pt x="207"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6" name="Freeform 14"/>
          <p:cNvSpPr>
            <a:spLocks noEditPoints="1"/>
          </p:cNvSpPr>
          <p:nvPr/>
        </p:nvSpPr>
        <p:spPr bwMode="auto">
          <a:xfrm>
            <a:off x="2041525" y="3665538"/>
            <a:ext cx="104775" cy="117475"/>
          </a:xfrm>
          <a:custGeom>
            <a:avLst/>
            <a:gdLst/>
            <a:ahLst/>
            <a:cxnLst>
              <a:cxn ang="0">
                <a:pos x="98" y="0"/>
              </a:cxn>
              <a:cxn ang="0">
                <a:pos x="98" y="0"/>
              </a:cxn>
              <a:cxn ang="0">
                <a:pos x="0" y="58"/>
              </a:cxn>
              <a:cxn ang="0">
                <a:pos x="62" y="109"/>
              </a:cxn>
              <a:cxn ang="0">
                <a:pos x="98" y="0"/>
              </a:cxn>
              <a:cxn ang="0">
                <a:pos x="98" y="0"/>
              </a:cxn>
              <a:cxn ang="0">
                <a:pos x="98" y="0"/>
              </a:cxn>
            </a:cxnLst>
            <a:rect l="0" t="0" r="r" b="b"/>
            <a:pathLst>
              <a:path w="98" h="109">
                <a:moveTo>
                  <a:pt x="98" y="0"/>
                </a:moveTo>
                <a:lnTo>
                  <a:pt x="98" y="0"/>
                </a:lnTo>
                <a:lnTo>
                  <a:pt x="0" y="58"/>
                </a:lnTo>
                <a:lnTo>
                  <a:pt x="62" y="109"/>
                </a:lnTo>
                <a:lnTo>
                  <a:pt x="98" y="0"/>
                </a:lnTo>
                <a:close/>
                <a:moveTo>
                  <a:pt x="98" y="0"/>
                </a:moveTo>
                <a:lnTo>
                  <a:pt x="9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7" name="Freeform 15"/>
          <p:cNvSpPr>
            <a:spLocks noEditPoints="1"/>
          </p:cNvSpPr>
          <p:nvPr/>
        </p:nvSpPr>
        <p:spPr bwMode="auto">
          <a:xfrm>
            <a:off x="2041525" y="3665538"/>
            <a:ext cx="104775" cy="117475"/>
          </a:xfrm>
          <a:custGeom>
            <a:avLst/>
            <a:gdLst/>
            <a:ahLst/>
            <a:cxnLst>
              <a:cxn ang="0">
                <a:pos x="98" y="0"/>
              </a:cxn>
              <a:cxn ang="0">
                <a:pos x="98" y="0"/>
              </a:cxn>
              <a:cxn ang="0">
                <a:pos x="0" y="58"/>
              </a:cxn>
              <a:cxn ang="0">
                <a:pos x="62" y="109"/>
              </a:cxn>
              <a:cxn ang="0">
                <a:pos x="98" y="0"/>
              </a:cxn>
              <a:cxn ang="0">
                <a:pos x="98" y="0"/>
              </a:cxn>
              <a:cxn ang="0">
                <a:pos x="98" y="0"/>
              </a:cxn>
            </a:cxnLst>
            <a:rect l="0" t="0" r="r" b="b"/>
            <a:pathLst>
              <a:path w="98" h="109">
                <a:moveTo>
                  <a:pt x="98" y="0"/>
                </a:moveTo>
                <a:lnTo>
                  <a:pt x="98" y="0"/>
                </a:lnTo>
                <a:lnTo>
                  <a:pt x="0" y="58"/>
                </a:lnTo>
                <a:lnTo>
                  <a:pt x="62" y="109"/>
                </a:lnTo>
                <a:lnTo>
                  <a:pt x="98" y="0"/>
                </a:lnTo>
                <a:close/>
                <a:moveTo>
                  <a:pt x="98" y="0"/>
                </a:moveTo>
                <a:lnTo>
                  <a:pt x="98" y="0"/>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8" name="Freeform 16"/>
          <p:cNvSpPr>
            <a:spLocks/>
          </p:cNvSpPr>
          <p:nvPr/>
        </p:nvSpPr>
        <p:spPr bwMode="auto">
          <a:xfrm>
            <a:off x="3998913" y="1808163"/>
            <a:ext cx="306387" cy="204787"/>
          </a:xfrm>
          <a:custGeom>
            <a:avLst/>
            <a:gdLst/>
            <a:ahLst/>
            <a:cxnLst>
              <a:cxn ang="0">
                <a:pos x="0" y="189"/>
              </a:cxn>
              <a:cxn ang="0">
                <a:pos x="0" y="189"/>
              </a:cxn>
              <a:cxn ang="0">
                <a:pos x="285" y="0"/>
              </a:cxn>
            </a:cxnLst>
            <a:rect l="0" t="0" r="r" b="b"/>
            <a:pathLst>
              <a:path w="285" h="189">
                <a:moveTo>
                  <a:pt x="0" y="189"/>
                </a:moveTo>
                <a:lnTo>
                  <a:pt x="0" y="189"/>
                </a:lnTo>
                <a:lnTo>
                  <a:pt x="285"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69" name="Freeform 17"/>
          <p:cNvSpPr>
            <a:spLocks noEditPoints="1"/>
          </p:cNvSpPr>
          <p:nvPr/>
        </p:nvSpPr>
        <p:spPr bwMode="auto">
          <a:xfrm>
            <a:off x="4281488" y="1744663"/>
            <a:ext cx="119062" cy="100012"/>
          </a:xfrm>
          <a:custGeom>
            <a:avLst/>
            <a:gdLst/>
            <a:ahLst/>
            <a:cxnLst>
              <a:cxn ang="0">
                <a:pos x="111" y="0"/>
              </a:cxn>
              <a:cxn ang="0">
                <a:pos x="111" y="0"/>
              </a:cxn>
              <a:cxn ang="0">
                <a:pos x="0" y="26"/>
              </a:cxn>
              <a:cxn ang="0">
                <a:pos x="44" y="92"/>
              </a:cxn>
              <a:cxn ang="0">
                <a:pos x="111" y="0"/>
              </a:cxn>
              <a:cxn ang="0">
                <a:pos x="111" y="0"/>
              </a:cxn>
              <a:cxn ang="0">
                <a:pos x="111" y="0"/>
              </a:cxn>
            </a:cxnLst>
            <a:rect l="0" t="0" r="r" b="b"/>
            <a:pathLst>
              <a:path w="111" h="92">
                <a:moveTo>
                  <a:pt x="111" y="0"/>
                </a:moveTo>
                <a:lnTo>
                  <a:pt x="111" y="0"/>
                </a:lnTo>
                <a:lnTo>
                  <a:pt x="0" y="26"/>
                </a:lnTo>
                <a:lnTo>
                  <a:pt x="44" y="92"/>
                </a:lnTo>
                <a:lnTo>
                  <a:pt x="111" y="0"/>
                </a:lnTo>
                <a:close/>
                <a:moveTo>
                  <a:pt x="111" y="0"/>
                </a:moveTo>
                <a:lnTo>
                  <a:pt x="1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0" name="Freeform 18"/>
          <p:cNvSpPr>
            <a:spLocks noEditPoints="1"/>
          </p:cNvSpPr>
          <p:nvPr/>
        </p:nvSpPr>
        <p:spPr bwMode="auto">
          <a:xfrm>
            <a:off x="4281488" y="1744663"/>
            <a:ext cx="119062" cy="100012"/>
          </a:xfrm>
          <a:custGeom>
            <a:avLst/>
            <a:gdLst/>
            <a:ahLst/>
            <a:cxnLst>
              <a:cxn ang="0">
                <a:pos x="111" y="0"/>
              </a:cxn>
              <a:cxn ang="0">
                <a:pos x="111" y="0"/>
              </a:cxn>
              <a:cxn ang="0">
                <a:pos x="0" y="26"/>
              </a:cxn>
              <a:cxn ang="0">
                <a:pos x="44" y="92"/>
              </a:cxn>
              <a:cxn ang="0">
                <a:pos x="111" y="0"/>
              </a:cxn>
              <a:cxn ang="0">
                <a:pos x="111" y="0"/>
              </a:cxn>
              <a:cxn ang="0">
                <a:pos x="111" y="0"/>
              </a:cxn>
            </a:cxnLst>
            <a:rect l="0" t="0" r="r" b="b"/>
            <a:pathLst>
              <a:path w="111" h="92">
                <a:moveTo>
                  <a:pt x="111" y="0"/>
                </a:moveTo>
                <a:lnTo>
                  <a:pt x="111" y="0"/>
                </a:lnTo>
                <a:lnTo>
                  <a:pt x="0" y="26"/>
                </a:lnTo>
                <a:lnTo>
                  <a:pt x="44" y="92"/>
                </a:lnTo>
                <a:lnTo>
                  <a:pt x="111" y="0"/>
                </a:lnTo>
                <a:close/>
                <a:moveTo>
                  <a:pt x="111" y="0"/>
                </a:moveTo>
                <a:lnTo>
                  <a:pt x="111" y="0"/>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1" name="Freeform 19"/>
          <p:cNvSpPr>
            <a:spLocks/>
          </p:cNvSpPr>
          <p:nvPr/>
        </p:nvSpPr>
        <p:spPr bwMode="auto">
          <a:xfrm>
            <a:off x="4171950" y="2657475"/>
            <a:ext cx="533400" cy="28575"/>
          </a:xfrm>
          <a:custGeom>
            <a:avLst/>
            <a:gdLst/>
            <a:ahLst/>
            <a:cxnLst>
              <a:cxn ang="0">
                <a:pos x="0" y="26"/>
              </a:cxn>
              <a:cxn ang="0">
                <a:pos x="0" y="26"/>
              </a:cxn>
              <a:cxn ang="0">
                <a:pos x="496" y="0"/>
              </a:cxn>
            </a:cxnLst>
            <a:rect l="0" t="0" r="r" b="b"/>
            <a:pathLst>
              <a:path w="496" h="26">
                <a:moveTo>
                  <a:pt x="0" y="26"/>
                </a:moveTo>
                <a:lnTo>
                  <a:pt x="0" y="26"/>
                </a:lnTo>
                <a:lnTo>
                  <a:pt x="496" y="0"/>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2" name="Freeform 20"/>
          <p:cNvSpPr>
            <a:spLocks noEditPoints="1"/>
          </p:cNvSpPr>
          <p:nvPr/>
        </p:nvSpPr>
        <p:spPr bwMode="auto">
          <a:xfrm>
            <a:off x="4702175" y="2614613"/>
            <a:ext cx="117475" cy="85725"/>
          </a:xfrm>
          <a:custGeom>
            <a:avLst/>
            <a:gdLst/>
            <a:ahLst/>
            <a:cxnLst>
              <a:cxn ang="0">
                <a:pos x="108" y="35"/>
              </a:cxn>
              <a:cxn ang="0">
                <a:pos x="108" y="35"/>
              </a:cxn>
              <a:cxn ang="0">
                <a:pos x="0" y="0"/>
              </a:cxn>
              <a:cxn ang="0">
                <a:pos x="4" y="80"/>
              </a:cxn>
              <a:cxn ang="0">
                <a:pos x="108" y="35"/>
              </a:cxn>
              <a:cxn ang="0">
                <a:pos x="108" y="35"/>
              </a:cxn>
              <a:cxn ang="0">
                <a:pos x="108" y="35"/>
              </a:cxn>
            </a:cxnLst>
            <a:rect l="0" t="0" r="r" b="b"/>
            <a:pathLst>
              <a:path w="108" h="80">
                <a:moveTo>
                  <a:pt x="108" y="35"/>
                </a:moveTo>
                <a:lnTo>
                  <a:pt x="108" y="35"/>
                </a:lnTo>
                <a:lnTo>
                  <a:pt x="0" y="0"/>
                </a:lnTo>
                <a:lnTo>
                  <a:pt x="4" y="80"/>
                </a:lnTo>
                <a:lnTo>
                  <a:pt x="108" y="35"/>
                </a:lnTo>
                <a:close/>
                <a:moveTo>
                  <a:pt x="108" y="35"/>
                </a:moveTo>
                <a:lnTo>
                  <a:pt x="108"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3" name="Freeform 21"/>
          <p:cNvSpPr>
            <a:spLocks noEditPoints="1"/>
          </p:cNvSpPr>
          <p:nvPr/>
        </p:nvSpPr>
        <p:spPr bwMode="auto">
          <a:xfrm>
            <a:off x="4702175" y="2614613"/>
            <a:ext cx="117475" cy="85725"/>
          </a:xfrm>
          <a:custGeom>
            <a:avLst/>
            <a:gdLst/>
            <a:ahLst/>
            <a:cxnLst>
              <a:cxn ang="0">
                <a:pos x="108" y="35"/>
              </a:cxn>
              <a:cxn ang="0">
                <a:pos x="108" y="35"/>
              </a:cxn>
              <a:cxn ang="0">
                <a:pos x="0" y="0"/>
              </a:cxn>
              <a:cxn ang="0">
                <a:pos x="4" y="80"/>
              </a:cxn>
              <a:cxn ang="0">
                <a:pos x="108" y="35"/>
              </a:cxn>
              <a:cxn ang="0">
                <a:pos x="108" y="35"/>
              </a:cxn>
              <a:cxn ang="0">
                <a:pos x="108" y="35"/>
              </a:cxn>
            </a:cxnLst>
            <a:rect l="0" t="0" r="r" b="b"/>
            <a:pathLst>
              <a:path w="108" h="80">
                <a:moveTo>
                  <a:pt x="108" y="35"/>
                </a:moveTo>
                <a:lnTo>
                  <a:pt x="108" y="35"/>
                </a:lnTo>
                <a:lnTo>
                  <a:pt x="0" y="0"/>
                </a:lnTo>
                <a:lnTo>
                  <a:pt x="4" y="80"/>
                </a:lnTo>
                <a:lnTo>
                  <a:pt x="108" y="35"/>
                </a:lnTo>
                <a:close/>
                <a:moveTo>
                  <a:pt x="108" y="35"/>
                </a:moveTo>
                <a:lnTo>
                  <a:pt x="108" y="35"/>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4" name="Freeform 22"/>
          <p:cNvSpPr>
            <a:spLocks/>
          </p:cNvSpPr>
          <p:nvPr/>
        </p:nvSpPr>
        <p:spPr bwMode="auto">
          <a:xfrm>
            <a:off x="4057650" y="3389313"/>
            <a:ext cx="392112" cy="214312"/>
          </a:xfrm>
          <a:custGeom>
            <a:avLst/>
            <a:gdLst/>
            <a:ahLst/>
            <a:cxnLst>
              <a:cxn ang="0">
                <a:pos x="0" y="0"/>
              </a:cxn>
              <a:cxn ang="0">
                <a:pos x="0" y="0"/>
              </a:cxn>
              <a:cxn ang="0">
                <a:pos x="365" y="198"/>
              </a:cxn>
            </a:cxnLst>
            <a:rect l="0" t="0" r="r" b="b"/>
            <a:pathLst>
              <a:path w="365" h="198">
                <a:moveTo>
                  <a:pt x="0" y="0"/>
                </a:moveTo>
                <a:lnTo>
                  <a:pt x="0" y="0"/>
                </a:lnTo>
                <a:lnTo>
                  <a:pt x="365" y="198"/>
                </a:lnTo>
              </a:path>
            </a:pathLst>
          </a:custGeom>
          <a:noFill/>
          <a:ln w="1428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5" name="Freeform 23"/>
          <p:cNvSpPr>
            <a:spLocks noEditPoints="1"/>
          </p:cNvSpPr>
          <p:nvPr/>
        </p:nvSpPr>
        <p:spPr bwMode="auto">
          <a:xfrm>
            <a:off x="4429125" y="3565525"/>
            <a:ext cx="120650" cy="92075"/>
          </a:xfrm>
          <a:custGeom>
            <a:avLst/>
            <a:gdLst/>
            <a:ahLst/>
            <a:cxnLst>
              <a:cxn ang="0">
                <a:pos x="113" y="86"/>
              </a:cxn>
              <a:cxn ang="0">
                <a:pos x="113" y="86"/>
              </a:cxn>
              <a:cxn ang="0">
                <a:pos x="38" y="0"/>
              </a:cxn>
              <a:cxn ang="0">
                <a:pos x="0" y="70"/>
              </a:cxn>
              <a:cxn ang="0">
                <a:pos x="113" y="86"/>
              </a:cxn>
              <a:cxn ang="0">
                <a:pos x="113" y="86"/>
              </a:cxn>
              <a:cxn ang="0">
                <a:pos x="113" y="86"/>
              </a:cxn>
            </a:cxnLst>
            <a:rect l="0" t="0" r="r" b="b"/>
            <a:pathLst>
              <a:path w="113" h="86">
                <a:moveTo>
                  <a:pt x="113" y="86"/>
                </a:moveTo>
                <a:lnTo>
                  <a:pt x="113" y="86"/>
                </a:lnTo>
                <a:lnTo>
                  <a:pt x="38" y="0"/>
                </a:lnTo>
                <a:lnTo>
                  <a:pt x="0" y="70"/>
                </a:lnTo>
                <a:lnTo>
                  <a:pt x="113" y="86"/>
                </a:lnTo>
                <a:close/>
                <a:moveTo>
                  <a:pt x="113" y="86"/>
                </a:moveTo>
                <a:lnTo>
                  <a:pt x="113" y="8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976" name="Freeform 24"/>
          <p:cNvSpPr>
            <a:spLocks noEditPoints="1"/>
          </p:cNvSpPr>
          <p:nvPr/>
        </p:nvSpPr>
        <p:spPr bwMode="auto">
          <a:xfrm>
            <a:off x="4429125" y="3565525"/>
            <a:ext cx="120650" cy="92075"/>
          </a:xfrm>
          <a:custGeom>
            <a:avLst/>
            <a:gdLst/>
            <a:ahLst/>
            <a:cxnLst>
              <a:cxn ang="0">
                <a:pos x="113" y="86"/>
              </a:cxn>
              <a:cxn ang="0">
                <a:pos x="113" y="86"/>
              </a:cxn>
              <a:cxn ang="0">
                <a:pos x="38" y="0"/>
              </a:cxn>
              <a:cxn ang="0">
                <a:pos x="0" y="70"/>
              </a:cxn>
              <a:cxn ang="0">
                <a:pos x="113" y="86"/>
              </a:cxn>
              <a:cxn ang="0">
                <a:pos x="113" y="86"/>
              </a:cxn>
              <a:cxn ang="0">
                <a:pos x="113" y="86"/>
              </a:cxn>
            </a:cxnLst>
            <a:rect l="0" t="0" r="r" b="b"/>
            <a:pathLst>
              <a:path w="113" h="86">
                <a:moveTo>
                  <a:pt x="113" y="86"/>
                </a:moveTo>
                <a:lnTo>
                  <a:pt x="113" y="86"/>
                </a:lnTo>
                <a:lnTo>
                  <a:pt x="38" y="0"/>
                </a:lnTo>
                <a:lnTo>
                  <a:pt x="0" y="70"/>
                </a:lnTo>
                <a:lnTo>
                  <a:pt x="113" y="86"/>
                </a:lnTo>
                <a:close/>
                <a:moveTo>
                  <a:pt x="113" y="86"/>
                </a:moveTo>
                <a:lnTo>
                  <a:pt x="113" y="86"/>
                </a:lnTo>
                <a:close/>
              </a:path>
            </a:pathLst>
          </a:custGeom>
          <a:no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Tree>
    <p:custDataLst>
      <p:tags r:id="rId1"/>
    </p:custDataLst>
    <p:extLst>
      <p:ext uri="{BB962C8B-B14F-4D97-AF65-F5344CB8AC3E}">
        <p14:creationId xmlns:p14="http://schemas.microsoft.com/office/powerpoint/2010/main" val="2848307408"/>
      </p:ext>
    </p:extLst>
  </p:cSld>
  <p:clrMapOvr>
    <a:masterClrMapping/>
  </p:clrMapOvr>
  <p:transition advTm="374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17" descr="C:\Users\Roland\Desktop\ppt\1.jpg"/>
          <p:cNvPicPr>
            <a:picLocks noChangeAspect="1" noChangeArrowheads="1"/>
          </p:cNvPicPr>
          <p:nvPr/>
        </p:nvPicPr>
        <p:blipFill>
          <a:blip r:embed="rId4" cstate="print"/>
          <a:srcRect/>
          <a:stretch>
            <a:fillRect/>
          </a:stretch>
        </p:blipFill>
        <p:spPr bwMode="auto">
          <a:xfrm>
            <a:off x="993290" y="1384217"/>
            <a:ext cx="6199849" cy="2385232"/>
          </a:xfrm>
          <a:prstGeom prst="rect">
            <a:avLst/>
          </a:prstGeom>
          <a:noFill/>
        </p:spPr>
      </p:pic>
      <p:sp>
        <p:nvSpPr>
          <p:cNvPr id="4130" name="Slide Number Placeholder 58"/>
          <p:cNvSpPr>
            <a:spLocks noGrp="1"/>
          </p:cNvSpPr>
          <p:nvPr>
            <p:ph type="sldNum" sz="quarter" idx="12"/>
          </p:nvPr>
        </p:nvSpPr>
        <p:spPr bwMode="auto">
          <a:noFill/>
          <a:ln>
            <a:miter lim="800000"/>
            <a:headEnd/>
            <a:tailEnd/>
          </a:ln>
        </p:spPr>
        <p:txBody>
          <a:bodyPr/>
          <a:lstStyle/>
          <a:p>
            <a:r>
              <a:rPr lang="en-US" altLang="zh-CN" dirty="0"/>
              <a:t>3</a:t>
            </a:r>
          </a:p>
        </p:txBody>
      </p:sp>
      <p:sp>
        <p:nvSpPr>
          <p:cNvPr id="39" name="TextBox 10"/>
          <p:cNvSpPr txBox="1">
            <a:spLocks noChangeArrowheads="1"/>
          </p:cNvSpPr>
          <p:nvPr/>
        </p:nvSpPr>
        <p:spPr bwMode="auto">
          <a:xfrm>
            <a:off x="7543582" y="923022"/>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43" name="TextBox 31"/>
          <p:cNvSpPr txBox="1">
            <a:spLocks noChangeArrowheads="1"/>
          </p:cNvSpPr>
          <p:nvPr/>
        </p:nvSpPr>
        <p:spPr bwMode="auto">
          <a:xfrm>
            <a:off x="3953515" y="5015575"/>
            <a:ext cx="1176925" cy="461665"/>
          </a:xfrm>
          <a:prstGeom prst="rect">
            <a:avLst/>
          </a:prstGeom>
          <a:noFill/>
          <a:ln w="9525">
            <a:noFill/>
            <a:miter lim="800000"/>
            <a:headEnd/>
            <a:tailEnd/>
          </a:ln>
        </p:spPr>
        <p:txBody>
          <a:bodyPr wrap="none">
            <a:spAutoFit/>
          </a:bodyPr>
          <a:lstStyle/>
          <a:p>
            <a:r>
              <a:rPr lang="en-US" altLang="zh-CN" sz="2400" dirty="0" smtClean="0"/>
              <a:t>k ≤ m&lt;n</a:t>
            </a:r>
            <a:endParaRPr lang="en-US" altLang="zh-CN" sz="2400" dirty="0"/>
          </a:p>
        </p:txBody>
      </p:sp>
      <p:pic>
        <p:nvPicPr>
          <p:cNvPr id="4131" name="Picture 35" descr="C:\Users\Roland\Desktop\ppt\x.jpg"/>
          <p:cNvPicPr>
            <a:picLocks noChangeAspect="1" noChangeArrowheads="1"/>
          </p:cNvPicPr>
          <p:nvPr/>
        </p:nvPicPr>
        <p:blipFill>
          <a:blip r:embed="rId5" cstate="print"/>
          <a:srcRect/>
          <a:stretch>
            <a:fillRect/>
          </a:stretch>
        </p:blipFill>
        <p:spPr bwMode="auto">
          <a:xfrm>
            <a:off x="7301190" y="1085256"/>
            <a:ext cx="314325" cy="342900"/>
          </a:xfrm>
          <a:prstGeom prst="rect">
            <a:avLst/>
          </a:prstGeom>
          <a:noFill/>
        </p:spPr>
      </p:pic>
      <p:pic>
        <p:nvPicPr>
          <p:cNvPr id="48" name="Picture 18" descr="C:\Users\Roland\Desktop\ppt\2.jpg"/>
          <p:cNvPicPr>
            <a:picLocks noChangeAspect="1" noChangeArrowheads="1"/>
          </p:cNvPicPr>
          <p:nvPr/>
        </p:nvPicPr>
        <p:blipFill>
          <a:blip r:embed="rId6" cstate="print"/>
          <a:srcRect/>
          <a:stretch>
            <a:fillRect/>
          </a:stretch>
        </p:blipFill>
        <p:spPr bwMode="auto">
          <a:xfrm>
            <a:off x="7142340" y="1465748"/>
            <a:ext cx="927898" cy="4249252"/>
          </a:xfrm>
          <a:prstGeom prst="rect">
            <a:avLst/>
          </a:prstGeom>
          <a:noFill/>
        </p:spPr>
      </p:pic>
      <p:sp>
        <p:nvSpPr>
          <p:cNvPr id="51" name="TextBox 10"/>
          <p:cNvSpPr txBox="1">
            <a:spLocks noChangeArrowheads="1"/>
          </p:cNvSpPr>
          <p:nvPr/>
        </p:nvSpPr>
        <p:spPr bwMode="auto">
          <a:xfrm>
            <a:off x="7615515" y="3026151"/>
            <a:ext cx="397866" cy="646331"/>
          </a:xfrm>
          <a:prstGeom prst="rect">
            <a:avLst/>
          </a:prstGeom>
          <a:noFill/>
          <a:ln w="9525">
            <a:noFill/>
            <a:miter lim="800000"/>
            <a:headEnd/>
            <a:tailEnd/>
          </a:ln>
        </p:spPr>
        <p:txBody>
          <a:bodyPr wrap="none">
            <a:spAutoFit/>
          </a:bodyPr>
          <a:lstStyle/>
          <a:p>
            <a:r>
              <a:rPr lang="en-US" altLang="zh-CN" sz="3600" dirty="0" smtClean="0">
                <a:latin typeface="Calibri" pitchFamily="-1" charset="0"/>
              </a:rPr>
              <a:t>?</a:t>
            </a:r>
            <a:endParaRPr lang="en-US" altLang="zh-CN" sz="3600" dirty="0">
              <a:latin typeface="Calibri" pitchFamily="-1" charset="0"/>
            </a:endParaRPr>
          </a:p>
        </p:txBody>
      </p:sp>
      <p:sp>
        <p:nvSpPr>
          <p:cNvPr id="52" name="TextBox 29"/>
          <p:cNvSpPr txBox="1">
            <a:spLocks noChangeArrowheads="1"/>
          </p:cNvSpPr>
          <p:nvPr/>
        </p:nvSpPr>
        <p:spPr bwMode="auto">
          <a:xfrm>
            <a:off x="8453152" y="3336617"/>
            <a:ext cx="343364" cy="461665"/>
          </a:xfrm>
          <a:prstGeom prst="rect">
            <a:avLst/>
          </a:prstGeom>
          <a:noFill/>
          <a:ln w="9525">
            <a:noFill/>
            <a:miter lim="800000"/>
            <a:headEnd/>
            <a:tailEnd/>
          </a:ln>
        </p:spPr>
        <p:txBody>
          <a:bodyPr wrap="none">
            <a:spAutoFit/>
          </a:bodyPr>
          <a:lstStyle/>
          <a:p>
            <a:r>
              <a:rPr lang="en-US" altLang="zh-CN" sz="2400" i="1" dirty="0"/>
              <a:t>n</a:t>
            </a:r>
          </a:p>
        </p:txBody>
      </p:sp>
      <p:sp>
        <p:nvSpPr>
          <p:cNvPr id="54" name="Left Brace 30"/>
          <p:cNvSpPr>
            <a:spLocks/>
          </p:cNvSpPr>
          <p:nvPr/>
        </p:nvSpPr>
        <p:spPr bwMode="auto">
          <a:xfrm flipH="1">
            <a:off x="7998201" y="1513019"/>
            <a:ext cx="438150" cy="4114669"/>
          </a:xfrm>
          <a:prstGeom prst="leftBrace">
            <a:avLst>
              <a:gd name="adj1" fmla="val 8331"/>
              <a:gd name="adj2" fmla="val 4937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56" name="TextBox 37"/>
          <p:cNvSpPr txBox="1">
            <a:spLocks noChangeArrowheads="1"/>
          </p:cNvSpPr>
          <p:nvPr/>
        </p:nvSpPr>
        <p:spPr bwMode="auto">
          <a:xfrm>
            <a:off x="330839" y="2361275"/>
            <a:ext cx="428322" cy="461665"/>
          </a:xfrm>
          <a:prstGeom prst="rect">
            <a:avLst/>
          </a:prstGeom>
          <a:noFill/>
          <a:ln w="9525">
            <a:noFill/>
            <a:miter lim="800000"/>
            <a:headEnd/>
            <a:tailEnd/>
          </a:ln>
        </p:spPr>
        <p:txBody>
          <a:bodyPr wrap="none">
            <a:spAutoFit/>
          </a:bodyPr>
          <a:lstStyle/>
          <a:p>
            <a:r>
              <a:rPr lang="en-US" altLang="zh-CN" sz="2400" i="1" dirty="0"/>
              <a:t>m</a:t>
            </a:r>
          </a:p>
        </p:txBody>
      </p:sp>
      <p:sp>
        <p:nvSpPr>
          <p:cNvPr id="57" name="Left Brace 38"/>
          <p:cNvSpPr>
            <a:spLocks/>
          </p:cNvSpPr>
          <p:nvPr/>
        </p:nvSpPr>
        <p:spPr bwMode="auto">
          <a:xfrm>
            <a:off x="734087" y="1571766"/>
            <a:ext cx="368300" cy="1942652"/>
          </a:xfrm>
          <a:prstGeom prst="leftBrace">
            <a:avLst>
              <a:gd name="adj1" fmla="val 8330"/>
              <a:gd name="adj2" fmla="val 50000"/>
            </a:avLst>
          </a:prstGeom>
          <a:noFill/>
          <a:ln w="12700">
            <a:solidFill>
              <a:schemeClr val="accent1"/>
            </a:solidFill>
            <a:prstDash val="dash"/>
            <a:round/>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pic>
        <p:nvPicPr>
          <p:cNvPr id="4135" name="Picture 39" descr="C:\Users\Roland\Desktop\ppt\sparsex.jpg"/>
          <p:cNvPicPr>
            <a:picLocks noChangeAspect="1" noChangeArrowheads="1"/>
          </p:cNvPicPr>
          <p:nvPr/>
        </p:nvPicPr>
        <p:blipFill>
          <a:blip r:embed="rId7" cstate="print"/>
          <a:srcRect/>
          <a:stretch>
            <a:fillRect/>
          </a:stretch>
        </p:blipFill>
        <p:spPr bwMode="auto">
          <a:xfrm>
            <a:off x="7231241" y="1638300"/>
            <a:ext cx="735461" cy="3949700"/>
          </a:xfrm>
          <a:prstGeom prst="rect">
            <a:avLst/>
          </a:prstGeom>
          <a:noFill/>
        </p:spPr>
      </p:pic>
      <p:cxnSp>
        <p:nvCxnSpPr>
          <p:cNvPr id="64" name="Straight Arrow Connector 32"/>
          <p:cNvCxnSpPr>
            <a:cxnSpLocks noChangeShapeType="1"/>
          </p:cNvCxnSpPr>
          <p:nvPr/>
        </p:nvCxnSpPr>
        <p:spPr bwMode="auto">
          <a:xfrm flipV="1">
            <a:off x="6553200" y="1638300"/>
            <a:ext cx="990384" cy="301466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5" name="Straight Arrow Connector 33"/>
          <p:cNvCxnSpPr>
            <a:cxnSpLocks noChangeShapeType="1"/>
          </p:cNvCxnSpPr>
          <p:nvPr/>
        </p:nvCxnSpPr>
        <p:spPr bwMode="auto">
          <a:xfrm flipV="1">
            <a:off x="6553200" y="1895477"/>
            <a:ext cx="990382" cy="2757488"/>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6" name="Straight Arrow Connector 35"/>
          <p:cNvCxnSpPr>
            <a:cxnSpLocks noChangeShapeType="1"/>
          </p:cNvCxnSpPr>
          <p:nvPr/>
        </p:nvCxnSpPr>
        <p:spPr bwMode="auto">
          <a:xfrm flipV="1">
            <a:off x="6553200" y="2255520"/>
            <a:ext cx="990382" cy="23974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7" name="Straight Arrow Connector 37"/>
          <p:cNvCxnSpPr>
            <a:cxnSpLocks noChangeShapeType="1"/>
          </p:cNvCxnSpPr>
          <p:nvPr/>
        </p:nvCxnSpPr>
        <p:spPr bwMode="auto">
          <a:xfrm flipV="1">
            <a:off x="6553200" y="3395663"/>
            <a:ext cx="495300" cy="1257300"/>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8" name="Straight Arrow Connector 40"/>
          <p:cNvCxnSpPr>
            <a:cxnSpLocks noChangeShapeType="1"/>
          </p:cNvCxnSpPr>
          <p:nvPr/>
        </p:nvCxnSpPr>
        <p:spPr bwMode="auto">
          <a:xfrm flipV="1">
            <a:off x="6553200" y="2910840"/>
            <a:ext cx="990382" cy="174212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69" name="Straight Arrow Connector 43"/>
          <p:cNvCxnSpPr>
            <a:cxnSpLocks noChangeShapeType="1"/>
          </p:cNvCxnSpPr>
          <p:nvPr/>
        </p:nvCxnSpPr>
        <p:spPr bwMode="auto">
          <a:xfrm flipV="1">
            <a:off x="6553200" y="3336617"/>
            <a:ext cx="990382" cy="1316346"/>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cxnSp>
        <p:nvCxnSpPr>
          <p:cNvPr id="70" name="Straight Arrow Connector 46"/>
          <p:cNvCxnSpPr>
            <a:cxnSpLocks noChangeShapeType="1"/>
          </p:cNvCxnSpPr>
          <p:nvPr/>
        </p:nvCxnSpPr>
        <p:spPr bwMode="auto">
          <a:xfrm flipV="1">
            <a:off x="6553200" y="4328160"/>
            <a:ext cx="990382" cy="324804"/>
          </a:xfrm>
          <a:prstGeom prst="straightConnector1">
            <a:avLst/>
          </a:prstGeom>
          <a:noFill/>
          <a:ln w="12700">
            <a:solidFill>
              <a:schemeClr val="accent1"/>
            </a:solidFill>
            <a:prstDash val="dash"/>
            <a:round/>
            <a:headEnd/>
            <a:tailEnd type="triangle" w="med" len="med"/>
          </a:ln>
          <a:effectLst>
            <a:outerShdw dist="20000" dir="5400000" rotWithShape="0">
              <a:srgbClr val="808080">
                <a:alpha val="37999"/>
              </a:srgbClr>
            </a:outerShdw>
          </a:effectLst>
        </p:spPr>
      </p:cxnSp>
      <p:sp>
        <p:nvSpPr>
          <p:cNvPr id="121" name="TextBox 55"/>
          <p:cNvSpPr txBox="1">
            <a:spLocks noChangeArrowheads="1"/>
          </p:cNvSpPr>
          <p:nvPr/>
        </p:nvSpPr>
        <p:spPr bwMode="auto">
          <a:xfrm>
            <a:off x="6234112" y="4498978"/>
            <a:ext cx="324128" cy="461665"/>
          </a:xfrm>
          <a:prstGeom prst="rect">
            <a:avLst/>
          </a:prstGeom>
          <a:noFill/>
          <a:ln w="9525">
            <a:noFill/>
            <a:miter lim="800000"/>
            <a:headEnd/>
            <a:tailEnd/>
          </a:ln>
        </p:spPr>
        <p:txBody>
          <a:bodyPr wrap="none">
            <a:spAutoFit/>
          </a:bodyPr>
          <a:lstStyle/>
          <a:p>
            <a:r>
              <a:rPr lang="en-US" altLang="zh-CN" sz="2400" i="1" dirty="0"/>
              <a:t>k</a:t>
            </a:r>
          </a:p>
        </p:txBody>
      </p:sp>
      <p:pic>
        <p:nvPicPr>
          <p:cNvPr id="1026" name="Picture 2" descr="C:\Users\Roland\Desktop\Allerton\pic\engineer.gif"/>
          <p:cNvPicPr>
            <a:picLocks noChangeAspect="1" noChangeArrowheads="1"/>
          </p:cNvPicPr>
          <p:nvPr/>
        </p:nvPicPr>
        <p:blipFill>
          <a:blip r:embed="rId8" cstate="print"/>
          <a:srcRect/>
          <a:stretch>
            <a:fillRect/>
          </a:stretch>
        </p:blipFill>
        <p:spPr bwMode="auto">
          <a:xfrm>
            <a:off x="3851920" y="1988840"/>
            <a:ext cx="1535747" cy="1080120"/>
          </a:xfrm>
          <a:prstGeom prst="rect">
            <a:avLst/>
          </a:prstGeom>
          <a:noFill/>
        </p:spPr>
      </p:pic>
      <p:pic>
        <p:nvPicPr>
          <p:cNvPr id="1027" name="Picture 3" descr="C:\Users\Roland\Desktop\poster\eff_construction.gif"/>
          <p:cNvPicPr>
            <a:picLocks noChangeAspect="1" noChangeArrowheads="1"/>
          </p:cNvPicPr>
          <p:nvPr/>
        </p:nvPicPr>
        <p:blipFill>
          <a:blip r:embed="rId9" cstate="print"/>
          <a:srcRect/>
          <a:stretch>
            <a:fillRect/>
          </a:stretch>
        </p:blipFill>
        <p:spPr bwMode="auto">
          <a:xfrm>
            <a:off x="7092280" y="1700808"/>
            <a:ext cx="1443038" cy="1714500"/>
          </a:xfrm>
          <a:prstGeom prst="rect">
            <a:avLst/>
          </a:prstGeom>
          <a:noFill/>
        </p:spPr>
      </p:pic>
      <p:sp>
        <p:nvSpPr>
          <p:cNvPr id="26"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800" dirty="0" smtClean="0"/>
              <a:t>Compressive Sensing</a:t>
            </a:r>
            <a:endParaRPr lang="zh-CN" altLang="en-US" sz="2800" dirty="0"/>
          </a:p>
        </p:txBody>
      </p:sp>
      <p:sp>
        <p:nvSpPr>
          <p:cNvPr id="25" name="内容占位符 2"/>
          <p:cNvSpPr>
            <a:spLocks noGrp="1"/>
          </p:cNvSpPr>
          <p:nvPr>
            <p:ph idx="1"/>
          </p:nvPr>
        </p:nvSpPr>
        <p:spPr>
          <a:xfrm>
            <a:off x="4098528" y="3798282"/>
            <a:ext cx="1289139" cy="505491"/>
          </a:xfrm>
        </p:spPr>
        <p:txBody>
          <a:bodyPr>
            <a:normAutofit/>
          </a:bodyPr>
          <a:lstStyle/>
          <a:p>
            <a:pPr>
              <a:buNone/>
            </a:pPr>
            <a:r>
              <a:rPr lang="en-US" altLang="zh-CN" sz="2000" dirty="0" smtClean="0"/>
              <a:t>Random</a:t>
            </a:r>
          </a:p>
        </p:txBody>
      </p:sp>
    </p:spTree>
    <p:custDataLst>
      <p:tags r:id="rId1"/>
    </p:custDataLst>
    <p:extLst>
      <p:ext uri="{BB962C8B-B14F-4D97-AF65-F5344CB8AC3E}">
        <p14:creationId xmlns:p14="http://schemas.microsoft.com/office/powerpoint/2010/main" val="325211783"/>
      </p:ext>
    </p:extLst>
  </p:cSld>
  <p:clrMapOvr>
    <a:masterClrMapping/>
  </p:clrMapOvr>
  <p:transition advTm="439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par>
                                <p:cTn id="12" presetID="1" presetClass="entr" presetSubtype="0" fill="hold" nodeType="with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Down Arrow 19"/>
          <p:cNvSpPr>
            <a:spLocks noChangeArrowheads="1"/>
          </p:cNvSpPr>
          <p:nvPr/>
        </p:nvSpPr>
        <p:spPr bwMode="auto">
          <a:xfrm rot="-5400000">
            <a:off x="4185295" y="3064601"/>
            <a:ext cx="107950" cy="774700"/>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63" name="灯片编号占位符 62"/>
          <p:cNvSpPr>
            <a:spLocks noGrp="1"/>
          </p:cNvSpPr>
          <p:nvPr>
            <p:ph type="sldNum" sz="quarter" idx="12"/>
          </p:nvPr>
        </p:nvSpPr>
        <p:spPr/>
        <p:txBody>
          <a:bodyPr/>
          <a:lstStyle/>
          <a:p>
            <a:r>
              <a:rPr lang="en-US" altLang="zh-CN" dirty="0" smtClean="0"/>
              <a:t>4</a:t>
            </a:r>
            <a:endParaRPr lang="zh-CN" altLang="en-US" dirty="0"/>
          </a:p>
        </p:txBody>
      </p:sp>
      <p:sp>
        <p:nvSpPr>
          <p:cNvPr id="47"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 as a Compressive sensing Problem</a:t>
            </a:r>
            <a:endParaRPr lang="zh-CN" altLang="en-US" sz="2600" dirty="0"/>
          </a:p>
        </p:txBody>
      </p:sp>
      <p:cxnSp>
        <p:nvCxnSpPr>
          <p:cNvPr id="39" name="Curved Connector 38"/>
          <p:cNvCxnSpPr/>
          <p:nvPr/>
        </p:nvCxnSpPr>
        <p:spPr>
          <a:xfrm rot="16200000" flipH="1">
            <a:off x="4888132" y="3578299"/>
            <a:ext cx="683918" cy="323272"/>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0800000" flipV="1">
            <a:off x="7770092" y="4876467"/>
            <a:ext cx="546325" cy="539227"/>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4548621" y="4207614"/>
            <a:ext cx="1794068" cy="369332"/>
          </a:xfrm>
          <a:prstGeom prst="rect">
            <a:avLst/>
          </a:prstGeom>
        </p:spPr>
        <p:txBody>
          <a:bodyPr wrap="none">
            <a:spAutoFit/>
          </a:bodyPr>
          <a:lstStyle/>
          <a:p>
            <a:r>
              <a:rPr lang="en-US" altLang="zh-CN" dirty="0" smtClean="0"/>
              <a:t>End-to-end delay</a:t>
            </a:r>
            <a:endParaRPr lang="en-US" dirty="0"/>
          </a:p>
        </p:txBody>
      </p:sp>
      <p:sp>
        <p:nvSpPr>
          <p:cNvPr id="56" name="Rectangle 55"/>
          <p:cNvSpPr/>
          <p:nvPr/>
        </p:nvSpPr>
        <p:spPr>
          <a:xfrm>
            <a:off x="6873057" y="5483297"/>
            <a:ext cx="1191352" cy="369332"/>
          </a:xfrm>
          <a:prstGeom prst="rect">
            <a:avLst/>
          </a:prstGeom>
        </p:spPr>
        <p:txBody>
          <a:bodyPr wrap="none">
            <a:spAutoFit/>
          </a:bodyPr>
          <a:lstStyle/>
          <a:p>
            <a:r>
              <a:rPr lang="en-US" altLang="zh-CN" dirty="0" smtClean="0"/>
              <a:t>Edge delay</a:t>
            </a:r>
            <a:endParaRPr lang="en-US" dirty="0"/>
          </a:p>
        </p:txBody>
      </p:sp>
      <p:cxnSp>
        <p:nvCxnSpPr>
          <p:cNvPr id="49" name="直接连接符 48"/>
          <p:cNvCxnSpPr/>
          <p:nvPr/>
        </p:nvCxnSpPr>
        <p:spPr>
          <a:xfrm rot="1800000">
            <a:off x="2373928"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接连接符 49"/>
          <p:cNvCxnSpPr/>
          <p:nvPr/>
        </p:nvCxnSpPr>
        <p:spPr>
          <a:xfrm rot="19800000">
            <a:off x="1328745"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rot="1800000">
            <a:off x="1328746"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rot="19800000">
            <a:off x="2367260"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rot="5400000">
            <a:off x="197248" y="3874754"/>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a:xfrm rot="1800000">
            <a:off x="2373928" y="4751786"/>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rot="5400000">
            <a:off x="1860498" y="3864488"/>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rot="5400000">
            <a:off x="2290547" y="3888089"/>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rot="19800000">
            <a:off x="1315410" y="4751786"/>
            <a:ext cx="1209734" cy="0"/>
          </a:xfrm>
          <a:prstGeom prst="line">
            <a:avLst/>
          </a:prstGeom>
          <a:ln w="38100"/>
        </p:spPr>
        <p:style>
          <a:lnRef idx="1">
            <a:schemeClr val="dk1"/>
          </a:lnRef>
          <a:fillRef idx="0">
            <a:schemeClr val="dk1"/>
          </a:fillRef>
          <a:effectRef idx="0">
            <a:schemeClr val="dk1"/>
          </a:effectRef>
          <a:fontRef idx="minor">
            <a:schemeClr val="tx1"/>
          </a:fontRef>
        </p:style>
      </p:cxnSp>
      <p:sp>
        <p:nvSpPr>
          <p:cNvPr id="59" name="椭圆 58"/>
          <p:cNvSpPr/>
          <p:nvPr/>
        </p:nvSpPr>
        <p:spPr>
          <a:xfrm>
            <a:off x="1352709" y="2597681"/>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2404559" y="202988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426006" y="262141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404559" y="3189213"/>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346042" y="500381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2404559" y="4392280"/>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443074" y="498674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8" name="对象 67"/>
          <p:cNvGraphicFramePr>
            <a:graphicFrameLocks noChangeAspect="1"/>
          </p:cNvGraphicFramePr>
          <p:nvPr/>
        </p:nvGraphicFramePr>
        <p:xfrm>
          <a:off x="2516188" y="1778156"/>
          <a:ext cx="250825" cy="377825"/>
        </p:xfrm>
        <a:graphic>
          <a:graphicData uri="http://schemas.openxmlformats.org/presentationml/2006/ole">
            <mc:AlternateContent xmlns:mc="http://schemas.openxmlformats.org/markup-compatibility/2006">
              <mc:Choice xmlns:v="urn:schemas-microsoft-com:vml" Requires="v">
                <p:oleObj spid="_x0000_s1122" name="公式" r:id="rId4" imgW="152280" imgH="228600" progId="Equation.3">
                  <p:embed/>
                </p:oleObj>
              </mc:Choice>
              <mc:Fallback>
                <p:oleObj name="公式" r:id="rId4" imgW="1522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188" y="1778156"/>
                        <a:ext cx="2508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4"/>
          <p:cNvGraphicFramePr>
            <a:graphicFrameLocks noChangeAspect="1"/>
          </p:cNvGraphicFramePr>
          <p:nvPr/>
        </p:nvGraphicFramePr>
        <p:xfrm>
          <a:off x="1052513" y="2433793"/>
          <a:ext cx="274637" cy="377825"/>
        </p:xfrm>
        <a:graphic>
          <a:graphicData uri="http://schemas.openxmlformats.org/presentationml/2006/ole">
            <mc:AlternateContent xmlns:mc="http://schemas.openxmlformats.org/markup-compatibility/2006">
              <mc:Choice xmlns:v="urn:schemas-microsoft-com:vml" Requires="v">
                <p:oleObj spid="_x0000_s1123" name="公式" r:id="rId6" imgW="164880" imgH="228600" progId="Equation.3">
                  <p:embed/>
                </p:oleObj>
              </mc:Choice>
              <mc:Fallback>
                <p:oleObj name="公式" r:id="rId6" imgW="1648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13" y="2433793"/>
                        <a:ext cx="27463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5"/>
          <p:cNvGraphicFramePr>
            <a:graphicFrameLocks noChangeAspect="1"/>
          </p:cNvGraphicFramePr>
          <p:nvPr/>
        </p:nvGraphicFramePr>
        <p:xfrm>
          <a:off x="1089025" y="4837268"/>
          <a:ext cx="271463" cy="377825"/>
        </p:xfrm>
        <a:graphic>
          <a:graphicData uri="http://schemas.openxmlformats.org/presentationml/2006/ole">
            <mc:AlternateContent xmlns:mc="http://schemas.openxmlformats.org/markup-compatibility/2006">
              <mc:Choice xmlns:v="urn:schemas-microsoft-com:vml" Requires="v">
                <p:oleObj spid="_x0000_s1124"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025" y="483726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6"/>
          <p:cNvGraphicFramePr>
            <a:graphicFrameLocks noChangeAspect="1"/>
          </p:cNvGraphicFramePr>
          <p:nvPr/>
        </p:nvGraphicFramePr>
        <p:xfrm>
          <a:off x="2419370" y="2797445"/>
          <a:ext cx="293370" cy="377825"/>
        </p:xfrm>
        <a:graphic>
          <a:graphicData uri="http://schemas.openxmlformats.org/presentationml/2006/ole">
            <mc:AlternateContent xmlns:mc="http://schemas.openxmlformats.org/markup-compatibility/2006">
              <mc:Choice xmlns:v="urn:schemas-microsoft-com:vml" Requires="v">
                <p:oleObj spid="_x0000_s1125" name="公式" r:id="rId10" imgW="177480" imgH="228600" progId="Equation.3">
                  <p:embed/>
                </p:oleObj>
              </mc:Choice>
              <mc:Fallback>
                <p:oleObj name="公式" r:id="rId10" imgW="1774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370" y="2797445"/>
                        <a:ext cx="29337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 name="Object 7"/>
          <p:cNvGraphicFramePr>
            <a:graphicFrameLocks noChangeAspect="1"/>
          </p:cNvGraphicFramePr>
          <p:nvPr/>
        </p:nvGraphicFramePr>
        <p:xfrm>
          <a:off x="2466975" y="4081618"/>
          <a:ext cx="271463" cy="377825"/>
        </p:xfrm>
        <a:graphic>
          <a:graphicData uri="http://schemas.openxmlformats.org/presentationml/2006/ole">
            <mc:AlternateContent xmlns:mc="http://schemas.openxmlformats.org/markup-compatibility/2006">
              <mc:Choice xmlns:v="urn:schemas-microsoft-com:vml" Requires="v">
                <p:oleObj spid="_x0000_s1126" name="公式" r:id="rId12" imgW="164880" imgH="228600" progId="Equation.3">
                  <p:embed/>
                </p:oleObj>
              </mc:Choice>
              <mc:Fallback>
                <p:oleObj name="公式" r:id="rId12" imgW="16488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6975" y="408161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 name="Object 8"/>
          <p:cNvGraphicFramePr>
            <a:graphicFrameLocks noChangeAspect="1"/>
          </p:cNvGraphicFramePr>
          <p:nvPr/>
        </p:nvGraphicFramePr>
        <p:xfrm>
          <a:off x="3487738" y="2294093"/>
          <a:ext cx="271462" cy="377825"/>
        </p:xfrm>
        <a:graphic>
          <a:graphicData uri="http://schemas.openxmlformats.org/presentationml/2006/ole">
            <mc:AlternateContent xmlns:mc="http://schemas.openxmlformats.org/markup-compatibility/2006">
              <mc:Choice xmlns:v="urn:schemas-microsoft-com:vml" Requires="v">
                <p:oleObj spid="_x0000_s1127" name="公式" r:id="rId14" imgW="164880" imgH="228600" progId="Equation.3">
                  <p:embed/>
                </p:oleObj>
              </mc:Choice>
              <mc:Fallback>
                <p:oleObj name="公式" r:id="rId14" imgW="16488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7738" y="2294093"/>
                        <a:ext cx="271462"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Object 9"/>
          <p:cNvGraphicFramePr>
            <a:graphicFrameLocks noChangeAspect="1"/>
          </p:cNvGraphicFramePr>
          <p:nvPr/>
        </p:nvGraphicFramePr>
        <p:xfrm>
          <a:off x="3579813" y="4837268"/>
          <a:ext cx="273050" cy="377825"/>
        </p:xfrm>
        <a:graphic>
          <a:graphicData uri="http://schemas.openxmlformats.org/presentationml/2006/ole">
            <mc:AlternateContent xmlns:mc="http://schemas.openxmlformats.org/markup-compatibility/2006">
              <mc:Choice xmlns:v="urn:schemas-microsoft-com:vml" Requires="v">
                <p:oleObj spid="_x0000_s1128" name="公式" r:id="rId16" imgW="164880" imgH="228600" progId="Equation.3">
                  <p:embed/>
                </p:oleObj>
              </mc:Choice>
              <mc:Fallback>
                <p:oleObj name="公式" r:id="rId16" imgW="16488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813" y="4837268"/>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0"/>
          <p:cNvGraphicFramePr>
            <a:graphicFrameLocks noChangeAspect="1"/>
          </p:cNvGraphicFramePr>
          <p:nvPr/>
        </p:nvGraphicFramePr>
        <p:xfrm>
          <a:off x="1698881" y="2029884"/>
          <a:ext cx="252254" cy="377825"/>
        </p:xfrm>
        <a:graphic>
          <a:graphicData uri="http://schemas.openxmlformats.org/presentationml/2006/ole">
            <mc:AlternateContent xmlns:mc="http://schemas.openxmlformats.org/markup-compatibility/2006">
              <mc:Choice xmlns:v="urn:schemas-microsoft-com:vml" Requires="v">
                <p:oleObj spid="_x0000_s1129" name="Equation" r:id="rId18" imgW="152124" imgH="228738" progId="Equation.3">
                  <p:embed/>
                </p:oleObj>
              </mc:Choice>
              <mc:Fallback>
                <p:oleObj name="Equation" r:id="rId18" imgW="152124" imgH="228738"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8881" y="2029884"/>
                        <a:ext cx="252254"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Object 11"/>
          <p:cNvGraphicFramePr>
            <a:graphicFrameLocks noChangeAspect="1"/>
          </p:cNvGraphicFramePr>
          <p:nvPr/>
        </p:nvGraphicFramePr>
        <p:xfrm>
          <a:off x="2922766" y="2041795"/>
          <a:ext cx="273367" cy="377825"/>
        </p:xfrm>
        <a:graphic>
          <a:graphicData uri="http://schemas.openxmlformats.org/presentationml/2006/ole">
            <mc:AlternateContent xmlns:mc="http://schemas.openxmlformats.org/markup-compatibility/2006">
              <mc:Choice xmlns:v="urn:schemas-microsoft-com:vml" Requires="v">
                <p:oleObj spid="_x0000_s1130" name="Equation" r:id="rId20" imgW="164801" imgH="228738" progId="Equation.3">
                  <p:embed/>
                </p:oleObj>
              </mc:Choice>
              <mc:Fallback>
                <p:oleObj name="Equation" r:id="rId20" imgW="164801" imgH="228738"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22766" y="2041795"/>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12"/>
          <p:cNvGraphicFramePr>
            <a:graphicFrameLocks noChangeAspect="1"/>
          </p:cNvGraphicFramePr>
          <p:nvPr/>
        </p:nvGraphicFramePr>
        <p:xfrm>
          <a:off x="1713726" y="2545192"/>
          <a:ext cx="273367" cy="377825"/>
        </p:xfrm>
        <a:graphic>
          <a:graphicData uri="http://schemas.openxmlformats.org/presentationml/2006/ole">
            <mc:AlternateContent xmlns:mc="http://schemas.openxmlformats.org/markup-compatibility/2006">
              <mc:Choice xmlns:v="urn:schemas-microsoft-com:vml" Requires="v">
                <p:oleObj spid="_x0000_s1131" name="Equation" r:id="rId22" imgW="164801" imgH="228738" progId="Equation.3">
                  <p:embed/>
                </p:oleObj>
              </mc:Choice>
              <mc:Fallback>
                <p:oleObj name="Equation" r:id="rId22" imgW="164801" imgH="228738"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13726" y="254519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13"/>
          <p:cNvGraphicFramePr>
            <a:graphicFrameLocks noChangeAspect="1"/>
          </p:cNvGraphicFramePr>
          <p:nvPr/>
        </p:nvGraphicFramePr>
        <p:xfrm>
          <a:off x="2922766" y="2525189"/>
          <a:ext cx="273367" cy="377825"/>
        </p:xfrm>
        <a:graphic>
          <a:graphicData uri="http://schemas.openxmlformats.org/presentationml/2006/ole">
            <mc:AlternateContent xmlns:mc="http://schemas.openxmlformats.org/markup-compatibility/2006">
              <mc:Choice xmlns:v="urn:schemas-microsoft-com:vml" Requires="v">
                <p:oleObj spid="_x0000_s1132" name="Equation" r:id="rId24" imgW="164801" imgH="228738" progId="Equation.3">
                  <p:embed/>
                </p:oleObj>
              </mc:Choice>
              <mc:Fallback>
                <p:oleObj name="Equation" r:id="rId24" imgW="164801" imgH="228738"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22766" y="2525189"/>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Object 14"/>
          <p:cNvGraphicFramePr>
            <a:graphicFrameLocks noChangeAspect="1"/>
          </p:cNvGraphicFramePr>
          <p:nvPr/>
        </p:nvGraphicFramePr>
        <p:xfrm>
          <a:off x="1043608" y="3592458"/>
          <a:ext cx="272257" cy="376714"/>
        </p:xfrm>
        <a:graphic>
          <a:graphicData uri="http://schemas.openxmlformats.org/presentationml/2006/ole">
            <mc:AlternateContent xmlns:mc="http://schemas.openxmlformats.org/markup-compatibility/2006">
              <mc:Choice xmlns:v="urn:schemas-microsoft-com:vml" Requires="v">
                <p:oleObj spid="_x0000_s1133" name="Equation" r:id="rId26" imgW="164801" imgH="228738" progId="Equation.3">
                  <p:embed/>
                </p:oleObj>
              </mc:Choice>
              <mc:Fallback>
                <p:oleObj name="Equation" r:id="rId26" imgW="164801" imgH="228738"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3608" y="3592458"/>
                        <a:ext cx="272257" cy="376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 name="Object 15"/>
          <p:cNvGraphicFramePr>
            <a:graphicFrameLocks noChangeAspect="1"/>
          </p:cNvGraphicFramePr>
          <p:nvPr/>
        </p:nvGraphicFramePr>
        <p:xfrm>
          <a:off x="1727947" y="4348542"/>
          <a:ext cx="273367" cy="377825"/>
        </p:xfrm>
        <a:graphic>
          <a:graphicData uri="http://schemas.openxmlformats.org/presentationml/2006/ole">
            <mc:AlternateContent xmlns:mc="http://schemas.openxmlformats.org/markup-compatibility/2006">
              <mc:Choice xmlns:v="urn:schemas-microsoft-com:vml" Requires="v">
                <p:oleObj spid="_x0000_s1134" name="Equation" r:id="rId28" imgW="164801" imgH="228738" progId="Equation.3">
                  <p:embed/>
                </p:oleObj>
              </mc:Choice>
              <mc:Fallback>
                <p:oleObj name="Equation" r:id="rId28" imgW="164801" imgH="228738"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27947" y="434854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16"/>
          <p:cNvGraphicFramePr>
            <a:graphicFrameLocks noChangeAspect="1"/>
          </p:cNvGraphicFramePr>
          <p:nvPr/>
        </p:nvGraphicFramePr>
        <p:xfrm>
          <a:off x="3514803" y="3567472"/>
          <a:ext cx="273367" cy="377825"/>
        </p:xfrm>
        <a:graphic>
          <a:graphicData uri="http://schemas.openxmlformats.org/presentationml/2006/ole">
            <mc:AlternateContent xmlns:mc="http://schemas.openxmlformats.org/markup-compatibility/2006">
              <mc:Choice xmlns:v="urn:schemas-microsoft-com:vml" Requires="v">
                <p:oleObj spid="_x0000_s1135" name="Equation" r:id="rId30" imgW="164801" imgH="228738" progId="Equation.3">
                  <p:embed/>
                </p:oleObj>
              </mc:Choice>
              <mc:Fallback>
                <p:oleObj name="Equation" r:id="rId30" imgW="164801" imgH="228738"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14803" y="356747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 name="Object 18"/>
          <p:cNvGraphicFramePr>
            <a:graphicFrameLocks noChangeAspect="1"/>
          </p:cNvGraphicFramePr>
          <p:nvPr/>
        </p:nvGraphicFramePr>
        <p:xfrm>
          <a:off x="2456893" y="3577387"/>
          <a:ext cx="273367" cy="377825"/>
        </p:xfrm>
        <a:graphic>
          <a:graphicData uri="http://schemas.openxmlformats.org/presentationml/2006/ole">
            <mc:AlternateContent xmlns:mc="http://schemas.openxmlformats.org/markup-compatibility/2006">
              <mc:Choice xmlns:v="urn:schemas-microsoft-com:vml" Requires="v">
                <p:oleObj spid="_x0000_s1136" name="Equation" r:id="rId32" imgW="164801" imgH="228738" progId="Equation.3">
                  <p:embed/>
                </p:oleObj>
              </mc:Choice>
              <mc:Fallback>
                <p:oleObj name="Equation" r:id="rId32" imgW="164801" imgH="228738"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456893" y="3577387"/>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19"/>
          <p:cNvGraphicFramePr>
            <a:graphicFrameLocks noChangeAspect="1"/>
          </p:cNvGraphicFramePr>
          <p:nvPr/>
        </p:nvGraphicFramePr>
        <p:xfrm>
          <a:off x="2914728" y="4434160"/>
          <a:ext cx="273367" cy="377825"/>
        </p:xfrm>
        <a:graphic>
          <a:graphicData uri="http://schemas.openxmlformats.org/presentationml/2006/ole">
            <mc:AlternateContent xmlns:mc="http://schemas.openxmlformats.org/markup-compatibility/2006">
              <mc:Choice xmlns:v="urn:schemas-microsoft-com:vml" Requires="v">
                <p:oleObj spid="_x0000_s1137" name="Equation" r:id="rId34" imgW="164801" imgH="228738" progId="Equation.3">
                  <p:embed/>
                </p:oleObj>
              </mc:Choice>
              <mc:Fallback>
                <p:oleObj name="Equation" r:id="rId34" imgW="164801" imgH="228738"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14728" y="4434160"/>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4" name="组合 94"/>
          <p:cNvGrpSpPr/>
          <p:nvPr/>
        </p:nvGrpSpPr>
        <p:grpSpPr>
          <a:xfrm>
            <a:off x="1186991" y="2041018"/>
            <a:ext cx="1422400" cy="3077113"/>
            <a:chOff x="7083427" y="2098139"/>
            <a:chExt cx="1422400" cy="3077113"/>
          </a:xfrm>
        </p:grpSpPr>
        <p:sp>
          <p:nvSpPr>
            <p:cNvPr id="85" name="Freeform 69"/>
            <p:cNvSpPr>
              <a:spLocks/>
            </p:cNvSpPr>
            <p:nvPr/>
          </p:nvSpPr>
          <p:spPr bwMode="auto">
            <a:xfrm>
              <a:off x="7083427" y="2098139"/>
              <a:ext cx="1422400" cy="3059113"/>
            </a:xfrm>
            <a:custGeom>
              <a:avLst/>
              <a:gdLst/>
              <a:ahLst/>
              <a:cxnLst>
                <a:cxn ang="0">
                  <a:pos x="1313" y="0"/>
                </a:cxn>
                <a:cxn ang="0">
                  <a:pos x="1313" y="0"/>
                </a:cxn>
                <a:cxn ang="0">
                  <a:pos x="179" y="720"/>
                </a:cxn>
                <a:cxn ang="0">
                  <a:pos x="233" y="3173"/>
                </a:cxn>
                <a:cxn ang="0">
                  <a:pos x="419" y="787"/>
                </a:cxn>
                <a:cxn ang="0">
                  <a:pos x="1339" y="1360"/>
                </a:cxn>
                <a:cxn ang="0">
                  <a:pos x="1299" y="2587"/>
                </a:cxn>
                <a:cxn ang="0">
                  <a:pos x="579" y="3133"/>
                </a:cxn>
                <a:cxn ang="0">
                  <a:pos x="443" y="3199"/>
                </a:cxn>
              </a:cxnLst>
              <a:rect l="0" t="0" r="r" b="b"/>
              <a:pathLst>
                <a:path w="1486" h="3199">
                  <a:moveTo>
                    <a:pt x="1313" y="0"/>
                  </a:moveTo>
                  <a:lnTo>
                    <a:pt x="1313" y="0"/>
                  </a:lnTo>
                  <a:cubicBezTo>
                    <a:pt x="935" y="240"/>
                    <a:pt x="359" y="191"/>
                    <a:pt x="179" y="720"/>
                  </a:cubicBezTo>
                  <a:cubicBezTo>
                    <a:pt x="0" y="1249"/>
                    <a:pt x="193" y="3162"/>
                    <a:pt x="233" y="3173"/>
                  </a:cubicBezTo>
                  <a:cubicBezTo>
                    <a:pt x="273" y="3184"/>
                    <a:pt x="235" y="1089"/>
                    <a:pt x="419" y="787"/>
                  </a:cubicBezTo>
                  <a:cubicBezTo>
                    <a:pt x="604" y="484"/>
                    <a:pt x="1193" y="1060"/>
                    <a:pt x="1339" y="1360"/>
                  </a:cubicBezTo>
                  <a:cubicBezTo>
                    <a:pt x="1486" y="1660"/>
                    <a:pt x="1426" y="2291"/>
                    <a:pt x="1299" y="2587"/>
                  </a:cubicBezTo>
                  <a:cubicBezTo>
                    <a:pt x="1173" y="2882"/>
                    <a:pt x="751" y="3027"/>
                    <a:pt x="579" y="3133"/>
                  </a:cubicBezTo>
                  <a:cubicBezTo>
                    <a:pt x="520" y="3170"/>
                    <a:pt x="477" y="3189"/>
                    <a:pt x="443" y="3199"/>
                  </a:cubicBezTo>
                </a:path>
              </a:pathLst>
            </a:custGeom>
            <a:noFill/>
            <a:ln w="25400" cap="rnd">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6" name="Freeform 70"/>
            <p:cNvSpPr>
              <a:spLocks noEditPoints="1"/>
            </p:cNvSpPr>
            <p:nvPr/>
          </p:nvSpPr>
          <p:spPr bwMode="auto">
            <a:xfrm>
              <a:off x="7424740" y="5084764"/>
              <a:ext cx="128588" cy="90488"/>
            </a:xfrm>
            <a:custGeom>
              <a:avLst/>
              <a:gdLst/>
              <a:ahLst/>
              <a:cxnLst>
                <a:cxn ang="0">
                  <a:pos x="0" y="67"/>
                </a:cxn>
                <a:cxn ang="0">
                  <a:pos x="0" y="67"/>
                </a:cxn>
                <a:cxn ang="0">
                  <a:pos x="134" y="94"/>
                </a:cxn>
                <a:cxn ang="0">
                  <a:pos x="119" y="0"/>
                </a:cxn>
                <a:cxn ang="0">
                  <a:pos x="0" y="67"/>
                </a:cxn>
                <a:cxn ang="0">
                  <a:pos x="0" y="67"/>
                </a:cxn>
                <a:cxn ang="0">
                  <a:pos x="0" y="67"/>
                </a:cxn>
              </a:cxnLst>
              <a:rect l="0" t="0" r="r" b="b"/>
              <a:pathLst>
                <a:path w="134" h="94">
                  <a:moveTo>
                    <a:pt x="0" y="67"/>
                  </a:moveTo>
                  <a:lnTo>
                    <a:pt x="0" y="67"/>
                  </a:lnTo>
                  <a:lnTo>
                    <a:pt x="134" y="94"/>
                  </a:lnTo>
                  <a:lnTo>
                    <a:pt x="119" y="0"/>
                  </a:lnTo>
                  <a:lnTo>
                    <a:pt x="0" y="67"/>
                  </a:lnTo>
                  <a:close/>
                  <a:moveTo>
                    <a:pt x="0" y="67"/>
                  </a:moveTo>
                  <a:lnTo>
                    <a:pt x="0" y="67"/>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87" name="组合 95"/>
          <p:cNvGrpSpPr/>
          <p:nvPr/>
        </p:nvGrpSpPr>
        <p:grpSpPr>
          <a:xfrm>
            <a:off x="2285160" y="2070768"/>
            <a:ext cx="1366838" cy="3141663"/>
            <a:chOff x="8016081" y="2788189"/>
            <a:chExt cx="1366838" cy="3141663"/>
          </a:xfrm>
        </p:grpSpPr>
        <p:sp>
          <p:nvSpPr>
            <p:cNvPr id="88" name="Freeform 72"/>
            <p:cNvSpPr>
              <a:spLocks/>
            </p:cNvSpPr>
            <p:nvPr/>
          </p:nvSpPr>
          <p:spPr bwMode="auto">
            <a:xfrm>
              <a:off x="8016081" y="2788189"/>
              <a:ext cx="1341438" cy="3141663"/>
            </a:xfrm>
            <a:custGeom>
              <a:avLst/>
              <a:gdLst/>
              <a:ahLst/>
              <a:cxnLst>
                <a:cxn ang="0">
                  <a:pos x="260" y="0"/>
                </a:cxn>
                <a:cxn ang="0">
                  <a:pos x="260" y="0"/>
                </a:cxn>
                <a:cxn ang="0">
                  <a:pos x="1260" y="653"/>
                </a:cxn>
                <a:cxn ang="0">
                  <a:pos x="246" y="1240"/>
                </a:cxn>
                <a:cxn ang="0">
                  <a:pos x="153" y="2347"/>
                </a:cxn>
                <a:cxn ang="0">
                  <a:pos x="1166" y="3000"/>
                </a:cxn>
                <a:cxn ang="0">
                  <a:pos x="1260" y="627"/>
                </a:cxn>
                <a:cxn ang="0">
                  <a:pos x="1393" y="2627"/>
                </a:cxn>
                <a:cxn ang="0">
                  <a:pos x="1380" y="2966"/>
                </a:cxn>
              </a:cxnLst>
              <a:rect l="0" t="0" r="r" b="b"/>
              <a:pathLst>
                <a:path w="1400" h="3286">
                  <a:moveTo>
                    <a:pt x="260" y="0"/>
                  </a:moveTo>
                  <a:lnTo>
                    <a:pt x="260" y="0"/>
                  </a:lnTo>
                  <a:cubicBezTo>
                    <a:pt x="593" y="218"/>
                    <a:pt x="1262" y="447"/>
                    <a:pt x="1260" y="653"/>
                  </a:cubicBezTo>
                  <a:cubicBezTo>
                    <a:pt x="1258" y="860"/>
                    <a:pt x="431" y="958"/>
                    <a:pt x="246" y="1240"/>
                  </a:cubicBezTo>
                  <a:cubicBezTo>
                    <a:pt x="62" y="1522"/>
                    <a:pt x="0" y="2053"/>
                    <a:pt x="153" y="2347"/>
                  </a:cubicBezTo>
                  <a:cubicBezTo>
                    <a:pt x="306" y="2640"/>
                    <a:pt x="982" y="3286"/>
                    <a:pt x="1166" y="3000"/>
                  </a:cubicBezTo>
                  <a:cubicBezTo>
                    <a:pt x="1351" y="2713"/>
                    <a:pt x="1222" y="689"/>
                    <a:pt x="1260" y="627"/>
                  </a:cubicBezTo>
                  <a:cubicBezTo>
                    <a:pt x="1298" y="564"/>
                    <a:pt x="1380" y="2209"/>
                    <a:pt x="1393" y="2627"/>
                  </a:cubicBezTo>
                  <a:cubicBezTo>
                    <a:pt x="1400" y="2826"/>
                    <a:pt x="1392" y="2912"/>
                    <a:pt x="1380" y="2966"/>
                  </a:cubicBezTo>
                </a:path>
              </a:pathLst>
            </a:custGeom>
            <a:noFill/>
            <a:ln w="254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9" name="Freeform 73"/>
            <p:cNvSpPr>
              <a:spLocks noEditPoints="1"/>
            </p:cNvSpPr>
            <p:nvPr/>
          </p:nvSpPr>
          <p:spPr bwMode="auto">
            <a:xfrm>
              <a:off x="9294019" y="5616575"/>
              <a:ext cx="88900" cy="128588"/>
            </a:xfrm>
            <a:custGeom>
              <a:avLst/>
              <a:gdLst/>
              <a:ahLst/>
              <a:cxnLst>
                <a:cxn ang="0">
                  <a:pos x="17" y="135"/>
                </a:cxn>
                <a:cxn ang="0">
                  <a:pos x="17" y="135"/>
                </a:cxn>
                <a:cxn ang="0">
                  <a:pos x="94" y="22"/>
                </a:cxn>
                <a:cxn ang="0">
                  <a:pos x="0" y="0"/>
                </a:cxn>
                <a:cxn ang="0">
                  <a:pos x="17" y="135"/>
                </a:cxn>
                <a:cxn ang="0">
                  <a:pos x="17" y="135"/>
                </a:cxn>
                <a:cxn ang="0">
                  <a:pos x="17" y="135"/>
                </a:cxn>
              </a:cxnLst>
              <a:rect l="0" t="0" r="r" b="b"/>
              <a:pathLst>
                <a:path w="94" h="135">
                  <a:moveTo>
                    <a:pt x="17" y="135"/>
                  </a:moveTo>
                  <a:lnTo>
                    <a:pt x="17" y="135"/>
                  </a:lnTo>
                  <a:lnTo>
                    <a:pt x="94" y="22"/>
                  </a:lnTo>
                  <a:lnTo>
                    <a:pt x="0" y="0"/>
                  </a:lnTo>
                  <a:lnTo>
                    <a:pt x="17" y="135"/>
                  </a:lnTo>
                  <a:close/>
                  <a:moveTo>
                    <a:pt x="17" y="135"/>
                  </a:moveTo>
                  <a:lnTo>
                    <a:pt x="17" y="135"/>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p:cNvGrpSpPr/>
          <p:nvPr/>
        </p:nvGrpSpPr>
        <p:grpSpPr>
          <a:xfrm>
            <a:off x="4807195" y="2797445"/>
            <a:ext cx="4131724" cy="2254101"/>
            <a:chOff x="0" y="1700212"/>
            <a:chExt cx="8407983" cy="4257675"/>
          </a:xfrm>
        </p:grpSpPr>
        <p:pic>
          <p:nvPicPr>
            <p:cNvPr id="91" name="Picture 2"/>
            <p:cNvPicPr>
              <a:picLocks noChangeAspect="1" noChangeArrowheads="1"/>
            </p:cNvPicPr>
            <p:nvPr/>
          </p:nvPicPr>
          <p:blipFill>
            <a:blip r:embed="rId36"/>
            <a:srcRect/>
            <a:stretch>
              <a:fillRect/>
            </a:stretch>
          </p:blipFill>
          <p:spPr bwMode="auto">
            <a:xfrm>
              <a:off x="0" y="1700212"/>
              <a:ext cx="7162800" cy="1152525"/>
            </a:xfrm>
            <a:prstGeom prst="rect">
              <a:avLst/>
            </a:prstGeom>
            <a:noFill/>
            <a:ln w="9525">
              <a:noFill/>
              <a:miter lim="800000"/>
              <a:headEnd/>
              <a:tailEnd/>
            </a:ln>
          </p:spPr>
        </p:pic>
        <p:pic>
          <p:nvPicPr>
            <p:cNvPr id="92" name="Picture 3"/>
            <p:cNvPicPr>
              <a:picLocks noChangeAspect="1" noChangeArrowheads="1"/>
            </p:cNvPicPr>
            <p:nvPr/>
          </p:nvPicPr>
          <p:blipFill>
            <a:blip r:embed="rId37"/>
            <a:srcRect/>
            <a:stretch>
              <a:fillRect/>
            </a:stretch>
          </p:blipFill>
          <p:spPr bwMode="auto">
            <a:xfrm>
              <a:off x="7284033" y="1700212"/>
              <a:ext cx="1123950" cy="4257675"/>
            </a:xfrm>
            <a:prstGeom prst="rect">
              <a:avLst/>
            </a:prstGeom>
            <a:noFill/>
            <a:ln w="9525">
              <a:noFill/>
              <a:miter lim="800000"/>
              <a:headEnd/>
              <a:tailEnd/>
            </a:ln>
          </p:spPr>
        </p:pic>
      </p:grpSp>
      <p:pic>
        <p:nvPicPr>
          <p:cNvPr id="76838" name="Picture 38"/>
          <p:cNvPicPr>
            <a:picLocks noChangeAspect="1" noChangeArrowheads="1"/>
          </p:cNvPicPr>
          <p:nvPr/>
        </p:nvPicPr>
        <p:blipFill>
          <a:blip r:embed="rId38"/>
          <a:srcRect/>
          <a:stretch>
            <a:fillRect/>
          </a:stretch>
        </p:blipFill>
        <p:spPr bwMode="auto">
          <a:xfrm>
            <a:off x="463307" y="5636629"/>
            <a:ext cx="4266000" cy="216000"/>
          </a:xfrm>
          <a:prstGeom prst="rect">
            <a:avLst/>
          </a:prstGeom>
          <a:noFill/>
          <a:ln w="9525">
            <a:noFill/>
            <a:miter lim="800000"/>
            <a:headEnd/>
            <a:tailEnd/>
          </a:ln>
        </p:spPr>
      </p:pic>
      <p:pic>
        <p:nvPicPr>
          <p:cNvPr id="76839" name="Picture 39"/>
          <p:cNvPicPr>
            <a:picLocks noChangeAspect="1" noChangeArrowheads="1"/>
          </p:cNvPicPr>
          <p:nvPr/>
        </p:nvPicPr>
        <p:blipFill>
          <a:blip r:embed="rId39"/>
          <a:srcRect/>
          <a:stretch>
            <a:fillRect/>
          </a:stretch>
        </p:blipFill>
        <p:spPr bwMode="auto">
          <a:xfrm>
            <a:off x="482357" y="5905700"/>
            <a:ext cx="4254000" cy="216000"/>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3107005938"/>
      </p:ext>
    </p:extLst>
  </p:cSld>
  <p:clrMapOvr>
    <a:masterClrMapping/>
  </p:clrMapOvr>
  <p:transition advTm="424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ssolve">
                                      <p:cBhvr>
                                        <p:cTn id="7" dur="500"/>
                                        <p:tgtEl>
                                          <p:spTgt spid="84"/>
                                        </p:tgtEl>
                                      </p:cBhvr>
                                    </p:animEffect>
                                  </p:childTnLst>
                                </p:cTn>
                              </p:par>
                              <p:par>
                                <p:cTn id="8" presetID="9" presetClass="entr" presetSubtype="0" fill="hold" nodeType="withEffect">
                                  <p:stCondLst>
                                    <p:cond delay="0"/>
                                  </p:stCondLst>
                                  <p:childTnLst>
                                    <p:set>
                                      <p:cBhvr>
                                        <p:cTn id="9" dur="1" fill="hold">
                                          <p:stCondLst>
                                            <p:cond delay="0"/>
                                          </p:stCondLst>
                                        </p:cTn>
                                        <p:tgtEl>
                                          <p:spTgt spid="76838"/>
                                        </p:tgtEl>
                                        <p:attrNameLst>
                                          <p:attrName>style.visibility</p:attrName>
                                        </p:attrNameLst>
                                      </p:cBhvr>
                                      <p:to>
                                        <p:strVal val="visible"/>
                                      </p:to>
                                    </p:set>
                                    <p:animEffect transition="in" filter="dissolve">
                                      <p:cBhvr>
                                        <p:cTn id="10" dur="500"/>
                                        <p:tgtEl>
                                          <p:spTgt spid="76838"/>
                                        </p:tgtEl>
                                      </p:cBhvr>
                                    </p:animEffect>
                                  </p:childTnLst>
                                </p:cTn>
                              </p:par>
                            </p:childTnLst>
                          </p:cTn>
                        </p:par>
                        <p:par>
                          <p:cTn id="11" fill="hold">
                            <p:stCondLst>
                              <p:cond delay="500"/>
                            </p:stCondLst>
                            <p:childTnLst>
                              <p:par>
                                <p:cTn id="12" presetID="9" presetClass="entr" presetSubtype="0" fill="hold" nodeType="afterEffect">
                                  <p:stCondLst>
                                    <p:cond delay="500"/>
                                  </p:stCondLst>
                                  <p:childTnLst>
                                    <p:set>
                                      <p:cBhvr>
                                        <p:cTn id="13" dur="1" fill="hold">
                                          <p:stCondLst>
                                            <p:cond delay="0"/>
                                          </p:stCondLst>
                                        </p:cTn>
                                        <p:tgtEl>
                                          <p:spTgt spid="87"/>
                                        </p:tgtEl>
                                        <p:attrNameLst>
                                          <p:attrName>style.visibility</p:attrName>
                                        </p:attrNameLst>
                                      </p:cBhvr>
                                      <p:to>
                                        <p:strVal val="visible"/>
                                      </p:to>
                                    </p:set>
                                    <p:animEffect transition="in" filter="dissolve">
                                      <p:cBhvr>
                                        <p:cTn id="14" dur="500"/>
                                        <p:tgtEl>
                                          <p:spTgt spid="87"/>
                                        </p:tgtEl>
                                      </p:cBhvr>
                                    </p:animEffect>
                                  </p:childTnLst>
                                </p:cTn>
                              </p:par>
                              <p:par>
                                <p:cTn id="15" presetID="9" presetClass="entr" presetSubtype="0" fill="hold" nodeType="withEffect">
                                  <p:stCondLst>
                                    <p:cond delay="500"/>
                                  </p:stCondLst>
                                  <p:childTnLst>
                                    <p:set>
                                      <p:cBhvr>
                                        <p:cTn id="16" dur="1" fill="hold">
                                          <p:stCondLst>
                                            <p:cond delay="0"/>
                                          </p:stCondLst>
                                        </p:cTn>
                                        <p:tgtEl>
                                          <p:spTgt spid="76839"/>
                                        </p:tgtEl>
                                        <p:attrNameLst>
                                          <p:attrName>style.visibility</p:attrName>
                                        </p:attrNameLst>
                                      </p:cBhvr>
                                      <p:to>
                                        <p:strVal val="visible"/>
                                      </p:to>
                                    </p:set>
                                    <p:animEffect transition="in" filter="dissolve">
                                      <p:cBhvr>
                                        <p:cTn id="17" dur="500"/>
                                        <p:tgtEl>
                                          <p:spTgt spid="768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8"/>
                                        </p:tgtEl>
                                      </p:cBhvr>
                                    </p:animEffect>
                                    <p:set>
                                      <p:cBhvr>
                                        <p:cTn id="22" dur="1" fill="hold">
                                          <p:stCondLst>
                                            <p:cond delay="499"/>
                                          </p:stCondLst>
                                        </p:cTn>
                                        <p:tgtEl>
                                          <p:spTgt spid="6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9"/>
                                        </p:tgtEl>
                                      </p:cBhvr>
                                    </p:animEffect>
                                    <p:set>
                                      <p:cBhvr>
                                        <p:cTn id="25" dur="1" fill="hold">
                                          <p:stCondLst>
                                            <p:cond delay="499"/>
                                          </p:stCondLst>
                                        </p:cTn>
                                        <p:tgtEl>
                                          <p:spTgt spid="6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1"/>
                                        </p:tgtEl>
                                      </p:cBhvr>
                                    </p:animEffect>
                                    <p:set>
                                      <p:cBhvr>
                                        <p:cTn id="28" dur="1" fill="hold">
                                          <p:stCondLst>
                                            <p:cond delay="499"/>
                                          </p:stCondLst>
                                        </p:cTn>
                                        <p:tgtEl>
                                          <p:spTgt spid="7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4"/>
                                        </p:tgtEl>
                                      </p:cBhvr>
                                    </p:animEffect>
                                    <p:set>
                                      <p:cBhvr>
                                        <p:cTn id="34" dur="1" fill="hold">
                                          <p:stCondLst>
                                            <p:cond delay="499"/>
                                          </p:stCondLst>
                                        </p:cTn>
                                        <p:tgtEl>
                                          <p:spTgt spid="7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0"/>
                                        </p:tgtEl>
                                      </p:cBhvr>
                                    </p:animEffect>
                                    <p:set>
                                      <p:cBhvr>
                                        <p:cTn id="40" dur="1" fill="hold">
                                          <p:stCondLst>
                                            <p:cond delay="499"/>
                                          </p:stCondLst>
                                        </p:cTn>
                                        <p:tgtEl>
                                          <p:spTgt spid="7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2" grpId="0"/>
      <p:bldP spid="56"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Down Arrow 19"/>
          <p:cNvSpPr>
            <a:spLocks noChangeArrowheads="1"/>
          </p:cNvSpPr>
          <p:nvPr/>
        </p:nvSpPr>
        <p:spPr bwMode="auto">
          <a:xfrm rot="-5400000">
            <a:off x="4185295" y="3064601"/>
            <a:ext cx="107950" cy="774700"/>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63" name="灯片编号占位符 62"/>
          <p:cNvSpPr>
            <a:spLocks noGrp="1"/>
          </p:cNvSpPr>
          <p:nvPr>
            <p:ph type="sldNum" sz="quarter" idx="12"/>
          </p:nvPr>
        </p:nvSpPr>
        <p:spPr/>
        <p:txBody>
          <a:bodyPr/>
          <a:lstStyle/>
          <a:p>
            <a:r>
              <a:rPr lang="en-US" altLang="zh-CN" dirty="0" smtClean="0"/>
              <a:t>4</a:t>
            </a:r>
            <a:endParaRPr lang="zh-CN" altLang="en-US" dirty="0"/>
          </a:p>
        </p:txBody>
      </p:sp>
      <p:sp>
        <p:nvSpPr>
          <p:cNvPr id="47"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 as a Compressive sensing Problem</a:t>
            </a:r>
            <a:endParaRPr lang="zh-CN" altLang="en-US" sz="2600" dirty="0"/>
          </a:p>
        </p:txBody>
      </p:sp>
      <p:cxnSp>
        <p:nvCxnSpPr>
          <p:cNvPr id="39" name="Curved Connector 38"/>
          <p:cNvCxnSpPr/>
          <p:nvPr/>
        </p:nvCxnSpPr>
        <p:spPr>
          <a:xfrm rot="16200000" flipH="1">
            <a:off x="4888132" y="3578299"/>
            <a:ext cx="683918" cy="323272"/>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0800000" flipV="1">
            <a:off x="7460996" y="4322670"/>
            <a:ext cx="546325" cy="539227"/>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4548621" y="4207614"/>
            <a:ext cx="1794068" cy="369332"/>
          </a:xfrm>
          <a:prstGeom prst="rect">
            <a:avLst/>
          </a:prstGeom>
        </p:spPr>
        <p:txBody>
          <a:bodyPr wrap="none">
            <a:spAutoFit/>
          </a:bodyPr>
          <a:lstStyle/>
          <a:p>
            <a:r>
              <a:rPr lang="en-US" altLang="zh-CN" dirty="0" smtClean="0"/>
              <a:t>End-to-end delay</a:t>
            </a:r>
            <a:endParaRPr lang="en-US" dirty="0"/>
          </a:p>
        </p:txBody>
      </p:sp>
      <p:sp>
        <p:nvSpPr>
          <p:cNvPr id="56" name="Rectangle 55"/>
          <p:cNvSpPr/>
          <p:nvPr/>
        </p:nvSpPr>
        <p:spPr>
          <a:xfrm>
            <a:off x="6563961" y="4929500"/>
            <a:ext cx="1246367" cy="369332"/>
          </a:xfrm>
          <a:prstGeom prst="rect">
            <a:avLst/>
          </a:prstGeom>
        </p:spPr>
        <p:txBody>
          <a:bodyPr wrap="none">
            <a:spAutoFit/>
          </a:bodyPr>
          <a:lstStyle/>
          <a:p>
            <a:r>
              <a:rPr lang="en-US" altLang="zh-CN" dirty="0" smtClean="0"/>
              <a:t>Node delay</a:t>
            </a:r>
            <a:endParaRPr lang="en-US" dirty="0"/>
          </a:p>
        </p:txBody>
      </p:sp>
      <p:cxnSp>
        <p:nvCxnSpPr>
          <p:cNvPr id="49" name="直接连接符 48"/>
          <p:cNvCxnSpPr/>
          <p:nvPr/>
        </p:nvCxnSpPr>
        <p:spPr>
          <a:xfrm rot="1800000">
            <a:off x="2373928"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接连接符 49"/>
          <p:cNvCxnSpPr/>
          <p:nvPr/>
        </p:nvCxnSpPr>
        <p:spPr>
          <a:xfrm rot="19800000">
            <a:off x="1328745"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rot="1800000">
            <a:off x="1328746"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rot="19800000">
            <a:off x="2367260"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rot="5400000">
            <a:off x="197248" y="3874754"/>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a:xfrm rot="1800000">
            <a:off x="2373928" y="4751786"/>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rot="5400000">
            <a:off x="1860498" y="3864488"/>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rot="5400000">
            <a:off x="2290547" y="3888089"/>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rot="19800000">
            <a:off x="1315410" y="4751786"/>
            <a:ext cx="1209734" cy="0"/>
          </a:xfrm>
          <a:prstGeom prst="line">
            <a:avLst/>
          </a:prstGeom>
          <a:ln w="38100"/>
        </p:spPr>
        <p:style>
          <a:lnRef idx="1">
            <a:schemeClr val="dk1"/>
          </a:lnRef>
          <a:fillRef idx="0">
            <a:schemeClr val="dk1"/>
          </a:fillRef>
          <a:effectRef idx="0">
            <a:schemeClr val="dk1"/>
          </a:effectRef>
          <a:fontRef idx="minor">
            <a:schemeClr val="tx1"/>
          </a:fontRef>
        </p:style>
      </p:cxnSp>
      <p:sp>
        <p:nvSpPr>
          <p:cNvPr id="59" name="椭圆 58"/>
          <p:cNvSpPr/>
          <p:nvPr/>
        </p:nvSpPr>
        <p:spPr>
          <a:xfrm>
            <a:off x="1352709" y="2597681"/>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2404559" y="202988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426006" y="262141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404559" y="3189213"/>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346042" y="500381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2404559" y="4392280"/>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443074" y="498674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8" name="对象 67"/>
          <p:cNvGraphicFramePr>
            <a:graphicFrameLocks noChangeAspect="1"/>
          </p:cNvGraphicFramePr>
          <p:nvPr/>
        </p:nvGraphicFramePr>
        <p:xfrm>
          <a:off x="2516188" y="1778156"/>
          <a:ext cx="250825" cy="377825"/>
        </p:xfrm>
        <a:graphic>
          <a:graphicData uri="http://schemas.openxmlformats.org/presentationml/2006/ole">
            <mc:AlternateContent xmlns:mc="http://schemas.openxmlformats.org/markup-compatibility/2006">
              <mc:Choice xmlns:v="urn:schemas-microsoft-com:vml" Requires="v">
                <p:oleObj spid="_x0000_s2146" name="公式" r:id="rId4" imgW="152280" imgH="228600" progId="Equation.3">
                  <p:embed/>
                </p:oleObj>
              </mc:Choice>
              <mc:Fallback>
                <p:oleObj name="公式" r:id="rId4" imgW="1522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188" y="1778156"/>
                        <a:ext cx="2508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4"/>
          <p:cNvGraphicFramePr>
            <a:graphicFrameLocks noChangeAspect="1"/>
          </p:cNvGraphicFramePr>
          <p:nvPr/>
        </p:nvGraphicFramePr>
        <p:xfrm>
          <a:off x="1052513" y="2433793"/>
          <a:ext cx="274637" cy="377825"/>
        </p:xfrm>
        <a:graphic>
          <a:graphicData uri="http://schemas.openxmlformats.org/presentationml/2006/ole">
            <mc:AlternateContent xmlns:mc="http://schemas.openxmlformats.org/markup-compatibility/2006">
              <mc:Choice xmlns:v="urn:schemas-microsoft-com:vml" Requires="v">
                <p:oleObj spid="_x0000_s2147" name="公式" r:id="rId6" imgW="164880" imgH="228600" progId="Equation.3">
                  <p:embed/>
                </p:oleObj>
              </mc:Choice>
              <mc:Fallback>
                <p:oleObj name="公式" r:id="rId6" imgW="1648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13" y="2433793"/>
                        <a:ext cx="27463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5"/>
          <p:cNvGraphicFramePr>
            <a:graphicFrameLocks noChangeAspect="1"/>
          </p:cNvGraphicFramePr>
          <p:nvPr/>
        </p:nvGraphicFramePr>
        <p:xfrm>
          <a:off x="1089025" y="4837268"/>
          <a:ext cx="271463" cy="377825"/>
        </p:xfrm>
        <a:graphic>
          <a:graphicData uri="http://schemas.openxmlformats.org/presentationml/2006/ole">
            <mc:AlternateContent xmlns:mc="http://schemas.openxmlformats.org/markup-compatibility/2006">
              <mc:Choice xmlns:v="urn:schemas-microsoft-com:vml" Requires="v">
                <p:oleObj spid="_x0000_s2148"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025" y="483726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6"/>
          <p:cNvGraphicFramePr>
            <a:graphicFrameLocks noChangeAspect="1"/>
          </p:cNvGraphicFramePr>
          <p:nvPr/>
        </p:nvGraphicFramePr>
        <p:xfrm>
          <a:off x="2419370" y="2797445"/>
          <a:ext cx="293370" cy="377825"/>
        </p:xfrm>
        <a:graphic>
          <a:graphicData uri="http://schemas.openxmlformats.org/presentationml/2006/ole">
            <mc:AlternateContent xmlns:mc="http://schemas.openxmlformats.org/markup-compatibility/2006">
              <mc:Choice xmlns:v="urn:schemas-microsoft-com:vml" Requires="v">
                <p:oleObj spid="_x0000_s2149" name="公式" r:id="rId10" imgW="177480" imgH="228600" progId="Equation.3">
                  <p:embed/>
                </p:oleObj>
              </mc:Choice>
              <mc:Fallback>
                <p:oleObj name="公式" r:id="rId10" imgW="1774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370" y="2797445"/>
                        <a:ext cx="29337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 name="Object 7"/>
          <p:cNvGraphicFramePr>
            <a:graphicFrameLocks noChangeAspect="1"/>
          </p:cNvGraphicFramePr>
          <p:nvPr/>
        </p:nvGraphicFramePr>
        <p:xfrm>
          <a:off x="2466975" y="4081618"/>
          <a:ext cx="271463" cy="377825"/>
        </p:xfrm>
        <a:graphic>
          <a:graphicData uri="http://schemas.openxmlformats.org/presentationml/2006/ole">
            <mc:AlternateContent xmlns:mc="http://schemas.openxmlformats.org/markup-compatibility/2006">
              <mc:Choice xmlns:v="urn:schemas-microsoft-com:vml" Requires="v">
                <p:oleObj spid="_x0000_s2150" name="公式" r:id="rId12" imgW="164880" imgH="228600" progId="Equation.3">
                  <p:embed/>
                </p:oleObj>
              </mc:Choice>
              <mc:Fallback>
                <p:oleObj name="公式" r:id="rId12" imgW="16488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6975" y="408161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 name="Object 8"/>
          <p:cNvGraphicFramePr>
            <a:graphicFrameLocks noChangeAspect="1"/>
          </p:cNvGraphicFramePr>
          <p:nvPr/>
        </p:nvGraphicFramePr>
        <p:xfrm>
          <a:off x="3487738" y="2294093"/>
          <a:ext cx="271462" cy="377825"/>
        </p:xfrm>
        <a:graphic>
          <a:graphicData uri="http://schemas.openxmlformats.org/presentationml/2006/ole">
            <mc:AlternateContent xmlns:mc="http://schemas.openxmlformats.org/markup-compatibility/2006">
              <mc:Choice xmlns:v="urn:schemas-microsoft-com:vml" Requires="v">
                <p:oleObj spid="_x0000_s2151" name="公式" r:id="rId14" imgW="164880" imgH="228600" progId="Equation.3">
                  <p:embed/>
                </p:oleObj>
              </mc:Choice>
              <mc:Fallback>
                <p:oleObj name="公式" r:id="rId14" imgW="16488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7738" y="2294093"/>
                        <a:ext cx="271462"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Object 9"/>
          <p:cNvGraphicFramePr>
            <a:graphicFrameLocks noChangeAspect="1"/>
          </p:cNvGraphicFramePr>
          <p:nvPr/>
        </p:nvGraphicFramePr>
        <p:xfrm>
          <a:off x="3579813" y="4837268"/>
          <a:ext cx="273050" cy="377825"/>
        </p:xfrm>
        <a:graphic>
          <a:graphicData uri="http://schemas.openxmlformats.org/presentationml/2006/ole">
            <mc:AlternateContent xmlns:mc="http://schemas.openxmlformats.org/markup-compatibility/2006">
              <mc:Choice xmlns:v="urn:schemas-microsoft-com:vml" Requires="v">
                <p:oleObj spid="_x0000_s2152" name="公式" r:id="rId16" imgW="164880" imgH="228600" progId="Equation.3">
                  <p:embed/>
                </p:oleObj>
              </mc:Choice>
              <mc:Fallback>
                <p:oleObj name="公式" r:id="rId16" imgW="16488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813" y="4837268"/>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0"/>
          <p:cNvGraphicFramePr>
            <a:graphicFrameLocks noChangeAspect="1"/>
          </p:cNvGraphicFramePr>
          <p:nvPr/>
        </p:nvGraphicFramePr>
        <p:xfrm>
          <a:off x="1698881" y="2029884"/>
          <a:ext cx="252254" cy="377825"/>
        </p:xfrm>
        <a:graphic>
          <a:graphicData uri="http://schemas.openxmlformats.org/presentationml/2006/ole">
            <mc:AlternateContent xmlns:mc="http://schemas.openxmlformats.org/markup-compatibility/2006">
              <mc:Choice xmlns:v="urn:schemas-microsoft-com:vml" Requires="v">
                <p:oleObj spid="_x0000_s2153" name="Equation" r:id="rId18" imgW="152124" imgH="228738" progId="Equation.3">
                  <p:embed/>
                </p:oleObj>
              </mc:Choice>
              <mc:Fallback>
                <p:oleObj name="Equation" r:id="rId18" imgW="152124" imgH="228738"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98881" y="2029884"/>
                        <a:ext cx="252254"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Object 11"/>
          <p:cNvGraphicFramePr>
            <a:graphicFrameLocks noChangeAspect="1"/>
          </p:cNvGraphicFramePr>
          <p:nvPr/>
        </p:nvGraphicFramePr>
        <p:xfrm>
          <a:off x="2922766" y="2041795"/>
          <a:ext cx="273367" cy="377825"/>
        </p:xfrm>
        <a:graphic>
          <a:graphicData uri="http://schemas.openxmlformats.org/presentationml/2006/ole">
            <mc:AlternateContent xmlns:mc="http://schemas.openxmlformats.org/markup-compatibility/2006">
              <mc:Choice xmlns:v="urn:schemas-microsoft-com:vml" Requires="v">
                <p:oleObj spid="_x0000_s2154" name="Equation" r:id="rId20" imgW="164801" imgH="228738" progId="Equation.3">
                  <p:embed/>
                </p:oleObj>
              </mc:Choice>
              <mc:Fallback>
                <p:oleObj name="Equation" r:id="rId20" imgW="164801" imgH="228738"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22766" y="2041795"/>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12"/>
          <p:cNvGraphicFramePr>
            <a:graphicFrameLocks noChangeAspect="1"/>
          </p:cNvGraphicFramePr>
          <p:nvPr/>
        </p:nvGraphicFramePr>
        <p:xfrm>
          <a:off x="1713726" y="2545192"/>
          <a:ext cx="273367" cy="377825"/>
        </p:xfrm>
        <a:graphic>
          <a:graphicData uri="http://schemas.openxmlformats.org/presentationml/2006/ole">
            <mc:AlternateContent xmlns:mc="http://schemas.openxmlformats.org/markup-compatibility/2006">
              <mc:Choice xmlns:v="urn:schemas-microsoft-com:vml" Requires="v">
                <p:oleObj spid="_x0000_s2155" name="Equation" r:id="rId22" imgW="164801" imgH="228738" progId="Equation.3">
                  <p:embed/>
                </p:oleObj>
              </mc:Choice>
              <mc:Fallback>
                <p:oleObj name="Equation" r:id="rId22" imgW="164801" imgH="228738"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13726" y="254519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13"/>
          <p:cNvGraphicFramePr>
            <a:graphicFrameLocks noChangeAspect="1"/>
          </p:cNvGraphicFramePr>
          <p:nvPr/>
        </p:nvGraphicFramePr>
        <p:xfrm>
          <a:off x="2922766" y="2525189"/>
          <a:ext cx="273367" cy="377825"/>
        </p:xfrm>
        <a:graphic>
          <a:graphicData uri="http://schemas.openxmlformats.org/presentationml/2006/ole">
            <mc:AlternateContent xmlns:mc="http://schemas.openxmlformats.org/markup-compatibility/2006">
              <mc:Choice xmlns:v="urn:schemas-microsoft-com:vml" Requires="v">
                <p:oleObj spid="_x0000_s2156" name="Equation" r:id="rId24" imgW="164801" imgH="228738" progId="Equation.3">
                  <p:embed/>
                </p:oleObj>
              </mc:Choice>
              <mc:Fallback>
                <p:oleObj name="Equation" r:id="rId24" imgW="164801" imgH="228738"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22766" y="2525189"/>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Object 14"/>
          <p:cNvGraphicFramePr>
            <a:graphicFrameLocks noChangeAspect="1"/>
          </p:cNvGraphicFramePr>
          <p:nvPr/>
        </p:nvGraphicFramePr>
        <p:xfrm>
          <a:off x="1043608" y="3592458"/>
          <a:ext cx="272257" cy="376714"/>
        </p:xfrm>
        <a:graphic>
          <a:graphicData uri="http://schemas.openxmlformats.org/presentationml/2006/ole">
            <mc:AlternateContent xmlns:mc="http://schemas.openxmlformats.org/markup-compatibility/2006">
              <mc:Choice xmlns:v="urn:schemas-microsoft-com:vml" Requires="v">
                <p:oleObj spid="_x0000_s2157" name="Equation" r:id="rId26" imgW="164801" imgH="228738" progId="Equation.3">
                  <p:embed/>
                </p:oleObj>
              </mc:Choice>
              <mc:Fallback>
                <p:oleObj name="Equation" r:id="rId26" imgW="164801" imgH="228738"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43608" y="3592458"/>
                        <a:ext cx="272257" cy="376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 name="Object 15"/>
          <p:cNvGraphicFramePr>
            <a:graphicFrameLocks noChangeAspect="1"/>
          </p:cNvGraphicFramePr>
          <p:nvPr/>
        </p:nvGraphicFramePr>
        <p:xfrm>
          <a:off x="1727947" y="4348542"/>
          <a:ext cx="273367" cy="377825"/>
        </p:xfrm>
        <a:graphic>
          <a:graphicData uri="http://schemas.openxmlformats.org/presentationml/2006/ole">
            <mc:AlternateContent xmlns:mc="http://schemas.openxmlformats.org/markup-compatibility/2006">
              <mc:Choice xmlns:v="urn:schemas-microsoft-com:vml" Requires="v">
                <p:oleObj spid="_x0000_s2158" name="Equation" r:id="rId28" imgW="164801" imgH="228738" progId="Equation.3">
                  <p:embed/>
                </p:oleObj>
              </mc:Choice>
              <mc:Fallback>
                <p:oleObj name="Equation" r:id="rId28" imgW="164801" imgH="228738"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27947" y="434854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16"/>
          <p:cNvGraphicFramePr>
            <a:graphicFrameLocks noChangeAspect="1"/>
          </p:cNvGraphicFramePr>
          <p:nvPr/>
        </p:nvGraphicFramePr>
        <p:xfrm>
          <a:off x="3514803" y="3567472"/>
          <a:ext cx="273367" cy="377825"/>
        </p:xfrm>
        <a:graphic>
          <a:graphicData uri="http://schemas.openxmlformats.org/presentationml/2006/ole">
            <mc:AlternateContent xmlns:mc="http://schemas.openxmlformats.org/markup-compatibility/2006">
              <mc:Choice xmlns:v="urn:schemas-microsoft-com:vml" Requires="v">
                <p:oleObj spid="_x0000_s2159" name="Equation" r:id="rId30" imgW="164801" imgH="228738" progId="Equation.3">
                  <p:embed/>
                </p:oleObj>
              </mc:Choice>
              <mc:Fallback>
                <p:oleObj name="Equation" r:id="rId30" imgW="164801" imgH="228738"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14803" y="3567472"/>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 name="Object 18"/>
          <p:cNvGraphicFramePr>
            <a:graphicFrameLocks noChangeAspect="1"/>
          </p:cNvGraphicFramePr>
          <p:nvPr/>
        </p:nvGraphicFramePr>
        <p:xfrm>
          <a:off x="2456893" y="3577387"/>
          <a:ext cx="273367" cy="377825"/>
        </p:xfrm>
        <a:graphic>
          <a:graphicData uri="http://schemas.openxmlformats.org/presentationml/2006/ole">
            <mc:AlternateContent xmlns:mc="http://schemas.openxmlformats.org/markup-compatibility/2006">
              <mc:Choice xmlns:v="urn:schemas-microsoft-com:vml" Requires="v">
                <p:oleObj spid="_x0000_s2160" name="Equation" r:id="rId32" imgW="164801" imgH="228738" progId="Equation.3">
                  <p:embed/>
                </p:oleObj>
              </mc:Choice>
              <mc:Fallback>
                <p:oleObj name="Equation" r:id="rId32" imgW="164801" imgH="228738"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456893" y="3577387"/>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19"/>
          <p:cNvGraphicFramePr>
            <a:graphicFrameLocks noChangeAspect="1"/>
          </p:cNvGraphicFramePr>
          <p:nvPr/>
        </p:nvGraphicFramePr>
        <p:xfrm>
          <a:off x="2914728" y="4434160"/>
          <a:ext cx="273367" cy="377825"/>
        </p:xfrm>
        <a:graphic>
          <a:graphicData uri="http://schemas.openxmlformats.org/presentationml/2006/ole">
            <mc:AlternateContent xmlns:mc="http://schemas.openxmlformats.org/markup-compatibility/2006">
              <mc:Choice xmlns:v="urn:schemas-microsoft-com:vml" Requires="v">
                <p:oleObj spid="_x0000_s2161" name="Equation" r:id="rId34" imgW="164801" imgH="228738" progId="Equation.3">
                  <p:embed/>
                </p:oleObj>
              </mc:Choice>
              <mc:Fallback>
                <p:oleObj name="Equation" r:id="rId34" imgW="164801" imgH="228738"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14728" y="4434160"/>
                        <a:ext cx="27336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组合 94"/>
          <p:cNvGrpSpPr/>
          <p:nvPr/>
        </p:nvGrpSpPr>
        <p:grpSpPr>
          <a:xfrm>
            <a:off x="1186991" y="2041018"/>
            <a:ext cx="1422400" cy="3077113"/>
            <a:chOff x="7083427" y="2098139"/>
            <a:chExt cx="1422400" cy="3077113"/>
          </a:xfrm>
        </p:grpSpPr>
        <p:sp>
          <p:nvSpPr>
            <p:cNvPr id="85" name="Freeform 69"/>
            <p:cNvSpPr>
              <a:spLocks/>
            </p:cNvSpPr>
            <p:nvPr/>
          </p:nvSpPr>
          <p:spPr bwMode="auto">
            <a:xfrm>
              <a:off x="7083427" y="2098139"/>
              <a:ext cx="1422400" cy="3059113"/>
            </a:xfrm>
            <a:custGeom>
              <a:avLst/>
              <a:gdLst/>
              <a:ahLst/>
              <a:cxnLst>
                <a:cxn ang="0">
                  <a:pos x="1313" y="0"/>
                </a:cxn>
                <a:cxn ang="0">
                  <a:pos x="1313" y="0"/>
                </a:cxn>
                <a:cxn ang="0">
                  <a:pos x="179" y="720"/>
                </a:cxn>
                <a:cxn ang="0">
                  <a:pos x="233" y="3173"/>
                </a:cxn>
                <a:cxn ang="0">
                  <a:pos x="419" y="787"/>
                </a:cxn>
                <a:cxn ang="0">
                  <a:pos x="1339" y="1360"/>
                </a:cxn>
                <a:cxn ang="0">
                  <a:pos x="1299" y="2587"/>
                </a:cxn>
                <a:cxn ang="0">
                  <a:pos x="579" y="3133"/>
                </a:cxn>
                <a:cxn ang="0">
                  <a:pos x="443" y="3199"/>
                </a:cxn>
              </a:cxnLst>
              <a:rect l="0" t="0" r="r" b="b"/>
              <a:pathLst>
                <a:path w="1486" h="3199">
                  <a:moveTo>
                    <a:pt x="1313" y="0"/>
                  </a:moveTo>
                  <a:lnTo>
                    <a:pt x="1313" y="0"/>
                  </a:lnTo>
                  <a:cubicBezTo>
                    <a:pt x="935" y="240"/>
                    <a:pt x="359" y="191"/>
                    <a:pt x="179" y="720"/>
                  </a:cubicBezTo>
                  <a:cubicBezTo>
                    <a:pt x="0" y="1249"/>
                    <a:pt x="193" y="3162"/>
                    <a:pt x="233" y="3173"/>
                  </a:cubicBezTo>
                  <a:cubicBezTo>
                    <a:pt x="273" y="3184"/>
                    <a:pt x="235" y="1089"/>
                    <a:pt x="419" y="787"/>
                  </a:cubicBezTo>
                  <a:cubicBezTo>
                    <a:pt x="604" y="484"/>
                    <a:pt x="1193" y="1060"/>
                    <a:pt x="1339" y="1360"/>
                  </a:cubicBezTo>
                  <a:cubicBezTo>
                    <a:pt x="1486" y="1660"/>
                    <a:pt x="1426" y="2291"/>
                    <a:pt x="1299" y="2587"/>
                  </a:cubicBezTo>
                  <a:cubicBezTo>
                    <a:pt x="1173" y="2882"/>
                    <a:pt x="751" y="3027"/>
                    <a:pt x="579" y="3133"/>
                  </a:cubicBezTo>
                  <a:cubicBezTo>
                    <a:pt x="520" y="3170"/>
                    <a:pt x="477" y="3189"/>
                    <a:pt x="443" y="3199"/>
                  </a:cubicBezTo>
                </a:path>
              </a:pathLst>
            </a:custGeom>
            <a:noFill/>
            <a:ln w="25400" cap="rnd">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6" name="Freeform 70"/>
            <p:cNvSpPr>
              <a:spLocks noEditPoints="1"/>
            </p:cNvSpPr>
            <p:nvPr/>
          </p:nvSpPr>
          <p:spPr bwMode="auto">
            <a:xfrm>
              <a:off x="7424740" y="5084764"/>
              <a:ext cx="128588" cy="90488"/>
            </a:xfrm>
            <a:custGeom>
              <a:avLst/>
              <a:gdLst/>
              <a:ahLst/>
              <a:cxnLst>
                <a:cxn ang="0">
                  <a:pos x="0" y="67"/>
                </a:cxn>
                <a:cxn ang="0">
                  <a:pos x="0" y="67"/>
                </a:cxn>
                <a:cxn ang="0">
                  <a:pos x="134" y="94"/>
                </a:cxn>
                <a:cxn ang="0">
                  <a:pos x="119" y="0"/>
                </a:cxn>
                <a:cxn ang="0">
                  <a:pos x="0" y="67"/>
                </a:cxn>
                <a:cxn ang="0">
                  <a:pos x="0" y="67"/>
                </a:cxn>
                <a:cxn ang="0">
                  <a:pos x="0" y="67"/>
                </a:cxn>
              </a:cxnLst>
              <a:rect l="0" t="0" r="r" b="b"/>
              <a:pathLst>
                <a:path w="134" h="94">
                  <a:moveTo>
                    <a:pt x="0" y="67"/>
                  </a:moveTo>
                  <a:lnTo>
                    <a:pt x="0" y="67"/>
                  </a:lnTo>
                  <a:lnTo>
                    <a:pt x="134" y="94"/>
                  </a:lnTo>
                  <a:lnTo>
                    <a:pt x="119" y="0"/>
                  </a:lnTo>
                  <a:lnTo>
                    <a:pt x="0" y="67"/>
                  </a:lnTo>
                  <a:close/>
                  <a:moveTo>
                    <a:pt x="0" y="67"/>
                  </a:moveTo>
                  <a:lnTo>
                    <a:pt x="0" y="67"/>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3" name="组合 95"/>
          <p:cNvGrpSpPr/>
          <p:nvPr/>
        </p:nvGrpSpPr>
        <p:grpSpPr>
          <a:xfrm>
            <a:off x="2285160" y="2070768"/>
            <a:ext cx="1366838" cy="3141663"/>
            <a:chOff x="8016081" y="2788189"/>
            <a:chExt cx="1366838" cy="3141663"/>
          </a:xfrm>
        </p:grpSpPr>
        <p:sp>
          <p:nvSpPr>
            <p:cNvPr id="88" name="Freeform 72"/>
            <p:cNvSpPr>
              <a:spLocks/>
            </p:cNvSpPr>
            <p:nvPr/>
          </p:nvSpPr>
          <p:spPr bwMode="auto">
            <a:xfrm>
              <a:off x="8016081" y="2788189"/>
              <a:ext cx="1341438" cy="3141663"/>
            </a:xfrm>
            <a:custGeom>
              <a:avLst/>
              <a:gdLst/>
              <a:ahLst/>
              <a:cxnLst>
                <a:cxn ang="0">
                  <a:pos x="260" y="0"/>
                </a:cxn>
                <a:cxn ang="0">
                  <a:pos x="260" y="0"/>
                </a:cxn>
                <a:cxn ang="0">
                  <a:pos x="1260" y="653"/>
                </a:cxn>
                <a:cxn ang="0">
                  <a:pos x="246" y="1240"/>
                </a:cxn>
                <a:cxn ang="0">
                  <a:pos x="153" y="2347"/>
                </a:cxn>
                <a:cxn ang="0">
                  <a:pos x="1166" y="3000"/>
                </a:cxn>
                <a:cxn ang="0">
                  <a:pos x="1260" y="627"/>
                </a:cxn>
                <a:cxn ang="0">
                  <a:pos x="1393" y="2627"/>
                </a:cxn>
                <a:cxn ang="0">
                  <a:pos x="1380" y="2966"/>
                </a:cxn>
              </a:cxnLst>
              <a:rect l="0" t="0" r="r" b="b"/>
              <a:pathLst>
                <a:path w="1400" h="3286">
                  <a:moveTo>
                    <a:pt x="260" y="0"/>
                  </a:moveTo>
                  <a:lnTo>
                    <a:pt x="260" y="0"/>
                  </a:lnTo>
                  <a:cubicBezTo>
                    <a:pt x="593" y="218"/>
                    <a:pt x="1262" y="447"/>
                    <a:pt x="1260" y="653"/>
                  </a:cubicBezTo>
                  <a:cubicBezTo>
                    <a:pt x="1258" y="860"/>
                    <a:pt x="431" y="958"/>
                    <a:pt x="246" y="1240"/>
                  </a:cubicBezTo>
                  <a:cubicBezTo>
                    <a:pt x="62" y="1522"/>
                    <a:pt x="0" y="2053"/>
                    <a:pt x="153" y="2347"/>
                  </a:cubicBezTo>
                  <a:cubicBezTo>
                    <a:pt x="306" y="2640"/>
                    <a:pt x="982" y="3286"/>
                    <a:pt x="1166" y="3000"/>
                  </a:cubicBezTo>
                  <a:cubicBezTo>
                    <a:pt x="1351" y="2713"/>
                    <a:pt x="1222" y="689"/>
                    <a:pt x="1260" y="627"/>
                  </a:cubicBezTo>
                  <a:cubicBezTo>
                    <a:pt x="1298" y="564"/>
                    <a:pt x="1380" y="2209"/>
                    <a:pt x="1393" y="2627"/>
                  </a:cubicBezTo>
                  <a:cubicBezTo>
                    <a:pt x="1400" y="2826"/>
                    <a:pt x="1392" y="2912"/>
                    <a:pt x="1380" y="2966"/>
                  </a:cubicBezTo>
                </a:path>
              </a:pathLst>
            </a:custGeom>
            <a:noFill/>
            <a:ln w="254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9" name="Freeform 73"/>
            <p:cNvSpPr>
              <a:spLocks noEditPoints="1"/>
            </p:cNvSpPr>
            <p:nvPr/>
          </p:nvSpPr>
          <p:spPr bwMode="auto">
            <a:xfrm>
              <a:off x="9294019" y="5616575"/>
              <a:ext cx="88900" cy="128588"/>
            </a:xfrm>
            <a:custGeom>
              <a:avLst/>
              <a:gdLst/>
              <a:ahLst/>
              <a:cxnLst>
                <a:cxn ang="0">
                  <a:pos x="17" y="135"/>
                </a:cxn>
                <a:cxn ang="0">
                  <a:pos x="17" y="135"/>
                </a:cxn>
                <a:cxn ang="0">
                  <a:pos x="94" y="22"/>
                </a:cxn>
                <a:cxn ang="0">
                  <a:pos x="0" y="0"/>
                </a:cxn>
                <a:cxn ang="0">
                  <a:pos x="17" y="135"/>
                </a:cxn>
                <a:cxn ang="0">
                  <a:pos x="17" y="135"/>
                </a:cxn>
                <a:cxn ang="0">
                  <a:pos x="17" y="135"/>
                </a:cxn>
              </a:cxnLst>
              <a:rect l="0" t="0" r="r" b="b"/>
              <a:pathLst>
                <a:path w="94" h="135">
                  <a:moveTo>
                    <a:pt x="17" y="135"/>
                  </a:moveTo>
                  <a:lnTo>
                    <a:pt x="17" y="135"/>
                  </a:lnTo>
                  <a:lnTo>
                    <a:pt x="94" y="22"/>
                  </a:lnTo>
                  <a:lnTo>
                    <a:pt x="0" y="0"/>
                  </a:lnTo>
                  <a:lnTo>
                    <a:pt x="17" y="135"/>
                  </a:lnTo>
                  <a:close/>
                  <a:moveTo>
                    <a:pt x="17" y="135"/>
                  </a:moveTo>
                  <a:lnTo>
                    <a:pt x="17" y="135"/>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76838" name="Picture 38"/>
          <p:cNvPicPr>
            <a:picLocks noChangeAspect="1" noChangeArrowheads="1"/>
          </p:cNvPicPr>
          <p:nvPr/>
        </p:nvPicPr>
        <p:blipFill>
          <a:blip r:embed="rId36"/>
          <a:srcRect/>
          <a:stretch>
            <a:fillRect/>
          </a:stretch>
        </p:blipFill>
        <p:spPr bwMode="auto">
          <a:xfrm>
            <a:off x="463307" y="5636629"/>
            <a:ext cx="4266000" cy="216000"/>
          </a:xfrm>
          <a:prstGeom prst="rect">
            <a:avLst/>
          </a:prstGeom>
          <a:noFill/>
          <a:ln w="9525">
            <a:noFill/>
            <a:miter lim="800000"/>
            <a:headEnd/>
            <a:tailEnd/>
          </a:ln>
        </p:spPr>
      </p:pic>
      <p:pic>
        <p:nvPicPr>
          <p:cNvPr id="76839" name="Picture 39"/>
          <p:cNvPicPr>
            <a:picLocks noChangeAspect="1" noChangeArrowheads="1"/>
          </p:cNvPicPr>
          <p:nvPr/>
        </p:nvPicPr>
        <p:blipFill>
          <a:blip r:embed="rId37"/>
          <a:srcRect/>
          <a:stretch>
            <a:fillRect/>
          </a:stretch>
        </p:blipFill>
        <p:spPr bwMode="auto">
          <a:xfrm>
            <a:off x="482357" y="5905700"/>
            <a:ext cx="4254000" cy="216000"/>
          </a:xfrm>
          <a:prstGeom prst="rect">
            <a:avLst/>
          </a:prstGeom>
          <a:noFill/>
          <a:ln w="9525">
            <a:noFill/>
            <a:miter lim="800000"/>
            <a:headEnd/>
            <a:tailEnd/>
          </a:ln>
        </p:spPr>
      </p:pic>
      <p:grpSp>
        <p:nvGrpSpPr>
          <p:cNvPr id="84" name="组合 83"/>
          <p:cNvGrpSpPr/>
          <p:nvPr/>
        </p:nvGrpSpPr>
        <p:grpSpPr>
          <a:xfrm>
            <a:off x="4781437" y="2788843"/>
            <a:ext cx="3823011" cy="1831153"/>
            <a:chOff x="633413" y="1714500"/>
            <a:chExt cx="7218671" cy="3376613"/>
          </a:xfrm>
        </p:grpSpPr>
        <p:pic>
          <p:nvPicPr>
            <p:cNvPr id="87" name="Picture 2"/>
            <p:cNvPicPr>
              <a:picLocks noChangeAspect="1" noChangeArrowheads="1"/>
            </p:cNvPicPr>
            <p:nvPr/>
          </p:nvPicPr>
          <p:blipFill>
            <a:blip r:embed="rId38" cstate="print"/>
            <a:srcRect/>
            <a:stretch>
              <a:fillRect/>
            </a:stretch>
          </p:blipFill>
          <p:spPr bwMode="auto">
            <a:xfrm>
              <a:off x="633413" y="1714500"/>
              <a:ext cx="6048375" cy="1143000"/>
            </a:xfrm>
            <a:prstGeom prst="rect">
              <a:avLst/>
            </a:prstGeom>
            <a:noFill/>
            <a:ln w="9525">
              <a:noFill/>
              <a:miter lim="800000"/>
              <a:headEnd/>
              <a:tailEnd/>
            </a:ln>
          </p:spPr>
        </p:pic>
        <p:pic>
          <p:nvPicPr>
            <p:cNvPr id="90" name="Picture 3"/>
            <p:cNvPicPr>
              <a:picLocks noChangeAspect="1" noChangeArrowheads="1"/>
            </p:cNvPicPr>
            <p:nvPr/>
          </p:nvPicPr>
          <p:blipFill>
            <a:blip r:embed="rId39" cstate="print"/>
            <a:srcRect/>
            <a:stretch>
              <a:fillRect/>
            </a:stretch>
          </p:blipFill>
          <p:spPr bwMode="auto">
            <a:xfrm>
              <a:off x="6709084" y="1766888"/>
              <a:ext cx="1143000" cy="3324225"/>
            </a:xfrm>
            <a:prstGeom prst="rect">
              <a:avLst/>
            </a:prstGeom>
            <a:noFill/>
            <a:ln w="9525">
              <a:noFill/>
              <a:miter lim="800000"/>
              <a:headEnd/>
              <a:tailEnd/>
            </a:ln>
          </p:spPr>
        </p:pic>
      </p:grpSp>
    </p:spTree>
    <p:custDataLst>
      <p:tags r:id="rId2"/>
    </p:custDataLst>
    <p:extLst>
      <p:ext uri="{BB962C8B-B14F-4D97-AF65-F5344CB8AC3E}">
        <p14:creationId xmlns:p14="http://schemas.microsoft.com/office/powerpoint/2010/main" val="3571990978"/>
      </p:ext>
    </p:extLst>
  </p:cSld>
  <p:clrMapOvr>
    <a:masterClrMapping/>
  </p:clrMapOvr>
  <p:transition advTm="82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5"/>
                                        </p:tgtEl>
                                      </p:cBhvr>
                                    </p:animEffect>
                                    <p:set>
                                      <p:cBhvr>
                                        <p:cTn id="10" dur="1" fill="hold">
                                          <p:stCondLst>
                                            <p:cond delay="499"/>
                                          </p:stCondLst>
                                        </p:cTn>
                                        <p:tgtEl>
                                          <p:spTgt spid="7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7"/>
                                        </p:tgtEl>
                                      </p:cBhvr>
                                    </p:animEffect>
                                    <p:set>
                                      <p:cBhvr>
                                        <p:cTn id="13" dur="1" fill="hold">
                                          <p:stCondLst>
                                            <p:cond delay="499"/>
                                          </p:stCondLst>
                                        </p:cTn>
                                        <p:tgtEl>
                                          <p:spTgt spid="7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8"/>
                                        </p:tgtEl>
                                      </p:cBhvr>
                                    </p:animEffect>
                                    <p:set>
                                      <p:cBhvr>
                                        <p:cTn id="16" dur="1" fill="hold">
                                          <p:stCondLst>
                                            <p:cond delay="499"/>
                                          </p:stCondLst>
                                        </p:cTn>
                                        <p:tgtEl>
                                          <p:spTgt spid="7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9"/>
                                        </p:tgtEl>
                                      </p:cBhvr>
                                    </p:animEffect>
                                    <p:set>
                                      <p:cBhvr>
                                        <p:cTn id="19" dur="1" fill="hold">
                                          <p:stCondLst>
                                            <p:cond delay="499"/>
                                          </p:stCondLst>
                                        </p:cTn>
                                        <p:tgtEl>
                                          <p:spTgt spid="7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2"/>
                                        </p:tgtEl>
                                      </p:cBhvr>
                                    </p:animEffect>
                                    <p:set>
                                      <p:cBhvr>
                                        <p:cTn id="22" dur="1" fill="hold">
                                          <p:stCondLst>
                                            <p:cond delay="499"/>
                                          </p:stCondLst>
                                        </p:cTn>
                                        <p:tgtEl>
                                          <p:spTgt spid="8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1"/>
                                        </p:tgtEl>
                                      </p:cBhvr>
                                    </p:animEffect>
                                    <p:set>
                                      <p:cBhvr>
                                        <p:cTn id="25" dur="1" fill="hold">
                                          <p:stCondLst>
                                            <p:cond delay="499"/>
                                          </p:stCondLst>
                                        </p:cTn>
                                        <p:tgtEl>
                                          <p:spTgt spid="8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3"/>
                                        </p:tgtEl>
                                      </p:cBhvr>
                                    </p:animEffect>
                                    <p:set>
                                      <p:cBhvr>
                                        <p:cTn id="28" dur="1" fill="hold">
                                          <p:stCondLst>
                                            <p:cond delay="499"/>
                                          </p:stCondLst>
                                        </p:cTn>
                                        <p:tgtEl>
                                          <p:spTgt spid="8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0"/>
                                        </p:tgtEl>
                                      </p:cBhvr>
                                    </p:animEffect>
                                    <p:set>
                                      <p:cBhvr>
                                        <p:cTn id="31" dur="1" fill="hold">
                                          <p:stCondLst>
                                            <p:cond delay="499"/>
                                          </p:stCondLst>
                                        </p:cTn>
                                        <p:tgtEl>
                                          <p:spTgt spid="8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2" grpId="0"/>
      <p:bldP spid="56"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 name="Down Arrow 19"/>
          <p:cNvSpPr>
            <a:spLocks noChangeArrowheads="1"/>
          </p:cNvSpPr>
          <p:nvPr/>
        </p:nvSpPr>
        <p:spPr bwMode="auto">
          <a:xfrm rot="-5400000">
            <a:off x="4185295" y="3064601"/>
            <a:ext cx="107950" cy="774700"/>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zh-CN" altLang="zh-CN" sz="1800">
              <a:solidFill>
                <a:srgbClr val="FFFFFF"/>
              </a:solidFill>
              <a:latin typeface="Calibri" pitchFamily="-1" charset="0"/>
            </a:endParaRPr>
          </a:p>
        </p:txBody>
      </p:sp>
      <p:sp>
        <p:nvSpPr>
          <p:cNvPr id="63" name="灯片编号占位符 62"/>
          <p:cNvSpPr>
            <a:spLocks noGrp="1"/>
          </p:cNvSpPr>
          <p:nvPr>
            <p:ph type="sldNum" sz="quarter" idx="12"/>
          </p:nvPr>
        </p:nvSpPr>
        <p:spPr/>
        <p:txBody>
          <a:bodyPr/>
          <a:lstStyle/>
          <a:p>
            <a:r>
              <a:rPr lang="en-US" altLang="zh-CN" dirty="0" smtClean="0"/>
              <a:t>4</a:t>
            </a:r>
            <a:endParaRPr lang="zh-CN" altLang="en-US" dirty="0"/>
          </a:p>
        </p:txBody>
      </p:sp>
      <p:sp>
        <p:nvSpPr>
          <p:cNvPr id="47" name="标题 1"/>
          <p:cNvSpPr txBox="1">
            <a:spLocks/>
          </p:cNvSpPr>
          <p:nvPr/>
        </p:nvSpPr>
        <p:spPr>
          <a:xfrm>
            <a:off x="601216" y="20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600" dirty="0" smtClean="0"/>
              <a:t>Network Tomography as a Compressive sensing Problem</a:t>
            </a:r>
            <a:endParaRPr lang="zh-CN" altLang="en-US" sz="2600" dirty="0"/>
          </a:p>
        </p:txBody>
      </p:sp>
      <p:cxnSp>
        <p:nvCxnSpPr>
          <p:cNvPr id="39" name="Curved Connector 38"/>
          <p:cNvCxnSpPr/>
          <p:nvPr/>
        </p:nvCxnSpPr>
        <p:spPr>
          <a:xfrm rot="16200000" flipH="1">
            <a:off x="4888132" y="3578299"/>
            <a:ext cx="683918" cy="323272"/>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0800000" flipV="1">
            <a:off x="7460996" y="4322670"/>
            <a:ext cx="546325" cy="539227"/>
          </a:xfrm>
          <a:prstGeom prst="curvedConnector3">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4548621" y="4207614"/>
            <a:ext cx="1794068" cy="369332"/>
          </a:xfrm>
          <a:prstGeom prst="rect">
            <a:avLst/>
          </a:prstGeom>
        </p:spPr>
        <p:txBody>
          <a:bodyPr wrap="none">
            <a:spAutoFit/>
          </a:bodyPr>
          <a:lstStyle/>
          <a:p>
            <a:r>
              <a:rPr lang="en-US" altLang="zh-CN" dirty="0" smtClean="0"/>
              <a:t>End-to-end delay</a:t>
            </a:r>
            <a:endParaRPr lang="en-US" dirty="0"/>
          </a:p>
        </p:txBody>
      </p:sp>
      <p:sp>
        <p:nvSpPr>
          <p:cNvPr id="56" name="Rectangle 55"/>
          <p:cNvSpPr/>
          <p:nvPr/>
        </p:nvSpPr>
        <p:spPr>
          <a:xfrm>
            <a:off x="6563961" y="4929500"/>
            <a:ext cx="1246367" cy="369332"/>
          </a:xfrm>
          <a:prstGeom prst="rect">
            <a:avLst/>
          </a:prstGeom>
        </p:spPr>
        <p:txBody>
          <a:bodyPr wrap="none">
            <a:spAutoFit/>
          </a:bodyPr>
          <a:lstStyle/>
          <a:p>
            <a:r>
              <a:rPr lang="en-US" altLang="zh-CN" dirty="0" smtClean="0"/>
              <a:t>Node delay</a:t>
            </a:r>
            <a:endParaRPr lang="en-US" dirty="0"/>
          </a:p>
        </p:txBody>
      </p:sp>
      <p:cxnSp>
        <p:nvCxnSpPr>
          <p:cNvPr id="49" name="直接连接符 48"/>
          <p:cNvCxnSpPr/>
          <p:nvPr/>
        </p:nvCxnSpPr>
        <p:spPr>
          <a:xfrm rot="1800000">
            <a:off x="2373928"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接连接符 49"/>
          <p:cNvCxnSpPr/>
          <p:nvPr/>
        </p:nvCxnSpPr>
        <p:spPr>
          <a:xfrm rot="19800000">
            <a:off x="1328745" y="23827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rot="1800000">
            <a:off x="1328746"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rot="19800000">
            <a:off x="2367260" y="2980923"/>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3" name="直接连接符 52"/>
          <p:cNvCxnSpPr/>
          <p:nvPr/>
        </p:nvCxnSpPr>
        <p:spPr>
          <a:xfrm rot="5400000">
            <a:off x="197248" y="3874754"/>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a:xfrm rot="1800000">
            <a:off x="2373928" y="4751786"/>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rot="5400000">
            <a:off x="1860498" y="3864488"/>
            <a:ext cx="120973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rot="5400000">
            <a:off x="2290547" y="3888089"/>
            <a:ext cx="2419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rot="19800000">
            <a:off x="1315410" y="4751786"/>
            <a:ext cx="1209734" cy="0"/>
          </a:xfrm>
          <a:prstGeom prst="line">
            <a:avLst/>
          </a:prstGeom>
          <a:ln w="38100"/>
        </p:spPr>
        <p:style>
          <a:lnRef idx="1">
            <a:schemeClr val="dk1"/>
          </a:lnRef>
          <a:fillRef idx="0">
            <a:schemeClr val="dk1"/>
          </a:fillRef>
          <a:effectRef idx="0">
            <a:schemeClr val="dk1"/>
          </a:effectRef>
          <a:fontRef idx="minor">
            <a:schemeClr val="tx1"/>
          </a:fontRef>
        </p:style>
      </p:cxnSp>
      <p:sp>
        <p:nvSpPr>
          <p:cNvPr id="59" name="椭圆 58"/>
          <p:cNvSpPr/>
          <p:nvPr/>
        </p:nvSpPr>
        <p:spPr>
          <a:xfrm>
            <a:off x="1352709" y="2597681"/>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2404559" y="202988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426006" y="262141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2404559" y="3189213"/>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346042" y="500381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2404559" y="4392280"/>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443074" y="4986746"/>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8" name="对象 67"/>
          <p:cNvGraphicFramePr>
            <a:graphicFrameLocks noChangeAspect="1"/>
          </p:cNvGraphicFramePr>
          <p:nvPr/>
        </p:nvGraphicFramePr>
        <p:xfrm>
          <a:off x="2516188" y="1778156"/>
          <a:ext cx="250825" cy="377825"/>
        </p:xfrm>
        <a:graphic>
          <a:graphicData uri="http://schemas.openxmlformats.org/presentationml/2006/ole">
            <mc:AlternateContent xmlns:mc="http://schemas.openxmlformats.org/markup-compatibility/2006">
              <mc:Choice xmlns:v="urn:schemas-microsoft-com:vml" Requires="v">
                <p:oleObj spid="_x0000_s3116" name="公式" r:id="rId4" imgW="152280" imgH="228600" progId="Equation.3">
                  <p:embed/>
                </p:oleObj>
              </mc:Choice>
              <mc:Fallback>
                <p:oleObj name="公式" r:id="rId4" imgW="1522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188" y="1778156"/>
                        <a:ext cx="2508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 name="Object 4"/>
          <p:cNvGraphicFramePr>
            <a:graphicFrameLocks noChangeAspect="1"/>
          </p:cNvGraphicFramePr>
          <p:nvPr/>
        </p:nvGraphicFramePr>
        <p:xfrm>
          <a:off x="1052513" y="2433793"/>
          <a:ext cx="274637" cy="377825"/>
        </p:xfrm>
        <a:graphic>
          <a:graphicData uri="http://schemas.openxmlformats.org/presentationml/2006/ole">
            <mc:AlternateContent xmlns:mc="http://schemas.openxmlformats.org/markup-compatibility/2006">
              <mc:Choice xmlns:v="urn:schemas-microsoft-com:vml" Requires="v">
                <p:oleObj spid="_x0000_s3117" name="公式" r:id="rId6" imgW="164880" imgH="228600" progId="Equation.3">
                  <p:embed/>
                </p:oleObj>
              </mc:Choice>
              <mc:Fallback>
                <p:oleObj name="公式" r:id="rId6" imgW="1648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13" y="2433793"/>
                        <a:ext cx="274637"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5"/>
          <p:cNvGraphicFramePr>
            <a:graphicFrameLocks noChangeAspect="1"/>
          </p:cNvGraphicFramePr>
          <p:nvPr/>
        </p:nvGraphicFramePr>
        <p:xfrm>
          <a:off x="1089025" y="4837268"/>
          <a:ext cx="271463" cy="377825"/>
        </p:xfrm>
        <a:graphic>
          <a:graphicData uri="http://schemas.openxmlformats.org/presentationml/2006/ole">
            <mc:AlternateContent xmlns:mc="http://schemas.openxmlformats.org/markup-compatibility/2006">
              <mc:Choice xmlns:v="urn:schemas-microsoft-com:vml" Requires="v">
                <p:oleObj spid="_x0000_s3118"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025" y="483726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6"/>
          <p:cNvGraphicFramePr>
            <a:graphicFrameLocks noChangeAspect="1"/>
          </p:cNvGraphicFramePr>
          <p:nvPr/>
        </p:nvGraphicFramePr>
        <p:xfrm>
          <a:off x="2419370" y="2797445"/>
          <a:ext cx="293370" cy="377825"/>
        </p:xfrm>
        <a:graphic>
          <a:graphicData uri="http://schemas.openxmlformats.org/presentationml/2006/ole">
            <mc:AlternateContent xmlns:mc="http://schemas.openxmlformats.org/markup-compatibility/2006">
              <mc:Choice xmlns:v="urn:schemas-microsoft-com:vml" Requires="v">
                <p:oleObj spid="_x0000_s3119" name="公式" r:id="rId10" imgW="177480" imgH="228600" progId="Equation.3">
                  <p:embed/>
                </p:oleObj>
              </mc:Choice>
              <mc:Fallback>
                <p:oleObj name="公式" r:id="rId10" imgW="1774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370" y="2797445"/>
                        <a:ext cx="29337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 name="Object 7"/>
          <p:cNvGraphicFramePr>
            <a:graphicFrameLocks noChangeAspect="1"/>
          </p:cNvGraphicFramePr>
          <p:nvPr/>
        </p:nvGraphicFramePr>
        <p:xfrm>
          <a:off x="2466975" y="4081618"/>
          <a:ext cx="271463" cy="377825"/>
        </p:xfrm>
        <a:graphic>
          <a:graphicData uri="http://schemas.openxmlformats.org/presentationml/2006/ole">
            <mc:AlternateContent xmlns:mc="http://schemas.openxmlformats.org/markup-compatibility/2006">
              <mc:Choice xmlns:v="urn:schemas-microsoft-com:vml" Requires="v">
                <p:oleObj spid="_x0000_s3120" name="公式" r:id="rId12" imgW="164880" imgH="228600" progId="Equation.3">
                  <p:embed/>
                </p:oleObj>
              </mc:Choice>
              <mc:Fallback>
                <p:oleObj name="公式" r:id="rId12" imgW="16488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6975" y="4081618"/>
                        <a:ext cx="27146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 name="Object 8"/>
          <p:cNvGraphicFramePr>
            <a:graphicFrameLocks noChangeAspect="1"/>
          </p:cNvGraphicFramePr>
          <p:nvPr/>
        </p:nvGraphicFramePr>
        <p:xfrm>
          <a:off x="3487738" y="2294093"/>
          <a:ext cx="271462" cy="377825"/>
        </p:xfrm>
        <a:graphic>
          <a:graphicData uri="http://schemas.openxmlformats.org/presentationml/2006/ole">
            <mc:AlternateContent xmlns:mc="http://schemas.openxmlformats.org/markup-compatibility/2006">
              <mc:Choice xmlns:v="urn:schemas-microsoft-com:vml" Requires="v">
                <p:oleObj spid="_x0000_s3121" name="公式" r:id="rId14" imgW="164880" imgH="228600" progId="Equation.3">
                  <p:embed/>
                </p:oleObj>
              </mc:Choice>
              <mc:Fallback>
                <p:oleObj name="公式" r:id="rId14" imgW="16488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7738" y="2294093"/>
                        <a:ext cx="271462"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Object 9"/>
          <p:cNvGraphicFramePr>
            <a:graphicFrameLocks noChangeAspect="1"/>
          </p:cNvGraphicFramePr>
          <p:nvPr/>
        </p:nvGraphicFramePr>
        <p:xfrm>
          <a:off x="3579813" y="4837268"/>
          <a:ext cx="273050" cy="377825"/>
        </p:xfrm>
        <a:graphic>
          <a:graphicData uri="http://schemas.openxmlformats.org/presentationml/2006/ole">
            <mc:AlternateContent xmlns:mc="http://schemas.openxmlformats.org/markup-compatibility/2006">
              <mc:Choice xmlns:v="urn:schemas-microsoft-com:vml" Requires="v">
                <p:oleObj spid="_x0000_s3122" name="Equation" r:id="rId16" imgW="164880" imgH="228600" progId="Equation.3">
                  <p:embed/>
                </p:oleObj>
              </mc:Choice>
              <mc:Fallback>
                <p:oleObj name="Equation" r:id="rId16" imgW="16488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813" y="4837268"/>
                        <a:ext cx="2730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组合 94"/>
          <p:cNvGrpSpPr/>
          <p:nvPr/>
        </p:nvGrpSpPr>
        <p:grpSpPr>
          <a:xfrm>
            <a:off x="1186991" y="2041018"/>
            <a:ext cx="1422400" cy="3077113"/>
            <a:chOff x="7083427" y="2098139"/>
            <a:chExt cx="1422400" cy="3077113"/>
          </a:xfrm>
        </p:grpSpPr>
        <p:sp>
          <p:nvSpPr>
            <p:cNvPr id="85" name="Freeform 69"/>
            <p:cNvSpPr>
              <a:spLocks/>
            </p:cNvSpPr>
            <p:nvPr/>
          </p:nvSpPr>
          <p:spPr bwMode="auto">
            <a:xfrm>
              <a:off x="7083427" y="2098139"/>
              <a:ext cx="1422400" cy="3059113"/>
            </a:xfrm>
            <a:custGeom>
              <a:avLst/>
              <a:gdLst/>
              <a:ahLst/>
              <a:cxnLst>
                <a:cxn ang="0">
                  <a:pos x="1313" y="0"/>
                </a:cxn>
                <a:cxn ang="0">
                  <a:pos x="1313" y="0"/>
                </a:cxn>
                <a:cxn ang="0">
                  <a:pos x="179" y="720"/>
                </a:cxn>
                <a:cxn ang="0">
                  <a:pos x="233" y="3173"/>
                </a:cxn>
                <a:cxn ang="0">
                  <a:pos x="419" y="787"/>
                </a:cxn>
                <a:cxn ang="0">
                  <a:pos x="1339" y="1360"/>
                </a:cxn>
                <a:cxn ang="0">
                  <a:pos x="1299" y="2587"/>
                </a:cxn>
                <a:cxn ang="0">
                  <a:pos x="579" y="3133"/>
                </a:cxn>
                <a:cxn ang="0">
                  <a:pos x="443" y="3199"/>
                </a:cxn>
              </a:cxnLst>
              <a:rect l="0" t="0" r="r" b="b"/>
              <a:pathLst>
                <a:path w="1486" h="3199">
                  <a:moveTo>
                    <a:pt x="1313" y="0"/>
                  </a:moveTo>
                  <a:lnTo>
                    <a:pt x="1313" y="0"/>
                  </a:lnTo>
                  <a:cubicBezTo>
                    <a:pt x="935" y="240"/>
                    <a:pt x="359" y="191"/>
                    <a:pt x="179" y="720"/>
                  </a:cubicBezTo>
                  <a:cubicBezTo>
                    <a:pt x="0" y="1249"/>
                    <a:pt x="193" y="3162"/>
                    <a:pt x="233" y="3173"/>
                  </a:cubicBezTo>
                  <a:cubicBezTo>
                    <a:pt x="273" y="3184"/>
                    <a:pt x="235" y="1089"/>
                    <a:pt x="419" y="787"/>
                  </a:cubicBezTo>
                  <a:cubicBezTo>
                    <a:pt x="604" y="484"/>
                    <a:pt x="1193" y="1060"/>
                    <a:pt x="1339" y="1360"/>
                  </a:cubicBezTo>
                  <a:cubicBezTo>
                    <a:pt x="1486" y="1660"/>
                    <a:pt x="1426" y="2291"/>
                    <a:pt x="1299" y="2587"/>
                  </a:cubicBezTo>
                  <a:cubicBezTo>
                    <a:pt x="1173" y="2882"/>
                    <a:pt x="751" y="3027"/>
                    <a:pt x="579" y="3133"/>
                  </a:cubicBezTo>
                  <a:cubicBezTo>
                    <a:pt x="520" y="3170"/>
                    <a:pt x="477" y="3189"/>
                    <a:pt x="443" y="3199"/>
                  </a:cubicBezTo>
                </a:path>
              </a:pathLst>
            </a:custGeom>
            <a:noFill/>
            <a:ln w="25400" cap="rnd">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6" name="Freeform 70"/>
            <p:cNvSpPr>
              <a:spLocks noEditPoints="1"/>
            </p:cNvSpPr>
            <p:nvPr/>
          </p:nvSpPr>
          <p:spPr bwMode="auto">
            <a:xfrm>
              <a:off x="7424740" y="5084764"/>
              <a:ext cx="128588" cy="90488"/>
            </a:xfrm>
            <a:custGeom>
              <a:avLst/>
              <a:gdLst/>
              <a:ahLst/>
              <a:cxnLst>
                <a:cxn ang="0">
                  <a:pos x="0" y="67"/>
                </a:cxn>
                <a:cxn ang="0">
                  <a:pos x="0" y="67"/>
                </a:cxn>
                <a:cxn ang="0">
                  <a:pos x="134" y="94"/>
                </a:cxn>
                <a:cxn ang="0">
                  <a:pos x="119" y="0"/>
                </a:cxn>
                <a:cxn ang="0">
                  <a:pos x="0" y="67"/>
                </a:cxn>
                <a:cxn ang="0">
                  <a:pos x="0" y="67"/>
                </a:cxn>
                <a:cxn ang="0">
                  <a:pos x="0" y="67"/>
                </a:cxn>
              </a:cxnLst>
              <a:rect l="0" t="0" r="r" b="b"/>
              <a:pathLst>
                <a:path w="134" h="94">
                  <a:moveTo>
                    <a:pt x="0" y="67"/>
                  </a:moveTo>
                  <a:lnTo>
                    <a:pt x="0" y="67"/>
                  </a:lnTo>
                  <a:lnTo>
                    <a:pt x="134" y="94"/>
                  </a:lnTo>
                  <a:lnTo>
                    <a:pt x="119" y="0"/>
                  </a:lnTo>
                  <a:lnTo>
                    <a:pt x="0" y="67"/>
                  </a:lnTo>
                  <a:close/>
                  <a:moveTo>
                    <a:pt x="0" y="67"/>
                  </a:moveTo>
                  <a:lnTo>
                    <a:pt x="0" y="67"/>
                  </a:lnTo>
                  <a:close/>
                </a:path>
              </a:pathLst>
            </a:custGeom>
            <a:solidFill>
              <a:srgbClr val="008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3" name="组合 95"/>
          <p:cNvGrpSpPr/>
          <p:nvPr/>
        </p:nvGrpSpPr>
        <p:grpSpPr>
          <a:xfrm>
            <a:off x="2285160" y="2070768"/>
            <a:ext cx="1366838" cy="3141663"/>
            <a:chOff x="8016081" y="2788189"/>
            <a:chExt cx="1366838" cy="3141663"/>
          </a:xfrm>
        </p:grpSpPr>
        <p:sp>
          <p:nvSpPr>
            <p:cNvPr id="88" name="Freeform 72"/>
            <p:cNvSpPr>
              <a:spLocks/>
            </p:cNvSpPr>
            <p:nvPr/>
          </p:nvSpPr>
          <p:spPr bwMode="auto">
            <a:xfrm>
              <a:off x="8016081" y="2788189"/>
              <a:ext cx="1341438" cy="3141663"/>
            </a:xfrm>
            <a:custGeom>
              <a:avLst/>
              <a:gdLst/>
              <a:ahLst/>
              <a:cxnLst>
                <a:cxn ang="0">
                  <a:pos x="260" y="0"/>
                </a:cxn>
                <a:cxn ang="0">
                  <a:pos x="260" y="0"/>
                </a:cxn>
                <a:cxn ang="0">
                  <a:pos x="1260" y="653"/>
                </a:cxn>
                <a:cxn ang="0">
                  <a:pos x="246" y="1240"/>
                </a:cxn>
                <a:cxn ang="0">
                  <a:pos x="153" y="2347"/>
                </a:cxn>
                <a:cxn ang="0">
                  <a:pos x="1166" y="3000"/>
                </a:cxn>
                <a:cxn ang="0">
                  <a:pos x="1260" y="627"/>
                </a:cxn>
                <a:cxn ang="0">
                  <a:pos x="1393" y="2627"/>
                </a:cxn>
                <a:cxn ang="0">
                  <a:pos x="1380" y="2966"/>
                </a:cxn>
              </a:cxnLst>
              <a:rect l="0" t="0" r="r" b="b"/>
              <a:pathLst>
                <a:path w="1400" h="3286">
                  <a:moveTo>
                    <a:pt x="260" y="0"/>
                  </a:moveTo>
                  <a:lnTo>
                    <a:pt x="260" y="0"/>
                  </a:lnTo>
                  <a:cubicBezTo>
                    <a:pt x="593" y="218"/>
                    <a:pt x="1262" y="447"/>
                    <a:pt x="1260" y="653"/>
                  </a:cubicBezTo>
                  <a:cubicBezTo>
                    <a:pt x="1258" y="860"/>
                    <a:pt x="431" y="958"/>
                    <a:pt x="246" y="1240"/>
                  </a:cubicBezTo>
                  <a:cubicBezTo>
                    <a:pt x="62" y="1522"/>
                    <a:pt x="0" y="2053"/>
                    <a:pt x="153" y="2347"/>
                  </a:cubicBezTo>
                  <a:cubicBezTo>
                    <a:pt x="306" y="2640"/>
                    <a:pt x="982" y="3286"/>
                    <a:pt x="1166" y="3000"/>
                  </a:cubicBezTo>
                  <a:cubicBezTo>
                    <a:pt x="1351" y="2713"/>
                    <a:pt x="1222" y="689"/>
                    <a:pt x="1260" y="627"/>
                  </a:cubicBezTo>
                  <a:cubicBezTo>
                    <a:pt x="1298" y="564"/>
                    <a:pt x="1380" y="2209"/>
                    <a:pt x="1393" y="2627"/>
                  </a:cubicBezTo>
                  <a:cubicBezTo>
                    <a:pt x="1400" y="2826"/>
                    <a:pt x="1392" y="2912"/>
                    <a:pt x="1380" y="2966"/>
                  </a:cubicBezTo>
                </a:path>
              </a:pathLst>
            </a:custGeom>
            <a:noFill/>
            <a:ln w="25400" cap="rnd">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9" name="Freeform 73"/>
            <p:cNvSpPr>
              <a:spLocks noEditPoints="1"/>
            </p:cNvSpPr>
            <p:nvPr/>
          </p:nvSpPr>
          <p:spPr bwMode="auto">
            <a:xfrm>
              <a:off x="9294019" y="5616575"/>
              <a:ext cx="88900" cy="128588"/>
            </a:xfrm>
            <a:custGeom>
              <a:avLst/>
              <a:gdLst/>
              <a:ahLst/>
              <a:cxnLst>
                <a:cxn ang="0">
                  <a:pos x="17" y="135"/>
                </a:cxn>
                <a:cxn ang="0">
                  <a:pos x="17" y="135"/>
                </a:cxn>
                <a:cxn ang="0">
                  <a:pos x="94" y="22"/>
                </a:cxn>
                <a:cxn ang="0">
                  <a:pos x="0" y="0"/>
                </a:cxn>
                <a:cxn ang="0">
                  <a:pos x="17" y="135"/>
                </a:cxn>
                <a:cxn ang="0">
                  <a:pos x="17" y="135"/>
                </a:cxn>
                <a:cxn ang="0">
                  <a:pos x="17" y="135"/>
                </a:cxn>
              </a:cxnLst>
              <a:rect l="0" t="0" r="r" b="b"/>
              <a:pathLst>
                <a:path w="94" h="135">
                  <a:moveTo>
                    <a:pt x="17" y="135"/>
                  </a:moveTo>
                  <a:lnTo>
                    <a:pt x="17" y="135"/>
                  </a:lnTo>
                  <a:lnTo>
                    <a:pt x="94" y="22"/>
                  </a:lnTo>
                  <a:lnTo>
                    <a:pt x="0" y="0"/>
                  </a:lnTo>
                  <a:lnTo>
                    <a:pt x="17" y="135"/>
                  </a:lnTo>
                  <a:close/>
                  <a:moveTo>
                    <a:pt x="17" y="135"/>
                  </a:moveTo>
                  <a:lnTo>
                    <a:pt x="17" y="135"/>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76838" name="Picture 38"/>
          <p:cNvPicPr>
            <a:picLocks noChangeAspect="1" noChangeArrowheads="1"/>
          </p:cNvPicPr>
          <p:nvPr/>
        </p:nvPicPr>
        <p:blipFill>
          <a:blip r:embed="rId18"/>
          <a:srcRect/>
          <a:stretch>
            <a:fillRect/>
          </a:stretch>
        </p:blipFill>
        <p:spPr bwMode="auto">
          <a:xfrm>
            <a:off x="463307" y="5636629"/>
            <a:ext cx="4266000" cy="216000"/>
          </a:xfrm>
          <a:prstGeom prst="rect">
            <a:avLst/>
          </a:prstGeom>
          <a:noFill/>
          <a:ln w="9525">
            <a:noFill/>
            <a:miter lim="800000"/>
            <a:headEnd/>
            <a:tailEnd/>
          </a:ln>
        </p:spPr>
      </p:pic>
      <p:pic>
        <p:nvPicPr>
          <p:cNvPr id="76839" name="Picture 39"/>
          <p:cNvPicPr>
            <a:picLocks noChangeAspect="1" noChangeArrowheads="1"/>
          </p:cNvPicPr>
          <p:nvPr/>
        </p:nvPicPr>
        <p:blipFill>
          <a:blip r:embed="rId19"/>
          <a:srcRect/>
          <a:stretch>
            <a:fillRect/>
          </a:stretch>
        </p:blipFill>
        <p:spPr bwMode="auto">
          <a:xfrm>
            <a:off x="482357" y="5905700"/>
            <a:ext cx="4254000" cy="216000"/>
          </a:xfrm>
          <a:prstGeom prst="rect">
            <a:avLst/>
          </a:prstGeom>
          <a:noFill/>
          <a:ln w="9525">
            <a:noFill/>
            <a:miter lim="800000"/>
            <a:headEnd/>
            <a:tailEnd/>
          </a:ln>
        </p:spPr>
      </p:pic>
      <p:sp>
        <p:nvSpPr>
          <p:cNvPr id="84" name="内容占位符 2"/>
          <p:cNvSpPr>
            <a:spLocks noGrp="1"/>
          </p:cNvSpPr>
          <p:nvPr>
            <p:ph idx="1"/>
          </p:nvPr>
        </p:nvSpPr>
        <p:spPr>
          <a:xfrm>
            <a:off x="897965" y="1269933"/>
            <a:ext cx="3687398" cy="533981"/>
          </a:xfrm>
        </p:spPr>
        <p:txBody>
          <a:bodyPr>
            <a:normAutofit/>
          </a:bodyPr>
          <a:lstStyle/>
          <a:p>
            <a:pPr lvl="1">
              <a:buNone/>
            </a:pPr>
            <a:r>
              <a:rPr lang="en-US" altLang="zh-CN" sz="2000" dirty="0" smtClean="0"/>
              <a:t>Fixed network topology</a:t>
            </a:r>
          </a:p>
        </p:txBody>
      </p:sp>
      <p:sp>
        <p:nvSpPr>
          <p:cNvPr id="91" name="内容占位符 2"/>
          <p:cNvSpPr txBox="1">
            <a:spLocks/>
          </p:cNvSpPr>
          <p:nvPr/>
        </p:nvSpPr>
        <p:spPr>
          <a:xfrm>
            <a:off x="5252214" y="1270800"/>
            <a:ext cx="2794534" cy="48246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ltLang="zh-CN" sz="2000" dirty="0" smtClean="0"/>
              <a:t>R</a:t>
            </a:r>
            <a:r>
              <a:rPr kumimoji="0" lang="en-US" altLang="zh-CN" sz="2000" b="0" i="0" u="none" strike="noStrike" kern="1200" cap="none" spc="0" normalizeH="0" baseline="0" noProof="0" dirty="0" err="1" smtClean="0">
                <a:ln>
                  <a:noFill/>
                </a:ln>
                <a:solidFill>
                  <a:schemeClr val="tx1"/>
                </a:solidFill>
                <a:effectLst/>
                <a:uLnTx/>
                <a:uFillTx/>
                <a:latin typeface="+mn-lt"/>
                <a:ea typeface="+mn-ea"/>
                <a:cs typeface="+mn-cs"/>
              </a:rPr>
              <a:t>andom</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measurements</a:t>
            </a:r>
          </a:p>
        </p:txBody>
      </p:sp>
      <p:grpSp>
        <p:nvGrpSpPr>
          <p:cNvPr id="45" name="组合 44"/>
          <p:cNvGrpSpPr/>
          <p:nvPr/>
        </p:nvGrpSpPr>
        <p:grpSpPr>
          <a:xfrm>
            <a:off x="4781437" y="2788843"/>
            <a:ext cx="3823011" cy="1831153"/>
            <a:chOff x="633413" y="1714500"/>
            <a:chExt cx="7218671" cy="3376613"/>
          </a:xfrm>
        </p:grpSpPr>
        <p:pic>
          <p:nvPicPr>
            <p:cNvPr id="46" name="Picture 2"/>
            <p:cNvPicPr>
              <a:picLocks noChangeAspect="1" noChangeArrowheads="1"/>
            </p:cNvPicPr>
            <p:nvPr/>
          </p:nvPicPr>
          <p:blipFill>
            <a:blip r:embed="rId20" cstate="print"/>
            <a:srcRect/>
            <a:stretch>
              <a:fillRect/>
            </a:stretch>
          </p:blipFill>
          <p:spPr bwMode="auto">
            <a:xfrm>
              <a:off x="633413" y="1714500"/>
              <a:ext cx="6048375" cy="1143000"/>
            </a:xfrm>
            <a:prstGeom prst="rect">
              <a:avLst/>
            </a:prstGeom>
            <a:noFill/>
            <a:ln w="9525">
              <a:noFill/>
              <a:miter lim="800000"/>
              <a:headEnd/>
              <a:tailEnd/>
            </a:ln>
          </p:spPr>
        </p:pic>
        <p:pic>
          <p:nvPicPr>
            <p:cNvPr id="48" name="Picture 3"/>
            <p:cNvPicPr>
              <a:picLocks noChangeAspect="1" noChangeArrowheads="1"/>
            </p:cNvPicPr>
            <p:nvPr/>
          </p:nvPicPr>
          <p:blipFill>
            <a:blip r:embed="rId21" cstate="print"/>
            <a:srcRect/>
            <a:stretch>
              <a:fillRect/>
            </a:stretch>
          </p:blipFill>
          <p:spPr bwMode="auto">
            <a:xfrm>
              <a:off x="6709084" y="1766888"/>
              <a:ext cx="1143000" cy="3324225"/>
            </a:xfrm>
            <a:prstGeom prst="rect">
              <a:avLst/>
            </a:prstGeom>
            <a:noFill/>
            <a:ln w="9525">
              <a:noFill/>
              <a:miter lim="800000"/>
              <a:headEnd/>
              <a:tailEnd/>
            </a:ln>
          </p:spPr>
        </p:pic>
      </p:grpSp>
    </p:spTree>
    <p:custDataLst>
      <p:tags r:id="rId2"/>
    </p:custDataLst>
    <p:extLst>
      <p:ext uri="{BB962C8B-B14F-4D97-AF65-F5344CB8AC3E}">
        <p14:creationId xmlns:p14="http://schemas.microsoft.com/office/powerpoint/2010/main" val="986173315"/>
      </p:ext>
    </p:extLst>
  </p:cSld>
  <p:clrMapOvr>
    <a:masterClrMapping/>
  </p:clrMapOvr>
  <p:transition advTm="374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4">
                                            <p:txEl>
                                              <p:pRg st="0" end="0"/>
                                            </p:txEl>
                                          </p:spTgt>
                                        </p:tgtEl>
                                        <p:attrNameLst>
                                          <p:attrName>style.visibility</p:attrName>
                                        </p:attrNameLst>
                                      </p:cBhvr>
                                      <p:to>
                                        <p:strVal val="visible"/>
                                      </p:to>
                                    </p:set>
                                    <p:animEffect transition="in" filter="fade">
                                      <p:cBhvr>
                                        <p:cTn id="11" dur="50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P spid="91"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1" y="1240249"/>
            <a:ext cx="9144000" cy="2862878"/>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a:off x="6629400" y="1898137"/>
            <a:ext cx="2209800" cy="1760537"/>
          </a:xfrm>
          <a:prstGeom prst="rect">
            <a:avLst/>
          </a:prstGeom>
          <a:noFill/>
          <a:ln w="9525">
            <a:noFill/>
            <a:miter lim="800000"/>
            <a:headEnd/>
            <a:tailEnd/>
          </a:ln>
        </p:spPr>
      </p:pic>
      <p:pic>
        <p:nvPicPr>
          <p:cNvPr id="6" name="Picture 5"/>
          <p:cNvPicPr>
            <a:picLocks noChangeAspect="1"/>
          </p:cNvPicPr>
          <p:nvPr/>
        </p:nvPicPr>
        <p:blipFill>
          <a:blip r:embed="rId5"/>
          <a:srcRect/>
          <a:stretch>
            <a:fillRect/>
          </a:stretch>
        </p:blipFill>
        <p:spPr bwMode="auto">
          <a:xfrm>
            <a:off x="3124200" y="2354263"/>
            <a:ext cx="2057400" cy="1176337"/>
          </a:xfrm>
          <a:prstGeom prst="rect">
            <a:avLst/>
          </a:prstGeom>
          <a:noFill/>
          <a:ln w="9525">
            <a:noFill/>
            <a:miter lim="800000"/>
            <a:headEnd/>
            <a:tailEnd/>
          </a:ln>
        </p:spPr>
      </p:pic>
      <p:pic>
        <p:nvPicPr>
          <p:cNvPr id="7" name="Picture 6"/>
          <p:cNvPicPr>
            <a:picLocks noChangeAspect="1"/>
          </p:cNvPicPr>
          <p:nvPr/>
        </p:nvPicPr>
        <p:blipFill>
          <a:blip r:embed="rId6"/>
          <a:srcRect/>
          <a:stretch>
            <a:fillRect/>
          </a:stretch>
        </p:blipFill>
        <p:spPr bwMode="auto">
          <a:xfrm>
            <a:off x="1447800" y="2278063"/>
            <a:ext cx="1276350" cy="1276350"/>
          </a:xfrm>
          <a:prstGeom prst="rect">
            <a:avLst/>
          </a:prstGeom>
          <a:noFill/>
          <a:ln w="9525">
            <a:noFill/>
            <a:miter lim="800000"/>
            <a:headEnd/>
            <a:tailEnd/>
          </a:ln>
        </p:spPr>
      </p:pic>
      <p:pic>
        <p:nvPicPr>
          <p:cNvPr id="8" name="Picture 2" descr="C:\Users\Roland\Desktop\poster\olympics.png"/>
          <p:cNvPicPr>
            <a:picLocks noChangeAspect="1" noChangeArrowheads="1"/>
          </p:cNvPicPr>
          <p:nvPr/>
        </p:nvPicPr>
        <p:blipFill>
          <a:blip r:embed="rId7" cstate="print"/>
          <a:srcRect/>
          <a:stretch>
            <a:fillRect/>
          </a:stretch>
        </p:blipFill>
        <p:spPr bwMode="auto">
          <a:xfrm>
            <a:off x="323528" y="-315416"/>
            <a:ext cx="1742356" cy="1742356"/>
          </a:xfrm>
          <a:prstGeom prst="rect">
            <a:avLst/>
          </a:prstGeom>
          <a:noFill/>
        </p:spPr>
      </p:pic>
      <p:sp>
        <p:nvSpPr>
          <p:cNvPr id="9" name="TextBox 31"/>
          <p:cNvSpPr txBox="1">
            <a:spLocks noChangeArrowheads="1"/>
          </p:cNvSpPr>
          <p:nvPr/>
        </p:nvSpPr>
        <p:spPr bwMode="auto">
          <a:xfrm>
            <a:off x="2411760" y="260648"/>
            <a:ext cx="1195327" cy="584775"/>
          </a:xfrm>
          <a:prstGeom prst="rect">
            <a:avLst/>
          </a:prstGeom>
          <a:noFill/>
          <a:ln w="9525">
            <a:noFill/>
            <a:miter lim="800000"/>
            <a:headEnd/>
            <a:tailEnd/>
          </a:ln>
        </p:spPr>
        <p:txBody>
          <a:bodyPr wrap="none">
            <a:spAutoFit/>
          </a:bodyPr>
          <a:lstStyle/>
          <a:p>
            <a:r>
              <a:rPr lang="en-US" altLang="zh-CN" sz="3200" dirty="0" smtClean="0"/>
              <a:t>Faster</a:t>
            </a:r>
            <a:endParaRPr lang="en-US" altLang="zh-CN" sz="3200" dirty="0"/>
          </a:p>
        </p:txBody>
      </p:sp>
      <p:sp>
        <p:nvSpPr>
          <p:cNvPr id="10" name="TextBox 31"/>
          <p:cNvSpPr txBox="1">
            <a:spLocks noChangeArrowheads="1"/>
          </p:cNvSpPr>
          <p:nvPr/>
        </p:nvSpPr>
        <p:spPr bwMode="auto">
          <a:xfrm>
            <a:off x="3855723" y="260648"/>
            <a:ext cx="1292341" cy="584775"/>
          </a:xfrm>
          <a:prstGeom prst="rect">
            <a:avLst/>
          </a:prstGeom>
          <a:noFill/>
          <a:ln w="9525">
            <a:noFill/>
            <a:miter lim="800000"/>
            <a:headEnd/>
            <a:tailEnd/>
          </a:ln>
        </p:spPr>
        <p:txBody>
          <a:bodyPr wrap="none">
            <a:spAutoFit/>
          </a:bodyPr>
          <a:lstStyle/>
          <a:p>
            <a:r>
              <a:rPr lang="en-US" altLang="zh-CN" sz="3200" dirty="0" smtClean="0"/>
              <a:t>Higher</a:t>
            </a:r>
            <a:endParaRPr lang="en-US" altLang="zh-CN" sz="3200" dirty="0"/>
          </a:p>
        </p:txBody>
      </p:sp>
      <p:sp>
        <p:nvSpPr>
          <p:cNvPr id="11" name="TextBox 31"/>
          <p:cNvSpPr txBox="1">
            <a:spLocks noChangeArrowheads="1"/>
          </p:cNvSpPr>
          <p:nvPr/>
        </p:nvSpPr>
        <p:spPr bwMode="auto">
          <a:xfrm>
            <a:off x="5474914" y="260648"/>
            <a:ext cx="1617366" cy="584775"/>
          </a:xfrm>
          <a:prstGeom prst="rect">
            <a:avLst/>
          </a:prstGeom>
          <a:noFill/>
          <a:ln w="9525">
            <a:noFill/>
            <a:miter lim="800000"/>
            <a:headEnd/>
            <a:tailEnd/>
          </a:ln>
        </p:spPr>
        <p:txBody>
          <a:bodyPr wrap="none">
            <a:spAutoFit/>
          </a:bodyPr>
          <a:lstStyle/>
          <a:p>
            <a:r>
              <a:rPr lang="en-US" altLang="zh-CN" sz="3200" dirty="0" smtClean="0"/>
              <a:t>Stronger</a:t>
            </a:r>
            <a:endParaRPr lang="en-US" altLang="zh-CN" sz="3200" dirty="0"/>
          </a:p>
        </p:txBody>
      </p:sp>
      <p:pic>
        <p:nvPicPr>
          <p:cNvPr id="139267" name="Picture 3"/>
          <p:cNvPicPr>
            <a:picLocks noChangeAspect="1" noChangeArrowheads="1"/>
          </p:cNvPicPr>
          <p:nvPr/>
        </p:nvPicPr>
        <p:blipFill>
          <a:blip r:embed="rId8"/>
          <a:srcRect/>
          <a:stretch>
            <a:fillRect/>
          </a:stretch>
        </p:blipFill>
        <p:spPr bwMode="auto">
          <a:xfrm>
            <a:off x="130343" y="4446265"/>
            <a:ext cx="4507605" cy="2092267"/>
          </a:xfrm>
          <a:prstGeom prst="rect">
            <a:avLst/>
          </a:prstGeom>
          <a:noFill/>
          <a:ln w="9525">
            <a:noFill/>
            <a:miter lim="800000"/>
            <a:headEnd/>
            <a:tailEnd/>
          </a:ln>
        </p:spPr>
      </p:pic>
      <p:sp>
        <p:nvSpPr>
          <p:cNvPr id="12" name="灯片编号占位符 11"/>
          <p:cNvSpPr>
            <a:spLocks noGrp="1"/>
          </p:cNvSpPr>
          <p:nvPr>
            <p:ph type="sldNum" sz="quarter" idx="12"/>
          </p:nvPr>
        </p:nvSpPr>
        <p:spPr/>
        <p:txBody>
          <a:bodyPr/>
          <a:lstStyle/>
          <a:p>
            <a:r>
              <a:rPr lang="en-US" dirty="0" smtClean="0"/>
              <a:t>5</a:t>
            </a:r>
            <a:endParaRPr lang="en-US" dirty="0"/>
          </a:p>
        </p:txBody>
      </p:sp>
    </p:spTree>
    <p:custDataLst>
      <p:tags r:id="rId1"/>
    </p:custDataLst>
    <p:extLst>
      <p:ext uri="{BB962C8B-B14F-4D97-AF65-F5344CB8AC3E}">
        <p14:creationId xmlns:p14="http://schemas.microsoft.com/office/powerpoint/2010/main" val="1047482779"/>
      </p:ext>
    </p:extLst>
  </p:cSld>
  <p:clrMapOvr>
    <a:masterClrMapping/>
  </p:clrMapOvr>
  <p:transition advTm="371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Rectangle 49"/>
          <p:cNvSpPr/>
          <p:nvPr/>
        </p:nvSpPr>
        <p:spPr>
          <a:xfrm>
            <a:off x="2106083"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2073933" y="1301134"/>
            <a:ext cx="1397399" cy="3429041"/>
          </a:xfrm>
          <a:prstGeom prst="rect">
            <a:avLst/>
          </a:prstGeom>
          <a:pattFill prst="wdDnDiag">
            <a:fgClr>
              <a:srgbClr val="FF4C40"/>
            </a:fgClr>
            <a:bgClr>
              <a:srgbClr val="FFA9A5"/>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2084917" y="1174750"/>
            <a:ext cx="31750" cy="4497916"/>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2084917" y="5672666"/>
            <a:ext cx="5873750" cy="0"/>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767666" y="6137248"/>
            <a:ext cx="2832331" cy="369332"/>
          </a:xfrm>
          <a:prstGeom prst="rect">
            <a:avLst/>
          </a:prstGeom>
          <a:noFill/>
        </p:spPr>
        <p:txBody>
          <a:bodyPr vert="horz" wrap="square" rtlCol="0">
            <a:spAutoFit/>
          </a:bodyPr>
          <a:lstStyle/>
          <a:p>
            <a:r>
              <a:rPr lang="en-US" dirty="0" smtClean="0"/>
              <a:t>Decoding complexity</a:t>
            </a:r>
            <a:endParaRPr lang="en-US" dirty="0"/>
          </a:p>
        </p:txBody>
      </p:sp>
      <p:sp>
        <p:nvSpPr>
          <p:cNvPr id="11" name="TextBox 10"/>
          <p:cNvSpPr txBox="1"/>
          <p:nvPr/>
        </p:nvSpPr>
        <p:spPr>
          <a:xfrm>
            <a:off x="365919" y="1682234"/>
            <a:ext cx="461665" cy="2824666"/>
          </a:xfrm>
          <a:prstGeom prst="rect">
            <a:avLst/>
          </a:prstGeom>
          <a:noFill/>
        </p:spPr>
        <p:txBody>
          <a:bodyPr vert="vert270" wrap="square" rtlCol="0">
            <a:spAutoFit/>
          </a:bodyPr>
          <a:lstStyle/>
          <a:p>
            <a:r>
              <a:rPr lang="en-US" dirty="0" smtClean="0"/>
              <a:t># of measurements</a:t>
            </a:r>
            <a:endParaRPr lang="en-US" dirty="0"/>
          </a:p>
        </p:txBody>
      </p:sp>
      <p:cxnSp>
        <p:nvCxnSpPr>
          <p:cNvPr id="16" name="Straight Connector 15"/>
          <p:cNvCxnSpPr/>
          <p:nvPr/>
        </p:nvCxnSpPr>
        <p:spPr>
          <a:xfrm>
            <a:off x="2027365" y="3534844"/>
            <a:ext cx="1574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027365" y="2942212"/>
            <a:ext cx="1574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471333" y="5535084"/>
            <a:ext cx="0" cy="275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03210" y="5535084"/>
            <a:ext cx="0" cy="260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501444" y="5542493"/>
            <a:ext cx="0" cy="260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22326" y="4692678"/>
            <a:ext cx="157438" cy="0"/>
          </a:xfrm>
          <a:prstGeom prst="line">
            <a:avLst/>
          </a:prstGeom>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cstate="print"/>
          <a:stretch>
            <a:fillRect/>
          </a:stretch>
        </p:blipFill>
        <p:spPr>
          <a:xfrm>
            <a:off x="1624362" y="4602032"/>
            <a:ext cx="353043" cy="181293"/>
          </a:xfrm>
          <a:prstGeom prst="rect">
            <a:avLst/>
          </a:prstGeom>
        </p:spPr>
      </p:pic>
      <p:pic>
        <p:nvPicPr>
          <p:cNvPr id="29" name="Picture 28"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7810" y="3454765"/>
            <a:ext cx="734711" cy="181293"/>
          </a:xfrm>
          <a:prstGeom prst="rect">
            <a:avLst/>
          </a:prstGeom>
        </p:spPr>
      </p:pic>
      <p:cxnSp>
        <p:nvCxnSpPr>
          <p:cNvPr id="31" name="Straight Connector 30"/>
          <p:cNvCxnSpPr/>
          <p:nvPr/>
        </p:nvCxnSpPr>
        <p:spPr>
          <a:xfrm>
            <a:off x="2049343" y="1570660"/>
            <a:ext cx="143125" cy="0"/>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Picture 31" descr="latex-image-1.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2408" y="1483247"/>
            <a:ext cx="362585" cy="181293"/>
          </a:xfrm>
          <a:prstGeom prst="rect">
            <a:avLst/>
          </a:prstGeom>
        </p:spPr>
      </p:pic>
      <p:pic>
        <p:nvPicPr>
          <p:cNvPr id="33" name="Picture 32"/>
          <p:cNvPicPr>
            <a:picLocks noChangeAspect="1"/>
          </p:cNvPicPr>
          <p:nvPr/>
        </p:nvPicPr>
        <p:blipFill>
          <a:blip r:embed="rId6" cstate="print"/>
          <a:stretch>
            <a:fillRect/>
          </a:stretch>
        </p:blipFill>
        <p:spPr>
          <a:xfrm>
            <a:off x="7272443" y="5881352"/>
            <a:ext cx="458002" cy="181293"/>
          </a:xfrm>
          <a:prstGeom prst="rect">
            <a:avLst/>
          </a:prstGeom>
        </p:spPr>
      </p:pic>
      <p:cxnSp>
        <p:nvCxnSpPr>
          <p:cNvPr id="34" name="Straight Connector 33"/>
          <p:cNvCxnSpPr/>
          <p:nvPr/>
        </p:nvCxnSpPr>
        <p:spPr>
          <a:xfrm>
            <a:off x="6383869" y="5549753"/>
            <a:ext cx="0" cy="260346"/>
          </a:xfrm>
          <a:prstGeom prst="line">
            <a:avLst/>
          </a:prstGeom>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7" cstate="print"/>
          <a:stretch>
            <a:fillRect/>
          </a:stretch>
        </p:blipFill>
        <p:spPr>
          <a:xfrm>
            <a:off x="3103978" y="5883162"/>
            <a:ext cx="734711" cy="181293"/>
          </a:xfrm>
          <a:prstGeom prst="rect">
            <a:avLst/>
          </a:prstGeom>
        </p:spPr>
      </p:pic>
      <p:pic>
        <p:nvPicPr>
          <p:cNvPr id="36" name="Picture 35"/>
          <p:cNvPicPr>
            <a:picLocks noChangeAspect="1"/>
          </p:cNvPicPr>
          <p:nvPr/>
        </p:nvPicPr>
        <p:blipFill>
          <a:blip r:embed="rId8" cstate="print"/>
          <a:stretch>
            <a:fillRect/>
          </a:stretch>
        </p:blipFill>
        <p:spPr>
          <a:xfrm>
            <a:off x="4280822" y="5832898"/>
            <a:ext cx="820586" cy="209917"/>
          </a:xfrm>
          <a:prstGeom prst="rect">
            <a:avLst/>
          </a:prstGeom>
        </p:spPr>
      </p:pic>
      <p:pic>
        <p:nvPicPr>
          <p:cNvPr id="37" name="Picture 36"/>
          <p:cNvPicPr>
            <a:picLocks noChangeAspect="1"/>
          </p:cNvPicPr>
          <p:nvPr/>
        </p:nvPicPr>
        <p:blipFill>
          <a:blip r:embed="rId9" cstate="print"/>
          <a:stretch>
            <a:fillRect/>
          </a:stretch>
        </p:blipFill>
        <p:spPr>
          <a:xfrm>
            <a:off x="6190482" y="5847973"/>
            <a:ext cx="362585" cy="181293"/>
          </a:xfrm>
          <a:prstGeom prst="rect">
            <a:avLst/>
          </a:prstGeom>
        </p:spPr>
      </p:pic>
      <p:sp>
        <p:nvSpPr>
          <p:cNvPr id="38" name="Rectangle 37"/>
          <p:cNvSpPr/>
          <p:nvPr/>
        </p:nvSpPr>
        <p:spPr>
          <a:xfrm>
            <a:off x="6669828" y="4286341"/>
            <a:ext cx="634033" cy="491581"/>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Arial"/>
                <a:ea typeface="Lucida Grande"/>
                <a:cs typeface="Arial"/>
              </a:rPr>
              <a:t>RS’60</a:t>
            </a:r>
            <a:endParaRPr lang="en-US" sz="1000" dirty="0">
              <a:latin typeface="Arial"/>
              <a:cs typeface="Arial"/>
            </a:endParaRPr>
          </a:p>
        </p:txBody>
      </p:sp>
      <p:sp>
        <p:nvSpPr>
          <p:cNvPr id="40" name="Rectangle 39"/>
          <p:cNvSpPr/>
          <p:nvPr/>
        </p:nvSpPr>
        <p:spPr>
          <a:xfrm>
            <a:off x="6790326" y="3270099"/>
            <a:ext cx="661271"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TG’07</a:t>
            </a:r>
            <a:endParaRPr lang="en-US" sz="1000" dirty="0">
              <a:latin typeface="Arial"/>
              <a:cs typeface="Arial"/>
            </a:endParaRPr>
          </a:p>
        </p:txBody>
      </p:sp>
      <p:pic>
        <p:nvPicPr>
          <p:cNvPr id="42" name="Picture 41"/>
          <p:cNvPicPr>
            <a:picLocks noChangeAspect="1"/>
          </p:cNvPicPr>
          <p:nvPr/>
        </p:nvPicPr>
        <p:blipFill>
          <a:blip r:embed="rId8" cstate="print"/>
          <a:stretch>
            <a:fillRect/>
          </a:stretch>
        </p:blipFill>
        <p:spPr>
          <a:xfrm>
            <a:off x="1091935" y="2732295"/>
            <a:ext cx="820586" cy="209917"/>
          </a:xfrm>
          <a:prstGeom prst="rect">
            <a:avLst/>
          </a:prstGeom>
        </p:spPr>
      </p:pic>
      <p:sp>
        <p:nvSpPr>
          <p:cNvPr id="43" name="Rectangle 42"/>
          <p:cNvSpPr/>
          <p:nvPr/>
        </p:nvSpPr>
        <p:spPr>
          <a:xfrm>
            <a:off x="4473952" y="2757546"/>
            <a:ext cx="686694"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CM’06</a:t>
            </a:r>
            <a:endParaRPr lang="en-US" sz="1000" dirty="0">
              <a:latin typeface="Arial"/>
              <a:cs typeface="Arial"/>
            </a:endParaRPr>
          </a:p>
        </p:txBody>
      </p:sp>
      <p:sp>
        <p:nvSpPr>
          <p:cNvPr id="44" name="Rectangle 43"/>
          <p:cNvSpPr/>
          <p:nvPr/>
        </p:nvSpPr>
        <p:spPr>
          <a:xfrm>
            <a:off x="7323714" y="3287620"/>
            <a:ext cx="576237"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C’08</a:t>
            </a:r>
            <a:endParaRPr lang="en-US" sz="1000" dirty="0">
              <a:latin typeface="Arial"/>
              <a:cs typeface="Arial"/>
            </a:endParaRPr>
          </a:p>
        </p:txBody>
      </p:sp>
      <p:sp>
        <p:nvSpPr>
          <p:cNvPr id="45" name="Rectangle 44"/>
          <p:cNvSpPr/>
          <p:nvPr/>
        </p:nvSpPr>
        <p:spPr>
          <a:xfrm>
            <a:off x="6791972" y="3456008"/>
            <a:ext cx="605542"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IR’08</a:t>
            </a:r>
            <a:endParaRPr lang="en-US" sz="1000" dirty="0">
              <a:latin typeface="Arial"/>
              <a:cs typeface="Arial"/>
            </a:endParaRPr>
          </a:p>
        </p:txBody>
      </p:sp>
      <p:sp>
        <p:nvSpPr>
          <p:cNvPr id="46" name="Rectangle 45"/>
          <p:cNvSpPr/>
          <p:nvPr/>
        </p:nvSpPr>
        <p:spPr>
          <a:xfrm>
            <a:off x="3769851" y="3271342"/>
            <a:ext cx="704101"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SBB’06</a:t>
            </a:r>
            <a:endParaRPr lang="en-US" sz="1000" dirty="0">
              <a:latin typeface="Arial"/>
              <a:cs typeface="Arial"/>
            </a:endParaRPr>
          </a:p>
        </p:txBody>
      </p:sp>
      <p:sp>
        <p:nvSpPr>
          <p:cNvPr id="47" name="Rectangle 46"/>
          <p:cNvSpPr/>
          <p:nvPr/>
        </p:nvSpPr>
        <p:spPr>
          <a:xfrm>
            <a:off x="4257516" y="3081636"/>
            <a:ext cx="814183" cy="369332"/>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GSTV’06</a:t>
            </a:r>
            <a:endParaRPr lang="en-US" sz="1000" dirty="0">
              <a:latin typeface="Arial"/>
              <a:cs typeface="Arial"/>
            </a:endParaRPr>
          </a:p>
        </p:txBody>
      </p:sp>
      <p:sp>
        <p:nvSpPr>
          <p:cNvPr id="48" name="Rectangle 47"/>
          <p:cNvSpPr/>
          <p:nvPr/>
        </p:nvSpPr>
        <p:spPr>
          <a:xfrm>
            <a:off x="2116666" y="4730175"/>
            <a:ext cx="5645528" cy="931908"/>
          </a:xfrm>
          <a:prstGeom prst="rect">
            <a:avLst/>
          </a:prstGeom>
          <a:pattFill prst="wdDnDiag">
            <a:fgClr>
              <a:srgbClr val="FF4C40"/>
            </a:fgClr>
            <a:bgClr>
              <a:srgbClr val="FFA9A5"/>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252546" y="4605553"/>
            <a:ext cx="1093894" cy="369332"/>
          </a:xfrm>
          <a:prstGeom prst="rect">
            <a:avLst/>
          </a:prstGeom>
        </p:spPr>
        <p:txBody>
          <a:bodyPr wrap="none">
            <a:spAutoFit/>
          </a:bodyPr>
          <a:lstStyle/>
          <a:p>
            <a:r>
              <a:rPr lang="en-US" b="1" i="0" dirty="0" smtClean="0">
                <a:latin typeface="Lucida Grande"/>
                <a:ea typeface="Lucida Grande"/>
                <a:cs typeface="Lucida Grande"/>
              </a:rPr>
              <a:t>°</a:t>
            </a:r>
            <a:r>
              <a:rPr lang="en-US" sz="1000" b="1" i="0" dirty="0" smtClean="0">
                <a:latin typeface="Lucida Grande"/>
                <a:ea typeface="Lucida Grande"/>
                <a:cs typeface="Lucida Grande"/>
              </a:rPr>
              <a:t>MV’12,KP’12</a:t>
            </a:r>
            <a:endParaRPr lang="en-US" sz="1000" b="1" dirty="0">
              <a:latin typeface="Arial"/>
              <a:cs typeface="Arial"/>
            </a:endParaRPr>
          </a:p>
        </p:txBody>
      </p:sp>
      <p:sp>
        <p:nvSpPr>
          <p:cNvPr id="41" name="Rectangle 40"/>
          <p:cNvSpPr/>
          <p:nvPr/>
        </p:nvSpPr>
        <p:spPr>
          <a:xfrm>
            <a:off x="7388043" y="4557473"/>
            <a:ext cx="733907" cy="491581"/>
          </a:xfrm>
          <a:prstGeom prst="rect">
            <a:avLst/>
          </a:prstGeom>
        </p:spPr>
        <p:txBody>
          <a:bodyPr wrap="none">
            <a:spAutoFit/>
          </a:bodyPr>
          <a:lstStyle/>
          <a:p>
            <a:r>
              <a:rPr lang="en-US" b="1" i="0" dirty="0" smtClean="0">
                <a:latin typeface="Lucida Grande"/>
                <a:ea typeface="Lucida Grande"/>
                <a:cs typeface="Lucida Grande"/>
              </a:rPr>
              <a:t>°</a:t>
            </a:r>
            <a:r>
              <a:rPr lang="en-US" sz="1000" i="0" dirty="0" smtClean="0">
                <a:latin typeface="Lucida Grande"/>
                <a:ea typeface="Lucida Grande"/>
                <a:cs typeface="Lucida Grande"/>
              </a:rPr>
              <a:t>DJM’11</a:t>
            </a:r>
            <a:endParaRPr lang="en-US" sz="1000" dirty="0">
              <a:latin typeface="Arial"/>
              <a:cs typeface="Arial"/>
            </a:endParaRPr>
          </a:p>
        </p:txBody>
      </p:sp>
      <p:sp>
        <p:nvSpPr>
          <p:cNvPr id="51" name="Rectangle 50"/>
          <p:cNvSpPr/>
          <p:nvPr/>
        </p:nvSpPr>
        <p:spPr>
          <a:xfrm>
            <a:off x="3384293" y="4514371"/>
            <a:ext cx="415498" cy="400110"/>
          </a:xfrm>
          <a:prstGeom prst="rect">
            <a:avLst/>
          </a:prstGeom>
        </p:spPr>
        <p:txBody>
          <a:bodyPr wrap="none">
            <a:spAutoFit/>
          </a:bodyPr>
          <a:lstStyle/>
          <a:p>
            <a:r>
              <a:rPr lang="en-US" sz="2000" b="1" i="0" dirty="0" smtClean="0">
                <a:solidFill>
                  <a:srgbClr val="008000"/>
                </a:solidFill>
                <a:latin typeface="Wingdings"/>
                <a:ea typeface="Wingdings"/>
                <a:cs typeface="Wingdings"/>
                <a:sym typeface="Wingdings"/>
              </a:rPr>
              <a:t></a:t>
            </a:r>
            <a:endParaRPr lang="en-US" sz="2000" dirty="0">
              <a:solidFill>
                <a:srgbClr val="008000"/>
              </a:solidFill>
              <a:latin typeface="Arial"/>
              <a:cs typeface="Arial"/>
            </a:endParaRPr>
          </a:p>
        </p:txBody>
      </p:sp>
      <p:sp>
        <p:nvSpPr>
          <p:cNvPr id="52" name="Rectangle 51"/>
          <p:cNvSpPr/>
          <p:nvPr/>
        </p:nvSpPr>
        <p:spPr>
          <a:xfrm>
            <a:off x="3585938" y="4407940"/>
            <a:ext cx="1197764" cy="338554"/>
          </a:xfrm>
          <a:prstGeom prst="rect">
            <a:avLst/>
          </a:prstGeom>
        </p:spPr>
        <p:txBody>
          <a:bodyPr wrap="none">
            <a:spAutoFit/>
          </a:bodyPr>
          <a:lstStyle/>
          <a:p>
            <a:r>
              <a:rPr lang="en-US" sz="1600" b="1" dirty="0" smtClean="0">
                <a:solidFill>
                  <a:srgbClr val="008000"/>
                </a:solidFill>
                <a:latin typeface="Lucida Grande"/>
                <a:ea typeface="Lucida Grande"/>
                <a:cs typeface="Lucida Grande"/>
              </a:rPr>
              <a:t>Our work</a:t>
            </a:r>
            <a:endParaRPr lang="en-US" sz="1600" dirty="0">
              <a:solidFill>
                <a:srgbClr val="008000"/>
              </a:solidFill>
              <a:latin typeface="Arial"/>
              <a:cs typeface="Arial"/>
            </a:endParaRPr>
          </a:p>
        </p:txBody>
      </p:sp>
      <p:cxnSp>
        <p:nvCxnSpPr>
          <p:cNvPr id="54" name="Curved Connector 53"/>
          <p:cNvCxnSpPr/>
          <p:nvPr/>
        </p:nvCxnSpPr>
        <p:spPr>
          <a:xfrm>
            <a:off x="3471333" y="2128762"/>
            <a:ext cx="786183" cy="169333"/>
          </a:xfrm>
          <a:prstGeom prst="curvedConnector3">
            <a:avLst/>
          </a:prstGeom>
          <a:ln>
            <a:solidFill>
              <a:schemeClr val="bg2">
                <a:lumMod val="10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280822" y="2165050"/>
            <a:ext cx="1147657" cy="307777"/>
          </a:xfrm>
          <a:prstGeom prst="rect">
            <a:avLst/>
          </a:prstGeom>
          <a:noFill/>
        </p:spPr>
        <p:txBody>
          <a:bodyPr wrap="none" rtlCol="0">
            <a:spAutoFit/>
          </a:bodyPr>
          <a:lstStyle/>
          <a:p>
            <a:r>
              <a:rPr lang="en-US" sz="1400" dirty="0" smtClean="0"/>
              <a:t>Lower bound</a:t>
            </a:r>
            <a:endParaRPr lang="en-US" sz="1400" dirty="0"/>
          </a:p>
        </p:txBody>
      </p:sp>
      <p:cxnSp>
        <p:nvCxnSpPr>
          <p:cNvPr id="64" name="Curved Connector 63"/>
          <p:cNvCxnSpPr/>
          <p:nvPr/>
        </p:nvCxnSpPr>
        <p:spPr>
          <a:xfrm rot="5400000" flipH="1" flipV="1">
            <a:off x="4914788" y="4359739"/>
            <a:ext cx="491717" cy="249154"/>
          </a:xfrm>
          <a:prstGeom prst="curvedConnector3">
            <a:avLst/>
          </a:prstGeom>
          <a:ln>
            <a:solidFill>
              <a:schemeClr val="bg2">
                <a:lumMod val="10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5007050" y="3978564"/>
            <a:ext cx="1147657" cy="307777"/>
          </a:xfrm>
          <a:prstGeom prst="rect">
            <a:avLst/>
          </a:prstGeom>
          <a:noFill/>
        </p:spPr>
        <p:txBody>
          <a:bodyPr wrap="none" rtlCol="0">
            <a:spAutoFit/>
          </a:bodyPr>
          <a:lstStyle/>
          <a:p>
            <a:r>
              <a:rPr lang="en-US" sz="1400" dirty="0" smtClean="0"/>
              <a:t>Lower bound</a:t>
            </a:r>
            <a:endParaRPr lang="en-US" sz="1400" dirty="0"/>
          </a:p>
        </p:txBody>
      </p:sp>
      <p:sp>
        <p:nvSpPr>
          <p:cNvPr id="53"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lgn="ctr" defTabSz="914400">
              <a:spcBef>
                <a:spcPct val="0"/>
              </a:spcBef>
              <a:defRPr/>
            </a:pP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1. Better CS </a:t>
            </a:r>
            <a:r>
              <a:rPr lang="en-US" altLang="zh-CN" sz="2800" dirty="0" smtClean="0">
                <a:ea typeface="宋体" pitchFamily="-1" charset="-122"/>
              </a:rPr>
              <a:t>[BJCC12] “</a:t>
            </a: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SHO(</a:t>
            </a:r>
            <a:r>
              <a:rPr kumimoji="0" lang="en-US" altLang="zh-CN" sz="2800" b="0" i="0" u="none" strike="noStrike" kern="1200" cap="none" spc="0" normalizeH="0" baseline="0" noProof="0" dirty="0" err="1" smtClean="0">
                <a:ln>
                  <a:noFill/>
                </a:ln>
                <a:solidFill>
                  <a:schemeClr val="tx1"/>
                </a:solidFill>
                <a:effectLst/>
                <a:uLnTx/>
                <a:uFillTx/>
                <a:latin typeface="+mj-lt"/>
                <a:ea typeface="ＭＳ Ｐゴシック" pitchFamily="-1" charset="-128"/>
                <a:cs typeface="+mj-cs"/>
              </a:rPr>
              <a:t>rt</a:t>
            </a: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)-FA(</a:t>
            </a:r>
            <a:r>
              <a:rPr kumimoji="0" lang="en-US" altLang="zh-CN" sz="2800" b="0" i="0" u="none" strike="noStrike" kern="1200" cap="none" spc="0" normalizeH="0" baseline="0" noProof="0" dirty="0" err="1" smtClean="0">
                <a:ln>
                  <a:noFill/>
                </a:ln>
                <a:solidFill>
                  <a:schemeClr val="tx1"/>
                </a:solidFill>
                <a:effectLst/>
                <a:uLnTx/>
                <a:uFillTx/>
                <a:latin typeface="+mj-lt"/>
                <a:ea typeface="ＭＳ Ｐゴシック" pitchFamily="-1" charset="-128"/>
                <a:cs typeface="+mj-cs"/>
              </a:rPr>
              <a:t>st</a:t>
            </a: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a:t>
            </a:r>
            <a:endParaRPr kumimoji="0" lang="zh-CN" alt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5" name="灯片编号占位符 54"/>
          <p:cNvSpPr>
            <a:spLocks noGrp="1"/>
          </p:cNvSpPr>
          <p:nvPr>
            <p:ph type="sldNum" sz="quarter" idx="12"/>
          </p:nvPr>
        </p:nvSpPr>
        <p:spPr/>
        <p:txBody>
          <a:bodyPr/>
          <a:lstStyle/>
          <a:p>
            <a:r>
              <a:rPr lang="en-US" dirty="0" smtClean="0"/>
              <a:t>6</a:t>
            </a:r>
            <a:endParaRPr lang="en-US" dirty="0"/>
          </a:p>
        </p:txBody>
      </p:sp>
    </p:spTree>
    <p:custDataLst>
      <p:tags r:id="rId1"/>
    </p:custDataLst>
    <p:extLst>
      <p:ext uri="{BB962C8B-B14F-4D97-AF65-F5344CB8AC3E}">
        <p14:creationId xmlns:p14="http://schemas.microsoft.com/office/powerpoint/2010/main" val="1136238026"/>
      </p:ext>
    </p:extLst>
  </p:cSld>
  <p:clrMapOvr>
    <a:masterClrMapping/>
  </p:clrMapOvr>
  <p:transition advTm="957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3" grpId="0"/>
      <p:bldP spid="44" grpId="0"/>
      <p:bldP spid="45" grpId="0"/>
      <p:bldP spid="46" grpId="0"/>
      <p:bldP spid="47" grpId="0"/>
      <p:bldP spid="39" grpId="0"/>
      <p:bldP spid="41" grpId="0"/>
      <p:bldP spid="51" grpId="0"/>
      <p:bldP spid="52"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D:\PostGraduate\2012\Project\shofa\simulation-updated\final\figure2.emf"/>
          <p:cNvPicPr>
            <a:picLocks noChangeAspect="1" noChangeArrowheads="1"/>
          </p:cNvPicPr>
          <p:nvPr/>
        </p:nvPicPr>
        <p:blipFill>
          <a:blip r:embed="rId3" cstate="print"/>
          <a:srcRect/>
          <a:stretch>
            <a:fillRect/>
          </a:stretch>
        </p:blipFill>
        <p:spPr bwMode="auto">
          <a:xfrm>
            <a:off x="1572493" y="1416628"/>
            <a:ext cx="4885414" cy="2516428"/>
          </a:xfrm>
          <a:prstGeom prst="rect">
            <a:avLst/>
          </a:prstGeom>
          <a:noFill/>
        </p:spPr>
      </p:pic>
      <p:sp>
        <p:nvSpPr>
          <p:cNvPr id="15365" name="Slide Number Placeholder 5"/>
          <p:cNvSpPr>
            <a:spLocks noGrp="1"/>
          </p:cNvSpPr>
          <p:nvPr>
            <p:ph type="sldNum" sz="quarter" idx="12"/>
          </p:nvPr>
        </p:nvSpPr>
        <p:spPr bwMode="auto">
          <a:noFill/>
          <a:ln>
            <a:miter lim="800000"/>
            <a:headEnd/>
            <a:tailEnd/>
          </a:ln>
        </p:spPr>
        <p:txBody>
          <a:bodyPr/>
          <a:lstStyle/>
          <a:p>
            <a:r>
              <a:rPr lang="en-US" altLang="zh-CN" dirty="0" smtClean="0"/>
              <a:t>7</a:t>
            </a:r>
            <a:endParaRPr lang="en-US" altLang="zh-CN" dirty="0"/>
          </a:p>
        </p:txBody>
      </p:sp>
      <p:sp>
        <p:nvSpPr>
          <p:cNvPr id="7"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SHO(</a:t>
            </a:r>
            <a:r>
              <a:rPr kumimoji="0" lang="en-US" altLang="zh-CN" sz="2800" b="0" i="0" u="none" strike="noStrike" kern="1200" cap="none" spc="0" normalizeH="0" baseline="0" noProof="0" dirty="0" err="1" smtClean="0">
                <a:ln>
                  <a:noFill/>
                </a:ln>
                <a:solidFill>
                  <a:schemeClr val="tx1"/>
                </a:solidFill>
                <a:effectLst/>
                <a:uLnTx/>
                <a:uFillTx/>
                <a:latin typeface="+mj-lt"/>
                <a:ea typeface="ＭＳ Ｐゴシック" pitchFamily="-1" charset="-128"/>
                <a:cs typeface="+mj-cs"/>
              </a:rPr>
              <a:t>rt</a:t>
            </a: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)-FA(</a:t>
            </a:r>
            <a:r>
              <a:rPr kumimoji="0" lang="en-US" altLang="zh-CN" sz="2800" b="0" i="0" u="none" strike="noStrike" kern="1200" cap="none" spc="0" normalizeH="0" baseline="0" noProof="0" dirty="0" err="1" smtClean="0">
                <a:ln>
                  <a:noFill/>
                </a:ln>
                <a:solidFill>
                  <a:schemeClr val="tx1"/>
                </a:solidFill>
                <a:effectLst/>
                <a:uLnTx/>
                <a:uFillTx/>
                <a:latin typeface="+mj-lt"/>
                <a:ea typeface="ＭＳ Ｐゴシック" pitchFamily="-1" charset="-128"/>
                <a:cs typeface="+mj-cs"/>
              </a:rPr>
              <a:t>st</a:t>
            </a:r>
            <a:r>
              <a:rPr kumimoji="0" lang="en-US" altLang="zh-CN" sz="2800" b="0" i="0" u="none" strike="noStrike" kern="1200" cap="none" spc="0" normalizeH="0" baseline="0" noProof="0" dirty="0" smtClean="0">
                <a:ln>
                  <a:noFill/>
                </a:ln>
                <a:solidFill>
                  <a:schemeClr val="tx1"/>
                </a:solidFill>
                <a:effectLst/>
                <a:uLnTx/>
                <a:uFillTx/>
                <a:latin typeface="+mj-lt"/>
                <a:ea typeface="ＭＳ Ｐゴシック" pitchFamily="-1" charset="-128"/>
                <a:cs typeface="+mj-cs"/>
              </a:rPr>
              <a:t>)</a:t>
            </a:r>
            <a:endParaRPr kumimoji="0" lang="zh-CN" altLang="en-U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4" name="Picture 2" descr="D:\PostGraduate\2012\Project\shofa\simulation-updated\fixk\Figure2-modified.emf"/>
          <p:cNvPicPr>
            <a:picLocks noChangeAspect="1" noChangeArrowheads="1"/>
          </p:cNvPicPr>
          <p:nvPr/>
        </p:nvPicPr>
        <p:blipFill>
          <a:blip r:embed="rId4" cstate="print"/>
          <a:srcRect/>
          <a:stretch>
            <a:fillRect/>
          </a:stretch>
        </p:blipFill>
        <p:spPr bwMode="auto">
          <a:xfrm>
            <a:off x="1572493" y="4005064"/>
            <a:ext cx="4885414" cy="2516428"/>
          </a:xfrm>
          <a:prstGeom prst="rect">
            <a:avLst/>
          </a:prstGeom>
          <a:noFill/>
        </p:spPr>
      </p:pic>
      <p:cxnSp>
        <p:nvCxnSpPr>
          <p:cNvPr id="9" name="Straight Arrow Connector 71"/>
          <p:cNvCxnSpPr>
            <a:cxnSpLocks noChangeShapeType="1"/>
          </p:cNvCxnSpPr>
          <p:nvPr/>
        </p:nvCxnSpPr>
        <p:spPr bwMode="auto">
          <a:xfrm>
            <a:off x="1284461" y="1772816"/>
            <a:ext cx="1368152" cy="72008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0" name="TextBox 69"/>
          <p:cNvSpPr txBox="1">
            <a:spLocks noChangeArrowheads="1"/>
          </p:cNvSpPr>
          <p:nvPr/>
        </p:nvSpPr>
        <p:spPr bwMode="auto">
          <a:xfrm>
            <a:off x="823951" y="1639833"/>
            <a:ext cx="532518" cy="276999"/>
          </a:xfrm>
          <a:prstGeom prst="rect">
            <a:avLst/>
          </a:prstGeom>
          <a:noFill/>
          <a:ln w="9525">
            <a:noFill/>
            <a:miter lim="800000"/>
            <a:headEnd/>
            <a:tailEnd/>
          </a:ln>
        </p:spPr>
        <p:txBody>
          <a:bodyPr wrap="none">
            <a:spAutoFit/>
          </a:bodyPr>
          <a:lstStyle/>
          <a:p>
            <a:r>
              <a:rPr lang="en-US" altLang="zh-CN" sz="1200" b="1" dirty="0" smtClean="0"/>
              <a:t>Good</a:t>
            </a:r>
            <a:endParaRPr lang="en-US" altLang="zh-CN" sz="1200" b="1" dirty="0"/>
          </a:p>
        </p:txBody>
      </p:sp>
      <p:cxnSp>
        <p:nvCxnSpPr>
          <p:cNvPr id="13" name="Straight Arrow Connector 71"/>
          <p:cNvCxnSpPr>
            <a:cxnSpLocks noChangeShapeType="1"/>
            <a:stCxn id="14" idx="1"/>
          </p:cNvCxnSpPr>
          <p:nvPr/>
        </p:nvCxnSpPr>
        <p:spPr bwMode="auto">
          <a:xfrm flipH="1">
            <a:off x="4985331" y="2487380"/>
            <a:ext cx="1800200" cy="58158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4" name="TextBox 69"/>
          <p:cNvSpPr txBox="1">
            <a:spLocks noChangeArrowheads="1"/>
          </p:cNvSpPr>
          <p:nvPr/>
        </p:nvSpPr>
        <p:spPr bwMode="auto">
          <a:xfrm>
            <a:off x="6785531" y="2348880"/>
            <a:ext cx="532518" cy="276999"/>
          </a:xfrm>
          <a:prstGeom prst="rect">
            <a:avLst/>
          </a:prstGeom>
          <a:noFill/>
          <a:ln w="9525">
            <a:noFill/>
            <a:miter lim="800000"/>
            <a:headEnd/>
            <a:tailEnd/>
          </a:ln>
        </p:spPr>
        <p:txBody>
          <a:bodyPr wrap="square">
            <a:spAutoFit/>
          </a:bodyPr>
          <a:lstStyle/>
          <a:p>
            <a:r>
              <a:rPr lang="en-US" altLang="zh-CN" sz="1200" b="1" dirty="0" smtClean="0"/>
              <a:t>Bad</a:t>
            </a:r>
            <a:endParaRPr lang="en-US" altLang="zh-CN" sz="1200" b="1" dirty="0"/>
          </a:p>
        </p:txBody>
      </p:sp>
      <p:cxnSp>
        <p:nvCxnSpPr>
          <p:cNvPr id="11" name="Straight Arrow Connector 71"/>
          <p:cNvCxnSpPr>
            <a:cxnSpLocks noChangeShapeType="1"/>
          </p:cNvCxnSpPr>
          <p:nvPr/>
        </p:nvCxnSpPr>
        <p:spPr bwMode="auto">
          <a:xfrm>
            <a:off x="1269377" y="3922023"/>
            <a:ext cx="1368152" cy="72008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2" name="TextBox 69"/>
          <p:cNvSpPr txBox="1">
            <a:spLocks noChangeArrowheads="1"/>
          </p:cNvSpPr>
          <p:nvPr/>
        </p:nvSpPr>
        <p:spPr bwMode="auto">
          <a:xfrm>
            <a:off x="808867" y="3789040"/>
            <a:ext cx="532518" cy="276999"/>
          </a:xfrm>
          <a:prstGeom prst="rect">
            <a:avLst/>
          </a:prstGeom>
          <a:noFill/>
          <a:ln w="9525">
            <a:noFill/>
            <a:miter lim="800000"/>
            <a:headEnd/>
            <a:tailEnd/>
          </a:ln>
        </p:spPr>
        <p:txBody>
          <a:bodyPr wrap="none">
            <a:spAutoFit/>
          </a:bodyPr>
          <a:lstStyle/>
          <a:p>
            <a:r>
              <a:rPr lang="en-US" altLang="zh-CN" sz="1200" b="1" dirty="0" smtClean="0"/>
              <a:t>Good</a:t>
            </a:r>
            <a:endParaRPr lang="en-US" altLang="zh-CN" sz="1200" b="1" dirty="0"/>
          </a:p>
        </p:txBody>
      </p:sp>
      <p:cxnSp>
        <p:nvCxnSpPr>
          <p:cNvPr id="15" name="Straight Arrow Connector 71"/>
          <p:cNvCxnSpPr>
            <a:cxnSpLocks noChangeShapeType="1"/>
            <a:stCxn id="16" idx="1"/>
          </p:cNvCxnSpPr>
          <p:nvPr/>
        </p:nvCxnSpPr>
        <p:spPr bwMode="auto">
          <a:xfrm flipH="1">
            <a:off x="5028877" y="5295692"/>
            <a:ext cx="1800200" cy="581580"/>
          </a:xfrm>
          <a:prstGeom prst="straightConnector1">
            <a:avLst/>
          </a:prstGeom>
          <a:noFill/>
          <a:ln w="12700">
            <a:solidFill>
              <a:schemeClr val="accent1"/>
            </a:solidFill>
            <a:round/>
            <a:headEnd/>
            <a:tailEnd type="triangle" w="med" len="med"/>
          </a:ln>
          <a:effectLst>
            <a:outerShdw dist="20000" dir="5400000" rotWithShape="0">
              <a:srgbClr val="808080">
                <a:alpha val="37999"/>
              </a:srgbClr>
            </a:outerShdw>
          </a:effectLst>
        </p:spPr>
      </p:cxnSp>
      <p:sp>
        <p:nvSpPr>
          <p:cNvPr id="16" name="TextBox 69"/>
          <p:cNvSpPr txBox="1">
            <a:spLocks noChangeArrowheads="1"/>
          </p:cNvSpPr>
          <p:nvPr/>
        </p:nvSpPr>
        <p:spPr bwMode="auto">
          <a:xfrm>
            <a:off x="6829077" y="5157192"/>
            <a:ext cx="532518" cy="276999"/>
          </a:xfrm>
          <a:prstGeom prst="rect">
            <a:avLst/>
          </a:prstGeom>
          <a:noFill/>
          <a:ln w="9525">
            <a:noFill/>
            <a:miter lim="800000"/>
            <a:headEnd/>
            <a:tailEnd/>
          </a:ln>
        </p:spPr>
        <p:txBody>
          <a:bodyPr wrap="square">
            <a:spAutoFit/>
          </a:bodyPr>
          <a:lstStyle/>
          <a:p>
            <a:r>
              <a:rPr lang="en-US" altLang="zh-CN" sz="1200" b="1" dirty="0" smtClean="0"/>
              <a:t>Bad</a:t>
            </a:r>
            <a:endParaRPr lang="en-US" altLang="zh-CN" sz="1200" b="1" dirty="0"/>
          </a:p>
        </p:txBody>
      </p:sp>
      <p:sp>
        <p:nvSpPr>
          <p:cNvPr id="17" name="TextBox 7"/>
          <p:cNvSpPr txBox="1">
            <a:spLocks noChangeArrowheads="1"/>
          </p:cNvSpPr>
          <p:nvPr/>
        </p:nvSpPr>
        <p:spPr bwMode="auto">
          <a:xfrm>
            <a:off x="6578413" y="3648637"/>
            <a:ext cx="2287588" cy="646112"/>
          </a:xfrm>
          <a:prstGeom prst="rect">
            <a:avLst/>
          </a:prstGeom>
          <a:noFill/>
          <a:ln w="9525">
            <a:noFill/>
            <a:miter lim="800000"/>
            <a:headEnd/>
            <a:tailEnd/>
          </a:ln>
        </p:spPr>
        <p:txBody>
          <a:bodyPr wrap="none">
            <a:spAutoFit/>
          </a:bodyPr>
          <a:lstStyle/>
          <a:p>
            <a:r>
              <a:rPr lang="en-US" dirty="0"/>
              <a:t>O(k) measurements,</a:t>
            </a:r>
          </a:p>
          <a:p>
            <a:r>
              <a:rPr lang="en-US" dirty="0"/>
              <a:t>O(k) time</a:t>
            </a:r>
          </a:p>
        </p:txBody>
      </p:sp>
    </p:spTree>
    <p:custDataLst>
      <p:tags r:id="rId1"/>
    </p:custDataLst>
    <p:extLst>
      <p:ext uri="{BB962C8B-B14F-4D97-AF65-F5344CB8AC3E}">
        <p14:creationId xmlns:p14="http://schemas.microsoft.com/office/powerpoint/2010/main" val="1091497315"/>
      </p:ext>
    </p:extLst>
  </p:cSld>
  <p:clrMapOvr>
    <a:masterClrMapping/>
  </p:clrMapOvr>
  <p:transition advTm="624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2" grpId="0"/>
      <p:bldP spid="16" grpId="0"/>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81"/>
          <p:cNvGrpSpPr>
            <a:grpSpLocks noChangeAspect="1"/>
          </p:cNvGrpSpPr>
          <p:nvPr/>
        </p:nvGrpSpPr>
        <p:grpSpPr>
          <a:xfrm>
            <a:off x="7385952" y="2780928"/>
            <a:ext cx="642432" cy="642432"/>
            <a:chOff x="1979712" y="3717032"/>
            <a:chExt cx="2141439" cy="2141439"/>
          </a:xfrm>
        </p:grpSpPr>
        <p:pic>
          <p:nvPicPr>
            <p:cNvPr id="83" name="Picture 3" descr="C:\Users\Roland\Desktop\Allerton\pic\2885-twig-twig-coat-hanger-1_max.jpg"/>
            <p:cNvPicPr>
              <a:picLocks noChangeAspect="1" noChangeArrowheads="1"/>
            </p:cNvPicPr>
            <p:nvPr/>
          </p:nvPicPr>
          <p:blipFill>
            <a:blip r:embed="rId4" cstate="print"/>
            <a:srcRect/>
            <a:stretch>
              <a:fillRect/>
            </a:stretch>
          </p:blipFill>
          <p:spPr bwMode="auto">
            <a:xfrm rot="18488896">
              <a:off x="1979712" y="3717032"/>
              <a:ext cx="2141439" cy="2141439"/>
            </a:xfrm>
            <a:prstGeom prst="rect">
              <a:avLst/>
            </a:prstGeom>
            <a:noFill/>
          </p:spPr>
        </p:pic>
        <p:pic>
          <p:nvPicPr>
            <p:cNvPr id="84" name="Picture 2" descr="C:\Users\Roland\Desktop\Allerton\pic\leaf.png"/>
            <p:cNvPicPr>
              <a:picLocks noChangeAspect="1" noChangeArrowheads="1"/>
            </p:cNvPicPr>
            <p:nvPr/>
          </p:nvPicPr>
          <p:blipFill>
            <a:blip r:embed="rId5" cstate="print"/>
            <a:srcRect/>
            <a:stretch>
              <a:fillRect/>
            </a:stretch>
          </p:blipFill>
          <p:spPr bwMode="auto">
            <a:xfrm rot="2304127">
              <a:off x="3452388" y="4110666"/>
              <a:ext cx="475381" cy="502088"/>
            </a:xfrm>
            <a:prstGeom prst="rect">
              <a:avLst/>
            </a:prstGeom>
            <a:noFill/>
          </p:spPr>
        </p:pic>
      </p:grpSp>
      <p:sp>
        <p:nvSpPr>
          <p:cNvPr id="23554" name="Title 1"/>
          <p:cNvSpPr>
            <a:spLocks noGrp="1"/>
          </p:cNvSpPr>
          <p:nvPr>
            <p:ph type="title"/>
          </p:nvPr>
        </p:nvSpPr>
        <p:spPr/>
        <p:txBody>
          <a:bodyPr>
            <a:normAutofit/>
          </a:bodyPr>
          <a:lstStyle/>
          <a:p>
            <a:pPr eaLnBrk="1" hangingPunct="1"/>
            <a:r>
              <a:rPr lang="en-US" altLang="zh-CN" sz="2800" dirty="0" smtClean="0">
                <a:ea typeface="ＭＳ Ｐゴシック" pitchFamily="-1" charset="-128"/>
              </a:rPr>
              <a:t>High-Level Overview</a:t>
            </a:r>
          </a:p>
        </p:txBody>
      </p:sp>
      <p:sp>
        <p:nvSpPr>
          <p:cNvPr id="23556" name="Slide Number Placeholder 3"/>
          <p:cNvSpPr>
            <a:spLocks noGrp="1"/>
          </p:cNvSpPr>
          <p:nvPr>
            <p:ph type="sldNum" sz="quarter" idx="12"/>
          </p:nvPr>
        </p:nvSpPr>
        <p:spPr bwMode="auto">
          <a:noFill/>
          <a:ln>
            <a:miter lim="800000"/>
            <a:headEnd/>
            <a:tailEnd/>
          </a:ln>
        </p:spPr>
        <p:txBody>
          <a:bodyPr/>
          <a:lstStyle/>
          <a:p>
            <a:r>
              <a:rPr lang="en-US" altLang="zh-CN" dirty="0" smtClean="0"/>
              <a:t>8</a:t>
            </a:r>
            <a:endParaRPr lang="en-US" altLang="zh-CN" dirty="0"/>
          </a:p>
        </p:txBody>
      </p:sp>
      <p:sp>
        <p:nvSpPr>
          <p:cNvPr id="41" name="椭圆 40"/>
          <p:cNvSpPr/>
          <p:nvPr/>
        </p:nvSpPr>
        <p:spPr>
          <a:xfrm>
            <a:off x="1331635" y="2942221"/>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5" name="椭圆 44"/>
          <p:cNvSpPr/>
          <p:nvPr/>
        </p:nvSpPr>
        <p:spPr>
          <a:xfrm>
            <a:off x="1331635" y="4272929"/>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sp>
        <p:nvSpPr>
          <p:cNvPr id="47" name="矩形 46"/>
          <p:cNvSpPr/>
          <p:nvPr/>
        </p:nvSpPr>
        <p:spPr>
          <a:xfrm>
            <a:off x="4325723" y="2554098"/>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8" name="矩形 47"/>
          <p:cNvSpPr/>
          <p:nvPr/>
        </p:nvSpPr>
        <p:spPr>
          <a:xfrm>
            <a:off x="4325723" y="3940252"/>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3</a:t>
            </a:r>
            <a:endParaRPr lang="zh-CN" altLang="en-US" dirty="0"/>
          </a:p>
        </p:txBody>
      </p:sp>
      <p:sp>
        <p:nvSpPr>
          <p:cNvPr id="49" name="矩形 48"/>
          <p:cNvSpPr/>
          <p:nvPr/>
        </p:nvSpPr>
        <p:spPr>
          <a:xfrm>
            <a:off x="4325723" y="4550160"/>
            <a:ext cx="332677" cy="332677"/>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cxnSp>
        <p:nvCxnSpPr>
          <p:cNvPr id="52" name="直接连接符 51"/>
          <p:cNvCxnSpPr>
            <a:stCxn id="41" idx="6"/>
            <a:endCxn id="48" idx="1"/>
          </p:cNvCxnSpPr>
          <p:nvPr/>
        </p:nvCxnSpPr>
        <p:spPr>
          <a:xfrm>
            <a:off x="1664312" y="3108559"/>
            <a:ext cx="2661412" cy="9980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41" idx="6"/>
          </p:cNvCxnSpPr>
          <p:nvPr/>
        </p:nvCxnSpPr>
        <p:spPr>
          <a:xfrm>
            <a:off x="1664312" y="3108559"/>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45" idx="6"/>
            <a:endCxn id="47" idx="1"/>
          </p:cNvCxnSpPr>
          <p:nvPr/>
        </p:nvCxnSpPr>
        <p:spPr>
          <a:xfrm flipV="1">
            <a:off x="1664312" y="2720437"/>
            <a:ext cx="2661412" cy="1718832"/>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45" idx="6"/>
            <a:endCxn id="49" idx="1"/>
          </p:cNvCxnSpPr>
          <p:nvPr/>
        </p:nvCxnSpPr>
        <p:spPr>
          <a:xfrm>
            <a:off x="1664312" y="4439268"/>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4325723" y="3219452"/>
            <a:ext cx="332677" cy="332677"/>
          </a:xfrm>
          <a:prstGeom prst="rect">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cxnSp>
        <p:nvCxnSpPr>
          <p:cNvPr id="62" name="直接连接符 61"/>
          <p:cNvCxnSpPr>
            <a:stCxn id="41" idx="6"/>
            <a:endCxn id="49" idx="1"/>
          </p:cNvCxnSpPr>
          <p:nvPr/>
        </p:nvCxnSpPr>
        <p:spPr>
          <a:xfrm>
            <a:off x="1664312" y="3108559"/>
            <a:ext cx="2661412" cy="1607939"/>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45" idx="6"/>
            <a:endCxn id="60" idx="1"/>
          </p:cNvCxnSpPr>
          <p:nvPr/>
        </p:nvCxnSpPr>
        <p:spPr>
          <a:xfrm flipV="1">
            <a:off x="1664312" y="3385790"/>
            <a:ext cx="2661412" cy="10534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4"/>
          <p:cNvPicPr>
            <a:picLocks noChangeAspect="1" noChangeArrowheads="1"/>
          </p:cNvPicPr>
          <p:nvPr/>
        </p:nvPicPr>
        <p:blipFill>
          <a:blip r:embed="rId6" cstate="print"/>
          <a:srcRect/>
          <a:stretch>
            <a:fillRect/>
          </a:stretch>
        </p:blipFill>
        <p:spPr bwMode="auto">
          <a:xfrm>
            <a:off x="1387082" y="3038100"/>
            <a:ext cx="221784" cy="169761"/>
          </a:xfrm>
          <a:prstGeom prst="rect">
            <a:avLst/>
          </a:prstGeom>
          <a:noFill/>
          <a:ln w="9525">
            <a:noFill/>
            <a:miter lim="800000"/>
            <a:headEnd/>
            <a:tailEnd/>
          </a:ln>
        </p:spPr>
      </p:pic>
      <p:pic>
        <p:nvPicPr>
          <p:cNvPr id="69" name="Picture 6"/>
          <p:cNvPicPr>
            <a:picLocks noChangeAspect="1" noChangeArrowheads="1"/>
          </p:cNvPicPr>
          <p:nvPr/>
        </p:nvPicPr>
        <p:blipFill>
          <a:blip r:embed="rId7" cstate="print"/>
          <a:srcRect/>
          <a:stretch>
            <a:fillRect/>
          </a:stretch>
        </p:blipFill>
        <p:spPr bwMode="auto">
          <a:xfrm>
            <a:off x="1388552" y="4362290"/>
            <a:ext cx="220313" cy="162613"/>
          </a:xfrm>
          <a:prstGeom prst="rect">
            <a:avLst/>
          </a:prstGeom>
          <a:noFill/>
          <a:ln w="9525">
            <a:noFill/>
            <a:miter lim="800000"/>
            <a:headEnd/>
            <a:tailEnd/>
          </a:ln>
        </p:spPr>
      </p:pic>
      <p:pic>
        <p:nvPicPr>
          <p:cNvPr id="71" name="Picture 8"/>
          <p:cNvPicPr>
            <a:picLocks noChangeAspect="1" noChangeArrowheads="1"/>
          </p:cNvPicPr>
          <p:nvPr/>
        </p:nvPicPr>
        <p:blipFill>
          <a:blip r:embed="rId8" cstate="print"/>
          <a:srcRect/>
          <a:stretch>
            <a:fillRect/>
          </a:stretch>
        </p:blipFill>
        <p:spPr bwMode="auto">
          <a:xfrm>
            <a:off x="4386604" y="2637161"/>
            <a:ext cx="205725" cy="164142"/>
          </a:xfrm>
          <a:prstGeom prst="rect">
            <a:avLst/>
          </a:prstGeom>
          <a:noFill/>
          <a:ln w="9525">
            <a:noFill/>
            <a:miter lim="800000"/>
            <a:headEnd/>
            <a:tailEnd/>
          </a:ln>
        </p:spPr>
      </p:pic>
      <p:pic>
        <p:nvPicPr>
          <p:cNvPr id="72" name="Picture 9"/>
          <p:cNvPicPr>
            <a:picLocks noChangeAspect="1" noChangeArrowheads="1"/>
          </p:cNvPicPr>
          <p:nvPr/>
        </p:nvPicPr>
        <p:blipFill>
          <a:blip r:embed="rId9" cstate="print"/>
          <a:srcRect/>
          <a:stretch>
            <a:fillRect/>
          </a:stretch>
        </p:blipFill>
        <p:spPr bwMode="auto">
          <a:xfrm>
            <a:off x="4371591" y="3321594"/>
            <a:ext cx="223009" cy="167809"/>
          </a:xfrm>
          <a:prstGeom prst="rect">
            <a:avLst/>
          </a:prstGeom>
          <a:noFill/>
          <a:ln w="9525">
            <a:noFill/>
            <a:miter lim="800000"/>
            <a:headEnd/>
            <a:tailEnd/>
          </a:ln>
        </p:spPr>
      </p:pic>
      <p:pic>
        <p:nvPicPr>
          <p:cNvPr id="73" name="Picture 10"/>
          <p:cNvPicPr>
            <a:picLocks noChangeAspect="1" noChangeArrowheads="1"/>
          </p:cNvPicPr>
          <p:nvPr/>
        </p:nvPicPr>
        <p:blipFill>
          <a:blip r:embed="rId10" cstate="print"/>
          <a:srcRect/>
          <a:stretch>
            <a:fillRect/>
          </a:stretch>
        </p:blipFill>
        <p:spPr bwMode="auto">
          <a:xfrm>
            <a:off x="4381170" y="4032369"/>
            <a:ext cx="218594" cy="167809"/>
          </a:xfrm>
          <a:prstGeom prst="rect">
            <a:avLst/>
          </a:prstGeom>
          <a:noFill/>
          <a:ln w="9525">
            <a:noFill/>
            <a:miter lim="800000"/>
            <a:headEnd/>
            <a:tailEnd/>
          </a:ln>
        </p:spPr>
      </p:pic>
      <p:pic>
        <p:nvPicPr>
          <p:cNvPr id="74" name="Picture 11"/>
          <p:cNvPicPr>
            <a:picLocks noChangeAspect="1" noChangeArrowheads="1"/>
          </p:cNvPicPr>
          <p:nvPr/>
        </p:nvPicPr>
        <p:blipFill>
          <a:blip r:embed="rId11" cstate="print"/>
          <a:srcRect/>
          <a:stretch>
            <a:fillRect/>
          </a:stretch>
        </p:blipFill>
        <p:spPr bwMode="auto">
          <a:xfrm>
            <a:off x="4381170" y="4634943"/>
            <a:ext cx="218853" cy="164141"/>
          </a:xfrm>
          <a:prstGeom prst="rect">
            <a:avLst/>
          </a:prstGeom>
          <a:noFill/>
          <a:ln w="9525">
            <a:noFill/>
            <a:miter lim="800000"/>
            <a:headEnd/>
            <a:tailEnd/>
          </a:ln>
        </p:spPr>
      </p:pic>
      <p:pic>
        <p:nvPicPr>
          <p:cNvPr id="9217" name="Picture 1"/>
          <p:cNvPicPr>
            <a:picLocks noChangeAspect="1" noChangeArrowheads="1"/>
          </p:cNvPicPr>
          <p:nvPr/>
        </p:nvPicPr>
        <p:blipFill>
          <a:blip r:embed="rId12" cstate="print"/>
          <a:srcRect/>
          <a:stretch>
            <a:fillRect/>
          </a:stretch>
        </p:blipFill>
        <p:spPr bwMode="auto">
          <a:xfrm>
            <a:off x="5796131" y="2852934"/>
            <a:ext cx="1550670" cy="1529715"/>
          </a:xfrm>
          <a:prstGeom prst="rect">
            <a:avLst/>
          </a:prstGeom>
          <a:noFill/>
          <a:ln w="9525">
            <a:noFill/>
            <a:miter lim="800000"/>
            <a:headEnd/>
            <a:tailEnd/>
          </a:ln>
        </p:spPr>
      </p:pic>
      <p:pic>
        <p:nvPicPr>
          <p:cNvPr id="39" name="Picture 4"/>
          <p:cNvPicPr>
            <a:picLocks noChangeAspect="1" noChangeArrowheads="1"/>
          </p:cNvPicPr>
          <p:nvPr/>
        </p:nvPicPr>
        <p:blipFill>
          <a:blip r:embed="rId13" cstate="print"/>
          <a:srcRect/>
          <a:stretch>
            <a:fillRect/>
          </a:stretch>
        </p:blipFill>
        <p:spPr bwMode="auto">
          <a:xfrm>
            <a:off x="4860032" y="2636912"/>
            <a:ext cx="211137" cy="180239"/>
          </a:xfrm>
          <a:prstGeom prst="rect">
            <a:avLst/>
          </a:prstGeom>
          <a:noFill/>
          <a:ln w="9525">
            <a:noFill/>
            <a:miter lim="800000"/>
            <a:headEnd/>
            <a:tailEnd/>
          </a:ln>
        </p:spPr>
      </p:pic>
      <p:pic>
        <p:nvPicPr>
          <p:cNvPr id="40" name="Picture 4"/>
          <p:cNvPicPr>
            <a:picLocks noChangeAspect="1" noChangeArrowheads="1"/>
          </p:cNvPicPr>
          <p:nvPr/>
        </p:nvPicPr>
        <p:blipFill>
          <a:blip r:embed="rId13" cstate="print"/>
          <a:srcRect/>
          <a:stretch>
            <a:fillRect/>
          </a:stretch>
        </p:blipFill>
        <p:spPr bwMode="auto">
          <a:xfrm>
            <a:off x="971600" y="4320392"/>
            <a:ext cx="211137" cy="180239"/>
          </a:xfrm>
          <a:prstGeom prst="rect">
            <a:avLst/>
          </a:prstGeom>
          <a:noFill/>
          <a:ln w="9525">
            <a:noFill/>
            <a:miter lim="800000"/>
            <a:headEnd/>
            <a:tailEnd/>
          </a:ln>
        </p:spPr>
      </p:pic>
      <p:sp>
        <p:nvSpPr>
          <p:cNvPr id="75" name="TextBox 7"/>
          <p:cNvSpPr txBox="1">
            <a:spLocks noChangeArrowheads="1"/>
          </p:cNvSpPr>
          <p:nvPr/>
        </p:nvSpPr>
        <p:spPr bwMode="auto">
          <a:xfrm>
            <a:off x="1262732" y="5175251"/>
            <a:ext cx="400050" cy="585787"/>
          </a:xfrm>
          <a:prstGeom prst="rect">
            <a:avLst/>
          </a:prstGeom>
          <a:noFill/>
          <a:ln w="9525">
            <a:noFill/>
            <a:miter lim="800000"/>
            <a:headEnd/>
            <a:tailEnd/>
          </a:ln>
        </p:spPr>
        <p:txBody>
          <a:bodyPr wrap="none">
            <a:spAutoFit/>
          </a:bodyPr>
          <a:lstStyle/>
          <a:p>
            <a:r>
              <a:rPr lang="en-US" altLang="zh-CN" sz="3200" dirty="0">
                <a:latin typeface="Calibri" pitchFamily="-1" charset="0"/>
              </a:rPr>
              <a:t>n</a:t>
            </a:r>
          </a:p>
        </p:txBody>
      </p:sp>
      <p:sp>
        <p:nvSpPr>
          <p:cNvPr id="76" name="TextBox 8"/>
          <p:cNvSpPr txBox="1">
            <a:spLocks noChangeArrowheads="1"/>
          </p:cNvSpPr>
          <p:nvPr/>
        </p:nvSpPr>
        <p:spPr bwMode="auto">
          <a:xfrm>
            <a:off x="4313163"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77" name="TextBox 8"/>
          <p:cNvSpPr txBox="1">
            <a:spLocks noChangeArrowheads="1"/>
          </p:cNvSpPr>
          <p:nvPr/>
        </p:nvSpPr>
        <p:spPr bwMode="auto">
          <a:xfrm>
            <a:off x="1184746" y="5661248"/>
            <a:ext cx="1050925" cy="584200"/>
          </a:xfrm>
          <a:prstGeom prst="rect">
            <a:avLst/>
          </a:prstGeom>
          <a:noFill/>
          <a:ln w="9525">
            <a:noFill/>
            <a:miter lim="800000"/>
            <a:headEnd/>
            <a:tailEnd/>
          </a:ln>
        </p:spPr>
        <p:txBody>
          <a:bodyPr>
            <a:spAutoFit/>
          </a:bodyPr>
          <a:lstStyle/>
          <a:p>
            <a:r>
              <a:rPr lang="en-US" altLang="zh-CN" sz="3200" dirty="0" smtClean="0">
                <a:latin typeface="Calibri" pitchFamily="-1" charset="0"/>
              </a:rPr>
              <a:t> k=2</a:t>
            </a:r>
            <a:endParaRPr lang="en-US" altLang="zh-CN" sz="3200" dirty="0">
              <a:latin typeface="Calibri" pitchFamily="-1" charset="0"/>
            </a:endParaRPr>
          </a:p>
        </p:txBody>
      </p:sp>
      <p:grpSp>
        <p:nvGrpSpPr>
          <p:cNvPr id="3" name="组合 77"/>
          <p:cNvGrpSpPr/>
          <p:nvPr/>
        </p:nvGrpSpPr>
        <p:grpSpPr>
          <a:xfrm>
            <a:off x="7423745" y="3284984"/>
            <a:ext cx="642432" cy="642432"/>
            <a:chOff x="4860676" y="1701452"/>
            <a:chExt cx="642432" cy="642432"/>
          </a:xfrm>
        </p:grpSpPr>
        <p:pic>
          <p:nvPicPr>
            <p:cNvPr id="79" name="Picture 3" descr="C:\Users\Roland\Desktop\Allerton\pic\2885-twig-twig-coat-hanger-1_max.jpg"/>
            <p:cNvPicPr>
              <a:picLocks noChangeAspect="1" noChangeArrowheads="1"/>
            </p:cNvPicPr>
            <p:nvPr/>
          </p:nvPicPr>
          <p:blipFill>
            <a:blip r:embed="rId4" cstate="print"/>
            <a:srcRect/>
            <a:stretch>
              <a:fillRect/>
            </a:stretch>
          </p:blipFill>
          <p:spPr bwMode="auto">
            <a:xfrm rot="18488896">
              <a:off x="4860676" y="1701452"/>
              <a:ext cx="642432" cy="642432"/>
            </a:xfrm>
            <a:prstGeom prst="rect">
              <a:avLst/>
            </a:prstGeom>
            <a:noFill/>
          </p:spPr>
        </p:pic>
        <p:pic>
          <p:nvPicPr>
            <p:cNvPr id="80" name="Picture 2" descr="C:\Users\Roland\Desktop\Allerton\pic\leaf.png"/>
            <p:cNvPicPr>
              <a:picLocks noChangeAspect="1" noChangeArrowheads="1"/>
            </p:cNvPicPr>
            <p:nvPr/>
          </p:nvPicPr>
          <p:blipFill>
            <a:blip r:embed="rId5" cstate="print"/>
            <a:srcRect/>
            <a:stretch>
              <a:fillRect/>
            </a:stretch>
          </p:blipFill>
          <p:spPr bwMode="auto">
            <a:xfrm rot="2304127">
              <a:off x="5302479" y="1819542"/>
              <a:ext cx="142614" cy="150626"/>
            </a:xfrm>
            <a:prstGeom prst="rect">
              <a:avLst/>
            </a:prstGeom>
            <a:noFill/>
          </p:spPr>
        </p:pic>
        <p:pic>
          <p:nvPicPr>
            <p:cNvPr id="81" name="Picture 2" descr="C:\Users\Roland\Desktop\Allerton\pic\leaf.png"/>
            <p:cNvPicPr>
              <a:picLocks noChangeAspect="1" noChangeArrowheads="1"/>
            </p:cNvPicPr>
            <p:nvPr/>
          </p:nvPicPr>
          <p:blipFill>
            <a:blip r:embed="rId5" cstate="print"/>
            <a:srcRect/>
            <a:stretch>
              <a:fillRect/>
            </a:stretch>
          </p:blipFill>
          <p:spPr bwMode="auto">
            <a:xfrm rot="17996750">
              <a:off x="5108940" y="1820307"/>
              <a:ext cx="142614" cy="150626"/>
            </a:xfrm>
            <a:prstGeom prst="rect">
              <a:avLst/>
            </a:prstGeom>
            <a:noFill/>
          </p:spPr>
        </p:pic>
      </p:grpSp>
      <p:pic>
        <p:nvPicPr>
          <p:cNvPr id="85" name="Picture 3" descr="C:\Users\Roland\Desktop\Allerton\pic\2885-twig-twig-coat-hanger-1_max.jpg"/>
          <p:cNvPicPr>
            <a:picLocks noChangeAspect="1" noChangeArrowheads="1"/>
          </p:cNvPicPr>
          <p:nvPr/>
        </p:nvPicPr>
        <p:blipFill>
          <a:blip r:embed="rId4" cstate="print"/>
          <a:srcRect/>
          <a:stretch>
            <a:fillRect/>
          </a:stretch>
        </p:blipFill>
        <p:spPr bwMode="auto">
          <a:xfrm rot="18488896">
            <a:off x="7485737" y="3793882"/>
            <a:ext cx="642432" cy="642432"/>
          </a:xfrm>
          <a:prstGeom prst="rect">
            <a:avLst/>
          </a:prstGeom>
          <a:noFill/>
        </p:spPr>
      </p:pic>
      <p:grpSp>
        <p:nvGrpSpPr>
          <p:cNvPr id="4" name="组合 35"/>
          <p:cNvGrpSpPr/>
          <p:nvPr/>
        </p:nvGrpSpPr>
        <p:grpSpPr>
          <a:xfrm>
            <a:off x="1184746" y="2276867"/>
            <a:ext cx="4179342" cy="3968581"/>
            <a:chOff x="1184746" y="2276867"/>
            <a:chExt cx="4179342" cy="3968581"/>
          </a:xfrm>
        </p:grpSpPr>
        <p:sp>
          <p:nvSpPr>
            <p:cNvPr id="37" name="椭圆 36"/>
            <p:cNvSpPr/>
            <p:nvPr/>
          </p:nvSpPr>
          <p:spPr>
            <a:xfrm>
              <a:off x="1331635" y="2276867"/>
              <a:ext cx="332677" cy="332677"/>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38" name="椭圆 37"/>
            <p:cNvSpPr/>
            <p:nvPr/>
          </p:nvSpPr>
          <p:spPr>
            <a:xfrm>
              <a:off x="1331635" y="2942221"/>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2" name="椭圆 41"/>
            <p:cNvSpPr/>
            <p:nvPr/>
          </p:nvSpPr>
          <p:spPr>
            <a:xfrm>
              <a:off x="1331635" y="4882837"/>
              <a:ext cx="332677" cy="332677"/>
            </a:xfrm>
            <a:prstGeom prst="ellipse">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3" name="椭圆 42"/>
            <p:cNvSpPr/>
            <p:nvPr/>
          </p:nvSpPr>
          <p:spPr>
            <a:xfrm>
              <a:off x="1331635" y="4272929"/>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sp>
          <p:nvSpPr>
            <p:cNvPr id="44" name="椭圆 43"/>
            <p:cNvSpPr/>
            <p:nvPr/>
          </p:nvSpPr>
          <p:spPr>
            <a:xfrm>
              <a:off x="1331635" y="3607575"/>
              <a:ext cx="332677" cy="332677"/>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6" name="矩形 45"/>
            <p:cNvSpPr/>
            <p:nvPr/>
          </p:nvSpPr>
          <p:spPr>
            <a:xfrm>
              <a:off x="4325723" y="2554098"/>
              <a:ext cx="332677" cy="33267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50" name="矩形 49"/>
            <p:cNvSpPr/>
            <p:nvPr/>
          </p:nvSpPr>
          <p:spPr>
            <a:xfrm>
              <a:off x="4325723" y="3940252"/>
              <a:ext cx="332677" cy="33267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3</a:t>
              </a:r>
              <a:endParaRPr lang="zh-CN" altLang="en-US" dirty="0"/>
            </a:p>
          </p:txBody>
        </p:sp>
        <p:sp>
          <p:nvSpPr>
            <p:cNvPr id="51" name="矩形 50"/>
            <p:cNvSpPr/>
            <p:nvPr/>
          </p:nvSpPr>
          <p:spPr>
            <a:xfrm>
              <a:off x="4325723" y="4550160"/>
              <a:ext cx="332677" cy="33267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cxnSp>
          <p:nvCxnSpPr>
            <p:cNvPr id="54" name="直接连接符 53"/>
            <p:cNvCxnSpPr>
              <a:stCxn id="37" idx="6"/>
              <a:endCxn id="46" idx="1"/>
            </p:cNvCxnSpPr>
            <p:nvPr/>
          </p:nvCxnSpPr>
          <p:spPr>
            <a:xfrm>
              <a:off x="1664312" y="2443206"/>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37" idx="6"/>
            </p:cNvCxnSpPr>
            <p:nvPr/>
          </p:nvCxnSpPr>
          <p:spPr>
            <a:xfrm>
              <a:off x="1664312" y="2443206"/>
              <a:ext cx="2661412" cy="942585"/>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38" idx="6"/>
              <a:endCxn id="50" idx="1"/>
            </p:cNvCxnSpPr>
            <p:nvPr/>
          </p:nvCxnSpPr>
          <p:spPr>
            <a:xfrm>
              <a:off x="1664312" y="3108559"/>
              <a:ext cx="2661412" cy="9980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38" idx="6"/>
            </p:cNvCxnSpPr>
            <p:nvPr/>
          </p:nvCxnSpPr>
          <p:spPr>
            <a:xfrm>
              <a:off x="1664312" y="3108559"/>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44" idx="6"/>
              <a:endCxn id="50" idx="1"/>
            </p:cNvCxnSpPr>
            <p:nvPr/>
          </p:nvCxnSpPr>
          <p:spPr>
            <a:xfrm>
              <a:off x="1664312" y="3773913"/>
              <a:ext cx="2661412" cy="3326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44" idx="6"/>
              <a:endCxn id="51" idx="1"/>
            </p:cNvCxnSpPr>
            <p:nvPr/>
          </p:nvCxnSpPr>
          <p:spPr>
            <a:xfrm>
              <a:off x="1664312" y="3773913"/>
              <a:ext cx="2661412" cy="942585"/>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3" idx="6"/>
              <a:endCxn id="46" idx="1"/>
            </p:cNvCxnSpPr>
            <p:nvPr/>
          </p:nvCxnSpPr>
          <p:spPr>
            <a:xfrm flipV="1">
              <a:off x="1664312" y="2720437"/>
              <a:ext cx="2661412" cy="1718832"/>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43" idx="6"/>
              <a:endCxn id="51" idx="1"/>
            </p:cNvCxnSpPr>
            <p:nvPr/>
          </p:nvCxnSpPr>
          <p:spPr>
            <a:xfrm>
              <a:off x="1664312" y="4439268"/>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42" idx="6"/>
            </p:cNvCxnSpPr>
            <p:nvPr/>
          </p:nvCxnSpPr>
          <p:spPr>
            <a:xfrm flipV="1">
              <a:off x="1664312" y="3385790"/>
              <a:ext cx="2661412" cy="1663385"/>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42" idx="6"/>
              <a:endCxn id="50" idx="1"/>
            </p:cNvCxnSpPr>
            <p:nvPr/>
          </p:nvCxnSpPr>
          <p:spPr>
            <a:xfrm flipV="1">
              <a:off x="1664312" y="4106591"/>
              <a:ext cx="2661412" cy="942585"/>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325723" y="3219452"/>
              <a:ext cx="332677" cy="332677"/>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cxnSp>
          <p:nvCxnSpPr>
            <p:cNvPr id="82" name="直接连接符 81"/>
            <p:cNvCxnSpPr>
              <a:stCxn id="37" idx="6"/>
              <a:endCxn id="50" idx="1"/>
            </p:cNvCxnSpPr>
            <p:nvPr/>
          </p:nvCxnSpPr>
          <p:spPr>
            <a:xfrm>
              <a:off x="1664312" y="2443206"/>
              <a:ext cx="2661412" cy="1663385"/>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直接连接符 85"/>
            <p:cNvCxnSpPr>
              <a:stCxn id="38" idx="6"/>
              <a:endCxn id="51" idx="1"/>
            </p:cNvCxnSpPr>
            <p:nvPr/>
          </p:nvCxnSpPr>
          <p:spPr>
            <a:xfrm>
              <a:off x="1664312" y="3108559"/>
              <a:ext cx="2661412" cy="1607939"/>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44" idx="6"/>
              <a:endCxn id="46" idx="1"/>
            </p:cNvCxnSpPr>
            <p:nvPr/>
          </p:nvCxnSpPr>
          <p:spPr>
            <a:xfrm flipV="1">
              <a:off x="1664312" y="2720437"/>
              <a:ext cx="2661412" cy="10534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43" idx="6"/>
              <a:endCxn id="78" idx="1"/>
            </p:cNvCxnSpPr>
            <p:nvPr/>
          </p:nvCxnSpPr>
          <p:spPr>
            <a:xfrm flipV="1">
              <a:off x="1664312" y="3385790"/>
              <a:ext cx="2661412" cy="10534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42" idx="6"/>
              <a:endCxn id="51" idx="1"/>
            </p:cNvCxnSpPr>
            <p:nvPr/>
          </p:nvCxnSpPr>
          <p:spPr>
            <a:xfrm flipV="1">
              <a:off x="1664312" y="4716499"/>
              <a:ext cx="2661412" cy="3326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0" name="Picture 3"/>
            <p:cNvPicPr>
              <a:picLocks noChangeAspect="1" noChangeArrowheads="1"/>
            </p:cNvPicPr>
            <p:nvPr/>
          </p:nvPicPr>
          <p:blipFill>
            <a:blip r:embed="rId14" cstate="print"/>
            <a:srcRect/>
            <a:stretch>
              <a:fillRect/>
            </a:stretch>
          </p:blipFill>
          <p:spPr bwMode="auto">
            <a:xfrm>
              <a:off x="1387082" y="2373576"/>
              <a:ext cx="221784" cy="180523"/>
            </a:xfrm>
            <a:prstGeom prst="rect">
              <a:avLst/>
            </a:prstGeom>
            <a:noFill/>
            <a:ln w="9525">
              <a:noFill/>
              <a:miter lim="800000"/>
              <a:headEnd/>
              <a:tailEnd/>
            </a:ln>
          </p:spPr>
        </p:pic>
        <p:pic>
          <p:nvPicPr>
            <p:cNvPr id="91" name="Picture 4"/>
            <p:cNvPicPr>
              <a:picLocks noChangeAspect="1" noChangeArrowheads="1"/>
            </p:cNvPicPr>
            <p:nvPr/>
          </p:nvPicPr>
          <p:blipFill>
            <a:blip r:embed="rId6" cstate="print"/>
            <a:srcRect/>
            <a:stretch>
              <a:fillRect/>
            </a:stretch>
          </p:blipFill>
          <p:spPr bwMode="auto">
            <a:xfrm>
              <a:off x="1387082" y="3038100"/>
              <a:ext cx="221784" cy="169761"/>
            </a:xfrm>
            <a:prstGeom prst="rect">
              <a:avLst/>
            </a:prstGeom>
            <a:noFill/>
            <a:ln w="9525">
              <a:noFill/>
              <a:miter lim="800000"/>
              <a:headEnd/>
              <a:tailEnd/>
            </a:ln>
          </p:spPr>
        </p:pic>
        <p:pic>
          <p:nvPicPr>
            <p:cNvPr id="92" name="Picture 5"/>
            <p:cNvPicPr>
              <a:picLocks noChangeAspect="1" noChangeArrowheads="1"/>
            </p:cNvPicPr>
            <p:nvPr/>
          </p:nvPicPr>
          <p:blipFill>
            <a:blip r:embed="rId15" cstate="print"/>
            <a:srcRect/>
            <a:stretch>
              <a:fillRect/>
            </a:stretch>
          </p:blipFill>
          <p:spPr bwMode="auto">
            <a:xfrm>
              <a:off x="1394729" y="3694675"/>
              <a:ext cx="214137" cy="155249"/>
            </a:xfrm>
            <a:prstGeom prst="rect">
              <a:avLst/>
            </a:prstGeom>
            <a:noFill/>
            <a:ln w="9525">
              <a:noFill/>
              <a:miter lim="800000"/>
              <a:headEnd/>
              <a:tailEnd/>
            </a:ln>
          </p:spPr>
        </p:pic>
        <p:pic>
          <p:nvPicPr>
            <p:cNvPr id="93" name="Picture 6"/>
            <p:cNvPicPr>
              <a:picLocks noChangeAspect="1" noChangeArrowheads="1"/>
            </p:cNvPicPr>
            <p:nvPr/>
          </p:nvPicPr>
          <p:blipFill>
            <a:blip r:embed="rId7" cstate="print"/>
            <a:srcRect/>
            <a:stretch>
              <a:fillRect/>
            </a:stretch>
          </p:blipFill>
          <p:spPr bwMode="auto">
            <a:xfrm>
              <a:off x="1388552" y="4362290"/>
              <a:ext cx="220313" cy="162613"/>
            </a:xfrm>
            <a:prstGeom prst="rect">
              <a:avLst/>
            </a:prstGeom>
            <a:noFill/>
            <a:ln w="9525">
              <a:noFill/>
              <a:miter lim="800000"/>
              <a:headEnd/>
              <a:tailEnd/>
            </a:ln>
          </p:spPr>
        </p:pic>
        <p:pic>
          <p:nvPicPr>
            <p:cNvPr id="94" name="Picture 7"/>
            <p:cNvPicPr>
              <a:picLocks noChangeAspect="1" noChangeArrowheads="1"/>
            </p:cNvPicPr>
            <p:nvPr/>
          </p:nvPicPr>
          <p:blipFill>
            <a:blip r:embed="rId16" cstate="print"/>
            <a:srcRect/>
            <a:stretch>
              <a:fillRect/>
            </a:stretch>
          </p:blipFill>
          <p:spPr bwMode="auto">
            <a:xfrm>
              <a:off x="1395831" y="4969966"/>
              <a:ext cx="205645" cy="154234"/>
            </a:xfrm>
            <a:prstGeom prst="rect">
              <a:avLst/>
            </a:prstGeom>
            <a:noFill/>
            <a:ln w="9525">
              <a:noFill/>
              <a:miter lim="800000"/>
              <a:headEnd/>
              <a:tailEnd/>
            </a:ln>
          </p:spPr>
        </p:pic>
        <p:pic>
          <p:nvPicPr>
            <p:cNvPr id="95" name="Picture 8"/>
            <p:cNvPicPr>
              <a:picLocks noChangeAspect="1" noChangeArrowheads="1"/>
            </p:cNvPicPr>
            <p:nvPr/>
          </p:nvPicPr>
          <p:blipFill>
            <a:blip r:embed="rId8" cstate="print"/>
            <a:srcRect/>
            <a:stretch>
              <a:fillRect/>
            </a:stretch>
          </p:blipFill>
          <p:spPr bwMode="auto">
            <a:xfrm>
              <a:off x="4386604" y="2637161"/>
              <a:ext cx="205725" cy="164142"/>
            </a:xfrm>
            <a:prstGeom prst="rect">
              <a:avLst/>
            </a:prstGeom>
            <a:noFill/>
            <a:ln w="9525">
              <a:noFill/>
              <a:miter lim="800000"/>
              <a:headEnd/>
              <a:tailEnd/>
            </a:ln>
          </p:spPr>
        </p:pic>
        <p:pic>
          <p:nvPicPr>
            <p:cNvPr id="96" name="Picture 9"/>
            <p:cNvPicPr>
              <a:picLocks noChangeAspect="1" noChangeArrowheads="1"/>
            </p:cNvPicPr>
            <p:nvPr/>
          </p:nvPicPr>
          <p:blipFill>
            <a:blip r:embed="rId9" cstate="print"/>
            <a:srcRect/>
            <a:stretch>
              <a:fillRect/>
            </a:stretch>
          </p:blipFill>
          <p:spPr bwMode="auto">
            <a:xfrm>
              <a:off x="4371591" y="3321594"/>
              <a:ext cx="223009" cy="167809"/>
            </a:xfrm>
            <a:prstGeom prst="rect">
              <a:avLst/>
            </a:prstGeom>
            <a:noFill/>
            <a:ln w="9525">
              <a:noFill/>
              <a:miter lim="800000"/>
              <a:headEnd/>
              <a:tailEnd/>
            </a:ln>
          </p:spPr>
        </p:pic>
        <p:pic>
          <p:nvPicPr>
            <p:cNvPr id="97" name="Picture 10"/>
            <p:cNvPicPr>
              <a:picLocks noChangeAspect="1" noChangeArrowheads="1"/>
            </p:cNvPicPr>
            <p:nvPr/>
          </p:nvPicPr>
          <p:blipFill>
            <a:blip r:embed="rId10" cstate="print"/>
            <a:srcRect/>
            <a:stretch>
              <a:fillRect/>
            </a:stretch>
          </p:blipFill>
          <p:spPr bwMode="auto">
            <a:xfrm>
              <a:off x="4381170" y="4032369"/>
              <a:ext cx="218594" cy="167809"/>
            </a:xfrm>
            <a:prstGeom prst="rect">
              <a:avLst/>
            </a:prstGeom>
            <a:noFill/>
            <a:ln w="9525">
              <a:noFill/>
              <a:miter lim="800000"/>
              <a:headEnd/>
              <a:tailEnd/>
            </a:ln>
          </p:spPr>
        </p:pic>
        <p:pic>
          <p:nvPicPr>
            <p:cNvPr id="98" name="Picture 11"/>
            <p:cNvPicPr>
              <a:picLocks noChangeAspect="1" noChangeArrowheads="1"/>
            </p:cNvPicPr>
            <p:nvPr/>
          </p:nvPicPr>
          <p:blipFill>
            <a:blip r:embed="rId11" cstate="print"/>
            <a:srcRect/>
            <a:stretch>
              <a:fillRect/>
            </a:stretch>
          </p:blipFill>
          <p:spPr bwMode="auto">
            <a:xfrm>
              <a:off x="4381170" y="4634943"/>
              <a:ext cx="218853" cy="164141"/>
            </a:xfrm>
            <a:prstGeom prst="rect">
              <a:avLst/>
            </a:prstGeom>
            <a:noFill/>
            <a:ln w="9525">
              <a:noFill/>
              <a:miter lim="800000"/>
              <a:headEnd/>
              <a:tailEnd/>
            </a:ln>
          </p:spPr>
        </p:pic>
        <p:sp>
          <p:nvSpPr>
            <p:cNvPr id="99" name="TextBox 7"/>
            <p:cNvSpPr txBox="1">
              <a:spLocks noChangeArrowheads="1"/>
            </p:cNvSpPr>
            <p:nvPr/>
          </p:nvSpPr>
          <p:spPr bwMode="auto">
            <a:xfrm>
              <a:off x="1262732" y="5175251"/>
              <a:ext cx="400050" cy="585787"/>
            </a:xfrm>
            <a:prstGeom prst="rect">
              <a:avLst/>
            </a:prstGeom>
            <a:noFill/>
            <a:ln w="9525">
              <a:noFill/>
              <a:miter lim="800000"/>
              <a:headEnd/>
              <a:tailEnd/>
            </a:ln>
          </p:spPr>
          <p:txBody>
            <a:bodyPr wrap="none">
              <a:spAutoFit/>
            </a:bodyPr>
            <a:lstStyle/>
            <a:p>
              <a:r>
                <a:rPr lang="en-US" altLang="zh-CN" sz="3200" dirty="0">
                  <a:latin typeface="Calibri" pitchFamily="-1" charset="0"/>
                </a:rPr>
                <a:t>n</a:t>
              </a:r>
            </a:p>
          </p:txBody>
        </p:sp>
        <p:sp>
          <p:nvSpPr>
            <p:cNvPr id="100" name="TextBox 8"/>
            <p:cNvSpPr txBox="1">
              <a:spLocks noChangeArrowheads="1"/>
            </p:cNvSpPr>
            <p:nvPr/>
          </p:nvSpPr>
          <p:spPr bwMode="auto">
            <a:xfrm>
              <a:off x="4313163"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101" name="TextBox 8"/>
            <p:cNvSpPr txBox="1">
              <a:spLocks noChangeArrowheads="1"/>
            </p:cNvSpPr>
            <p:nvPr/>
          </p:nvSpPr>
          <p:spPr bwMode="auto">
            <a:xfrm>
              <a:off x="1184746" y="5661248"/>
              <a:ext cx="1050925" cy="584200"/>
            </a:xfrm>
            <a:prstGeom prst="rect">
              <a:avLst/>
            </a:prstGeom>
            <a:noFill/>
            <a:ln w="9525">
              <a:noFill/>
              <a:miter lim="800000"/>
              <a:headEnd/>
              <a:tailEnd/>
            </a:ln>
          </p:spPr>
          <p:txBody>
            <a:bodyPr>
              <a:spAutoFit/>
            </a:bodyPr>
            <a:lstStyle/>
            <a:p>
              <a:r>
                <a:rPr lang="en-US" altLang="zh-CN" sz="3200" dirty="0" smtClean="0">
                  <a:latin typeface="Calibri" pitchFamily="-1" charset="0"/>
                </a:rPr>
                <a:t> k=2</a:t>
              </a:r>
              <a:endParaRPr lang="en-US" altLang="zh-CN" sz="3200" dirty="0">
                <a:latin typeface="Calibri" pitchFamily="-1" charset="0"/>
              </a:endParaRPr>
            </a:p>
          </p:txBody>
        </p:sp>
      </p:grpSp>
      <p:pic>
        <p:nvPicPr>
          <p:cNvPr id="102" name="Picture 2"/>
          <p:cNvPicPr>
            <a:picLocks noChangeAspect="1" noChangeArrowheads="1"/>
          </p:cNvPicPr>
          <p:nvPr/>
        </p:nvPicPr>
        <p:blipFill>
          <a:blip r:embed="rId17" cstate="print"/>
          <a:srcRect/>
          <a:stretch>
            <a:fillRect/>
          </a:stretch>
        </p:blipFill>
        <p:spPr bwMode="auto">
          <a:xfrm>
            <a:off x="4855667" y="2572185"/>
            <a:ext cx="4036813" cy="2120450"/>
          </a:xfrm>
          <a:prstGeom prst="rect">
            <a:avLst/>
          </a:prstGeom>
          <a:noFill/>
          <a:ln w="9525">
            <a:noFill/>
            <a:miter lim="800000"/>
            <a:headEnd/>
            <a:tailEnd/>
          </a:ln>
        </p:spPr>
      </p:pic>
      <p:sp>
        <p:nvSpPr>
          <p:cNvPr id="103" name="TextBox 7"/>
          <p:cNvSpPr txBox="1">
            <a:spLocks noChangeArrowheads="1"/>
          </p:cNvSpPr>
          <p:nvPr/>
        </p:nvSpPr>
        <p:spPr bwMode="auto">
          <a:xfrm>
            <a:off x="6874916" y="1548656"/>
            <a:ext cx="433388" cy="584200"/>
          </a:xfrm>
          <a:prstGeom prst="rect">
            <a:avLst/>
          </a:prstGeom>
          <a:noFill/>
          <a:ln w="9525">
            <a:noFill/>
            <a:miter lim="800000"/>
            <a:headEnd/>
            <a:tailEnd/>
          </a:ln>
        </p:spPr>
        <p:txBody>
          <a:bodyPr wrap="none">
            <a:spAutoFit/>
          </a:bodyPr>
          <a:lstStyle/>
          <a:p>
            <a:r>
              <a:rPr lang="en-US" altLang="zh-CN" sz="3200" b="1" dirty="0">
                <a:latin typeface="Calibri" pitchFamily="-1" charset="0"/>
              </a:rPr>
              <a:t>A</a:t>
            </a:r>
          </a:p>
        </p:txBody>
      </p:sp>
    </p:spTree>
    <p:custDataLst>
      <p:tags r:id="rId1"/>
    </p:custDataLst>
    <p:extLst>
      <p:ext uri="{BB962C8B-B14F-4D97-AF65-F5344CB8AC3E}">
        <p14:creationId xmlns:p14="http://schemas.microsoft.com/office/powerpoint/2010/main" val="1154429968"/>
      </p:ext>
    </p:extLst>
  </p:cSld>
  <p:clrMapOvr>
    <a:masterClrMapping/>
  </p:clrMapOvr>
  <p:transition advTm="1023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
                                        </p:tgtEl>
                                      </p:cBhvr>
                                    </p:animEffect>
                                    <p:set>
                                      <p:cBhvr>
                                        <p:cTn id="10" dur="1" fill="hold">
                                          <p:stCondLst>
                                            <p:cond delay="499"/>
                                          </p:stCondLst>
                                        </p:cTn>
                                        <p:tgtEl>
                                          <p:spTgt spid="10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3"/>
                                        </p:tgtEl>
                                      </p:cBhvr>
                                    </p:animEffect>
                                    <p:set>
                                      <p:cBhvr>
                                        <p:cTn id="13" dur="1" fill="hold">
                                          <p:stCondLst>
                                            <p:cond delay="499"/>
                                          </p:stCondLst>
                                        </p:cTn>
                                        <p:tgtEl>
                                          <p:spTgt spid="10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Effect transition="in" filter="fade">
                                      <p:cBhvr>
                                        <p:cTn id="20" dur="500"/>
                                        <p:tgtEl>
                                          <p:spTgt spid="9217"/>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627265" y="1022178"/>
            <a:ext cx="4419600" cy="3429000"/>
            <a:chOff x="1447800" y="152400"/>
            <a:chExt cx="4419600" cy="3429000"/>
          </a:xfrm>
        </p:grpSpPr>
        <p:pic>
          <p:nvPicPr>
            <p:cNvPr id="7" name="Picture 2" descr="http://healthmattershow.com/wp-content/uploads/2008/08/Virus.gif"/>
            <p:cNvPicPr>
              <a:picLocks noChangeAspect="1" noChangeArrowheads="1"/>
            </p:cNvPicPr>
            <p:nvPr/>
          </p:nvPicPr>
          <p:blipFill>
            <a:blip r:embed="rId5" cstate="print"/>
            <a:srcRect/>
            <a:stretch>
              <a:fillRect/>
            </a:stretch>
          </p:blipFill>
          <p:spPr bwMode="auto">
            <a:xfrm>
              <a:off x="1981200" y="1981200"/>
              <a:ext cx="384731" cy="381000"/>
            </a:xfrm>
            <a:prstGeom prst="rect">
              <a:avLst/>
            </a:prstGeom>
            <a:noFill/>
          </p:spPr>
        </p:pic>
        <p:pic>
          <p:nvPicPr>
            <p:cNvPr id="8" name="Picture 2" descr="http://healthmattershow.com/wp-content/uploads/2008/08/Virus.gif"/>
            <p:cNvPicPr>
              <a:picLocks noChangeAspect="1" noChangeArrowheads="1"/>
            </p:cNvPicPr>
            <p:nvPr/>
          </p:nvPicPr>
          <p:blipFill>
            <a:blip r:embed="rId5" cstate="print"/>
            <a:srcRect/>
            <a:stretch>
              <a:fillRect/>
            </a:stretch>
          </p:blipFill>
          <p:spPr bwMode="auto">
            <a:xfrm>
              <a:off x="2209800" y="2514600"/>
              <a:ext cx="384731" cy="381000"/>
            </a:xfrm>
            <a:prstGeom prst="rect">
              <a:avLst/>
            </a:prstGeom>
            <a:noFill/>
          </p:spPr>
        </p:pic>
        <p:sp>
          <p:nvSpPr>
            <p:cNvPr id="9" name="Oval 8"/>
            <p:cNvSpPr/>
            <p:nvPr/>
          </p:nvSpPr>
          <p:spPr>
            <a:xfrm>
              <a:off x="1447800" y="152400"/>
              <a:ext cx="4419600" cy="3429000"/>
            </a:xfrm>
            <a:prstGeom prst="ellipse">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1" dirty="0" smtClean="0"/>
                <a:t>n-d</a:t>
              </a:r>
              <a:endParaRPr lang="en-US" i="1" dirty="0"/>
            </a:p>
          </p:txBody>
        </p:sp>
        <p:sp>
          <p:nvSpPr>
            <p:cNvPr id="10" name="Oval 9"/>
            <p:cNvSpPr/>
            <p:nvPr/>
          </p:nvSpPr>
          <p:spPr>
            <a:xfrm>
              <a:off x="1676400" y="1295400"/>
              <a:ext cx="1371600" cy="1752600"/>
            </a:xfrm>
            <a:prstGeom prst="ellipse">
              <a:avLst/>
            </a:prstGeom>
            <a:solidFill>
              <a:schemeClr val="dk1">
                <a:alpha val="3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i="1" dirty="0" smtClean="0"/>
                <a:t>d</a:t>
              </a:r>
              <a:endParaRPr lang="en-US" i="1" dirty="0"/>
            </a:p>
          </p:txBody>
        </p:sp>
      </p:grpSp>
      <p:sp>
        <p:nvSpPr>
          <p:cNvPr id="12" name="Freeform 11"/>
          <p:cNvSpPr/>
          <p:nvPr/>
        </p:nvSpPr>
        <p:spPr>
          <a:xfrm>
            <a:off x="2617865" y="1403178"/>
            <a:ext cx="1905000" cy="1600200"/>
          </a:xfrm>
          <a:custGeom>
            <a:avLst/>
            <a:gdLst>
              <a:gd name="connsiteX0" fmla="*/ 137160 w 1922994"/>
              <a:gd name="connsiteY0" fmla="*/ 274320 h 2083018"/>
              <a:gd name="connsiteX1" fmla="*/ 137160 w 1922994"/>
              <a:gd name="connsiteY1" fmla="*/ 274320 h 2083018"/>
              <a:gd name="connsiteX2" fmla="*/ 15240 w 1922994"/>
              <a:gd name="connsiteY2" fmla="*/ 579120 h 2083018"/>
              <a:gd name="connsiteX3" fmla="*/ 0 w 1922994"/>
              <a:gd name="connsiteY3" fmla="*/ 716280 h 2083018"/>
              <a:gd name="connsiteX4" fmla="*/ 30480 w 1922994"/>
              <a:gd name="connsiteY4" fmla="*/ 1143000 h 2083018"/>
              <a:gd name="connsiteX5" fmla="*/ 137160 w 1922994"/>
              <a:gd name="connsiteY5" fmla="*/ 1463040 h 2083018"/>
              <a:gd name="connsiteX6" fmla="*/ 213360 w 1922994"/>
              <a:gd name="connsiteY6" fmla="*/ 1569720 h 2083018"/>
              <a:gd name="connsiteX7" fmla="*/ 274320 w 1922994"/>
              <a:gd name="connsiteY7" fmla="*/ 1676400 h 2083018"/>
              <a:gd name="connsiteX8" fmla="*/ 533400 w 1922994"/>
              <a:gd name="connsiteY8" fmla="*/ 1844040 h 2083018"/>
              <a:gd name="connsiteX9" fmla="*/ 792480 w 1922994"/>
              <a:gd name="connsiteY9" fmla="*/ 1889760 h 2083018"/>
              <a:gd name="connsiteX10" fmla="*/ 1584960 w 1922994"/>
              <a:gd name="connsiteY10" fmla="*/ 1767840 h 2083018"/>
              <a:gd name="connsiteX11" fmla="*/ 1615440 w 1922994"/>
              <a:gd name="connsiteY11" fmla="*/ 1691640 h 2083018"/>
              <a:gd name="connsiteX12" fmla="*/ 1600200 w 1922994"/>
              <a:gd name="connsiteY12" fmla="*/ 1295400 h 2083018"/>
              <a:gd name="connsiteX13" fmla="*/ 1539240 w 1922994"/>
              <a:gd name="connsiteY13" fmla="*/ 1203960 h 2083018"/>
              <a:gd name="connsiteX14" fmla="*/ 1295400 w 1922994"/>
              <a:gd name="connsiteY14" fmla="*/ 1005840 h 2083018"/>
              <a:gd name="connsiteX15" fmla="*/ 1066800 w 1922994"/>
              <a:gd name="connsiteY15" fmla="*/ 883920 h 2083018"/>
              <a:gd name="connsiteX16" fmla="*/ 1066800 w 1922994"/>
              <a:gd name="connsiteY16" fmla="*/ 762000 h 2083018"/>
              <a:gd name="connsiteX17" fmla="*/ 1127760 w 1922994"/>
              <a:gd name="connsiteY17" fmla="*/ 701040 h 2083018"/>
              <a:gd name="connsiteX18" fmla="*/ 1173480 w 1922994"/>
              <a:gd name="connsiteY18" fmla="*/ 640080 h 2083018"/>
              <a:gd name="connsiteX19" fmla="*/ 1234440 w 1922994"/>
              <a:gd name="connsiteY19" fmla="*/ 594360 h 2083018"/>
              <a:gd name="connsiteX20" fmla="*/ 1264920 w 1922994"/>
              <a:gd name="connsiteY20" fmla="*/ 548640 h 2083018"/>
              <a:gd name="connsiteX21" fmla="*/ 1325880 w 1922994"/>
              <a:gd name="connsiteY21" fmla="*/ 472440 h 2083018"/>
              <a:gd name="connsiteX22" fmla="*/ 1356360 w 1922994"/>
              <a:gd name="connsiteY22" fmla="*/ 426720 h 2083018"/>
              <a:gd name="connsiteX23" fmla="*/ 1402080 w 1922994"/>
              <a:gd name="connsiteY23" fmla="*/ 365760 h 2083018"/>
              <a:gd name="connsiteX24" fmla="*/ 1402080 w 1922994"/>
              <a:gd name="connsiteY24" fmla="*/ 167640 h 2083018"/>
              <a:gd name="connsiteX25" fmla="*/ 1264920 w 1922994"/>
              <a:gd name="connsiteY25" fmla="*/ 60960 h 2083018"/>
              <a:gd name="connsiteX26" fmla="*/ 1219200 w 1922994"/>
              <a:gd name="connsiteY26" fmla="*/ 30480 h 2083018"/>
              <a:gd name="connsiteX27" fmla="*/ 1158240 w 1922994"/>
              <a:gd name="connsiteY27" fmla="*/ 15240 h 2083018"/>
              <a:gd name="connsiteX28" fmla="*/ 1112520 w 1922994"/>
              <a:gd name="connsiteY28" fmla="*/ 0 h 2083018"/>
              <a:gd name="connsiteX29" fmla="*/ 762000 w 1922994"/>
              <a:gd name="connsiteY29" fmla="*/ 15240 h 2083018"/>
              <a:gd name="connsiteX30" fmla="*/ 701040 w 1922994"/>
              <a:gd name="connsiteY30" fmla="*/ 30480 h 2083018"/>
              <a:gd name="connsiteX31" fmla="*/ 655320 w 1922994"/>
              <a:gd name="connsiteY31" fmla="*/ 76200 h 2083018"/>
              <a:gd name="connsiteX32" fmla="*/ 609600 w 1922994"/>
              <a:gd name="connsiteY32" fmla="*/ 91440 h 2083018"/>
              <a:gd name="connsiteX33" fmla="*/ 518160 w 1922994"/>
              <a:gd name="connsiteY33" fmla="*/ 152400 h 2083018"/>
              <a:gd name="connsiteX34" fmla="*/ 335280 w 1922994"/>
              <a:gd name="connsiteY34" fmla="*/ 198120 h 2083018"/>
              <a:gd name="connsiteX35" fmla="*/ 274320 w 1922994"/>
              <a:gd name="connsiteY35" fmla="*/ 228600 h 2083018"/>
              <a:gd name="connsiteX36" fmla="*/ 137160 w 1922994"/>
              <a:gd name="connsiteY36" fmla="*/ 274320 h 20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2994" h="2083018">
                <a:moveTo>
                  <a:pt x="137160" y="274320"/>
                </a:moveTo>
                <a:lnTo>
                  <a:pt x="137160" y="274320"/>
                </a:lnTo>
                <a:cubicBezTo>
                  <a:pt x="95118" y="366812"/>
                  <a:pt x="37894" y="477176"/>
                  <a:pt x="15240" y="579120"/>
                </a:cubicBezTo>
                <a:cubicBezTo>
                  <a:pt x="5261" y="624026"/>
                  <a:pt x="5080" y="670560"/>
                  <a:pt x="0" y="716280"/>
                </a:cubicBezTo>
                <a:cubicBezTo>
                  <a:pt x="10160" y="858520"/>
                  <a:pt x="12346" y="1001555"/>
                  <a:pt x="30480" y="1143000"/>
                </a:cubicBezTo>
                <a:cubicBezTo>
                  <a:pt x="39534" y="1213621"/>
                  <a:pt x="102923" y="1398370"/>
                  <a:pt x="137160" y="1463040"/>
                </a:cubicBezTo>
                <a:cubicBezTo>
                  <a:pt x="157607" y="1501661"/>
                  <a:pt x="189729" y="1532961"/>
                  <a:pt x="213360" y="1569720"/>
                </a:cubicBezTo>
                <a:cubicBezTo>
                  <a:pt x="235507" y="1604172"/>
                  <a:pt x="248385" y="1644702"/>
                  <a:pt x="274320" y="1676400"/>
                </a:cubicBezTo>
                <a:cubicBezTo>
                  <a:pt x="315526" y="1726763"/>
                  <a:pt x="517914" y="1839615"/>
                  <a:pt x="533400" y="1844040"/>
                </a:cubicBezTo>
                <a:cubicBezTo>
                  <a:pt x="689169" y="1888545"/>
                  <a:pt x="603281" y="1870840"/>
                  <a:pt x="792480" y="1889760"/>
                </a:cubicBezTo>
                <a:cubicBezTo>
                  <a:pt x="1922994" y="1801092"/>
                  <a:pt x="1479901" y="2083018"/>
                  <a:pt x="1584960" y="1767840"/>
                </a:cubicBezTo>
                <a:cubicBezTo>
                  <a:pt x="1593611" y="1741887"/>
                  <a:pt x="1605280" y="1717040"/>
                  <a:pt x="1615440" y="1691640"/>
                </a:cubicBezTo>
                <a:cubicBezTo>
                  <a:pt x="1641898" y="1532895"/>
                  <a:pt x="1652156" y="1520541"/>
                  <a:pt x="1600200" y="1295400"/>
                </a:cubicBezTo>
                <a:cubicBezTo>
                  <a:pt x="1591963" y="1259706"/>
                  <a:pt x="1565798" y="1229191"/>
                  <a:pt x="1539240" y="1203960"/>
                </a:cubicBezTo>
                <a:cubicBezTo>
                  <a:pt x="1463313" y="1131829"/>
                  <a:pt x="1389071" y="1052675"/>
                  <a:pt x="1295400" y="1005840"/>
                </a:cubicBezTo>
                <a:cubicBezTo>
                  <a:pt x="1096137" y="906209"/>
                  <a:pt x="1169229" y="952206"/>
                  <a:pt x="1066800" y="883920"/>
                </a:cubicBezTo>
                <a:cubicBezTo>
                  <a:pt x="1029466" y="827919"/>
                  <a:pt x="1017090" y="836565"/>
                  <a:pt x="1066800" y="762000"/>
                </a:cubicBezTo>
                <a:cubicBezTo>
                  <a:pt x="1082740" y="738090"/>
                  <a:pt x="1108837" y="722667"/>
                  <a:pt x="1127760" y="701040"/>
                </a:cubicBezTo>
                <a:cubicBezTo>
                  <a:pt x="1144486" y="681925"/>
                  <a:pt x="1155519" y="658041"/>
                  <a:pt x="1173480" y="640080"/>
                </a:cubicBezTo>
                <a:cubicBezTo>
                  <a:pt x="1191441" y="622119"/>
                  <a:pt x="1216479" y="612321"/>
                  <a:pt x="1234440" y="594360"/>
                </a:cubicBezTo>
                <a:cubicBezTo>
                  <a:pt x="1247392" y="581408"/>
                  <a:pt x="1253930" y="563293"/>
                  <a:pt x="1264920" y="548640"/>
                </a:cubicBezTo>
                <a:cubicBezTo>
                  <a:pt x="1284437" y="522618"/>
                  <a:pt x="1306363" y="498462"/>
                  <a:pt x="1325880" y="472440"/>
                </a:cubicBezTo>
                <a:cubicBezTo>
                  <a:pt x="1336870" y="457787"/>
                  <a:pt x="1345714" y="441625"/>
                  <a:pt x="1356360" y="426720"/>
                </a:cubicBezTo>
                <a:cubicBezTo>
                  <a:pt x="1371123" y="406051"/>
                  <a:pt x="1386840" y="386080"/>
                  <a:pt x="1402080" y="365760"/>
                </a:cubicBezTo>
                <a:cubicBezTo>
                  <a:pt x="1415349" y="299416"/>
                  <a:pt x="1436350" y="236179"/>
                  <a:pt x="1402080" y="167640"/>
                </a:cubicBezTo>
                <a:cubicBezTo>
                  <a:pt x="1341991" y="47461"/>
                  <a:pt x="1335616" y="96308"/>
                  <a:pt x="1264920" y="60960"/>
                </a:cubicBezTo>
                <a:cubicBezTo>
                  <a:pt x="1248537" y="52769"/>
                  <a:pt x="1236035" y="37695"/>
                  <a:pt x="1219200" y="30480"/>
                </a:cubicBezTo>
                <a:cubicBezTo>
                  <a:pt x="1199948" y="22229"/>
                  <a:pt x="1178379" y="20994"/>
                  <a:pt x="1158240" y="15240"/>
                </a:cubicBezTo>
                <a:cubicBezTo>
                  <a:pt x="1142794" y="10827"/>
                  <a:pt x="1127760" y="5080"/>
                  <a:pt x="1112520" y="0"/>
                </a:cubicBezTo>
                <a:cubicBezTo>
                  <a:pt x="995680" y="5080"/>
                  <a:pt x="878631" y="6601"/>
                  <a:pt x="762000" y="15240"/>
                </a:cubicBezTo>
                <a:cubicBezTo>
                  <a:pt x="741112" y="16787"/>
                  <a:pt x="719226" y="20088"/>
                  <a:pt x="701040" y="30480"/>
                </a:cubicBezTo>
                <a:cubicBezTo>
                  <a:pt x="682327" y="41173"/>
                  <a:pt x="673253" y="64245"/>
                  <a:pt x="655320" y="76200"/>
                </a:cubicBezTo>
                <a:cubicBezTo>
                  <a:pt x="641954" y="85111"/>
                  <a:pt x="623643" y="83638"/>
                  <a:pt x="609600" y="91440"/>
                </a:cubicBezTo>
                <a:cubicBezTo>
                  <a:pt x="577578" y="109230"/>
                  <a:pt x="552913" y="140816"/>
                  <a:pt x="518160" y="152400"/>
                </a:cubicBezTo>
                <a:cubicBezTo>
                  <a:pt x="397405" y="192652"/>
                  <a:pt x="458412" y="177598"/>
                  <a:pt x="335280" y="198120"/>
                </a:cubicBezTo>
                <a:cubicBezTo>
                  <a:pt x="314960" y="208280"/>
                  <a:pt x="293801" y="216911"/>
                  <a:pt x="274320" y="228600"/>
                </a:cubicBezTo>
                <a:cubicBezTo>
                  <a:pt x="242908" y="247447"/>
                  <a:pt x="160020" y="266700"/>
                  <a:pt x="137160" y="274320"/>
                </a:cubicBezTo>
                <a:close/>
              </a:path>
            </a:pathLst>
          </a:custGeom>
          <a:solidFill>
            <a:srgbClr val="FF0000">
              <a:alpha val="7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p:cNvSpPr txBox="1"/>
          <p:nvPr/>
        </p:nvSpPr>
        <p:spPr>
          <a:xfrm>
            <a:off x="3079783" y="2176846"/>
            <a:ext cx="300082" cy="369332"/>
          </a:xfrm>
          <a:prstGeom prst="rect">
            <a:avLst/>
          </a:prstGeom>
          <a:noFill/>
        </p:spPr>
        <p:txBody>
          <a:bodyPr wrap="none" rtlCol="0">
            <a:spAutoFit/>
          </a:bodyPr>
          <a:lstStyle/>
          <a:p>
            <a:r>
              <a:rPr lang="en-US" dirty="0"/>
              <a:t>1</a:t>
            </a:r>
          </a:p>
        </p:txBody>
      </p:sp>
      <p:sp>
        <p:nvSpPr>
          <p:cNvPr id="17" name="Freeform 16"/>
          <p:cNvSpPr/>
          <p:nvPr/>
        </p:nvSpPr>
        <p:spPr>
          <a:xfrm>
            <a:off x="3227465" y="2927178"/>
            <a:ext cx="2152825" cy="1103746"/>
          </a:xfrm>
          <a:custGeom>
            <a:avLst/>
            <a:gdLst>
              <a:gd name="connsiteX0" fmla="*/ 293545 w 2152825"/>
              <a:gd name="connsiteY0" fmla="*/ 347998 h 1103746"/>
              <a:gd name="connsiteX1" fmla="*/ 293545 w 2152825"/>
              <a:gd name="connsiteY1" fmla="*/ 347998 h 1103746"/>
              <a:gd name="connsiteX2" fmla="*/ 461185 w 2152825"/>
              <a:gd name="connsiteY2" fmla="*/ 408958 h 1103746"/>
              <a:gd name="connsiteX3" fmla="*/ 522145 w 2152825"/>
              <a:gd name="connsiteY3" fmla="*/ 454678 h 1103746"/>
              <a:gd name="connsiteX4" fmla="*/ 567865 w 2152825"/>
              <a:gd name="connsiteY4" fmla="*/ 485158 h 1103746"/>
              <a:gd name="connsiteX5" fmla="*/ 598345 w 2152825"/>
              <a:gd name="connsiteY5" fmla="*/ 530878 h 1103746"/>
              <a:gd name="connsiteX6" fmla="*/ 674545 w 2152825"/>
              <a:gd name="connsiteY6" fmla="*/ 683278 h 1103746"/>
              <a:gd name="connsiteX7" fmla="*/ 720265 w 2152825"/>
              <a:gd name="connsiteY7" fmla="*/ 728998 h 1103746"/>
              <a:gd name="connsiteX8" fmla="*/ 781225 w 2152825"/>
              <a:gd name="connsiteY8" fmla="*/ 835678 h 1103746"/>
              <a:gd name="connsiteX9" fmla="*/ 826945 w 2152825"/>
              <a:gd name="connsiteY9" fmla="*/ 896638 h 1103746"/>
              <a:gd name="connsiteX10" fmla="*/ 842185 w 2152825"/>
              <a:gd name="connsiteY10" fmla="*/ 942358 h 1103746"/>
              <a:gd name="connsiteX11" fmla="*/ 1009825 w 2152825"/>
              <a:gd name="connsiteY11" fmla="*/ 1049038 h 1103746"/>
              <a:gd name="connsiteX12" fmla="*/ 1177465 w 2152825"/>
              <a:gd name="connsiteY12" fmla="*/ 1064278 h 1103746"/>
              <a:gd name="connsiteX13" fmla="*/ 1314625 w 2152825"/>
              <a:gd name="connsiteY13" fmla="*/ 1079518 h 1103746"/>
              <a:gd name="connsiteX14" fmla="*/ 1375585 w 2152825"/>
              <a:gd name="connsiteY14" fmla="*/ 1064278 h 1103746"/>
              <a:gd name="connsiteX15" fmla="*/ 1406065 w 2152825"/>
              <a:gd name="connsiteY15" fmla="*/ 1018558 h 1103746"/>
              <a:gd name="connsiteX16" fmla="*/ 1451785 w 2152825"/>
              <a:gd name="connsiteY16" fmla="*/ 1003318 h 1103746"/>
              <a:gd name="connsiteX17" fmla="*/ 1726105 w 2152825"/>
              <a:gd name="connsiteY17" fmla="*/ 1018558 h 1103746"/>
              <a:gd name="connsiteX18" fmla="*/ 1817545 w 2152825"/>
              <a:gd name="connsiteY18" fmla="*/ 1033798 h 1103746"/>
              <a:gd name="connsiteX19" fmla="*/ 1863265 w 2152825"/>
              <a:gd name="connsiteY19" fmla="*/ 1049038 h 1103746"/>
              <a:gd name="connsiteX20" fmla="*/ 2030905 w 2152825"/>
              <a:gd name="connsiteY20" fmla="*/ 1033798 h 1103746"/>
              <a:gd name="connsiteX21" fmla="*/ 2122345 w 2152825"/>
              <a:gd name="connsiteY21" fmla="*/ 957598 h 1103746"/>
              <a:gd name="connsiteX22" fmla="*/ 2152825 w 2152825"/>
              <a:gd name="connsiteY22" fmla="*/ 881398 h 1103746"/>
              <a:gd name="connsiteX23" fmla="*/ 2122345 w 2152825"/>
              <a:gd name="connsiteY23" fmla="*/ 408958 h 1103746"/>
              <a:gd name="connsiteX24" fmla="*/ 2015665 w 2152825"/>
              <a:gd name="connsiteY24" fmla="*/ 363238 h 1103746"/>
              <a:gd name="connsiteX25" fmla="*/ 1695625 w 2152825"/>
              <a:gd name="connsiteY25" fmla="*/ 332758 h 1103746"/>
              <a:gd name="connsiteX26" fmla="*/ 1558465 w 2152825"/>
              <a:gd name="connsiteY26" fmla="*/ 226078 h 1103746"/>
              <a:gd name="connsiteX27" fmla="*/ 1527985 w 2152825"/>
              <a:gd name="connsiteY27" fmla="*/ 180358 h 1103746"/>
              <a:gd name="connsiteX28" fmla="*/ 1482265 w 2152825"/>
              <a:gd name="connsiteY28" fmla="*/ 165118 h 1103746"/>
              <a:gd name="connsiteX29" fmla="*/ 1421305 w 2152825"/>
              <a:gd name="connsiteY29" fmla="*/ 134638 h 1103746"/>
              <a:gd name="connsiteX30" fmla="*/ 1299385 w 2152825"/>
              <a:gd name="connsiteY30" fmla="*/ 58438 h 1103746"/>
              <a:gd name="connsiteX31" fmla="*/ 1207945 w 2152825"/>
              <a:gd name="connsiteY31" fmla="*/ 43198 h 1103746"/>
              <a:gd name="connsiteX32" fmla="*/ 903145 w 2152825"/>
              <a:gd name="connsiteY32" fmla="*/ 43198 h 1103746"/>
              <a:gd name="connsiteX33" fmla="*/ 491665 w 2152825"/>
              <a:gd name="connsiteY33" fmla="*/ 58438 h 1103746"/>
              <a:gd name="connsiteX34" fmla="*/ 339265 w 2152825"/>
              <a:gd name="connsiteY34" fmla="*/ 88918 h 1103746"/>
              <a:gd name="connsiteX35" fmla="*/ 293545 w 2152825"/>
              <a:gd name="connsiteY35" fmla="*/ 104158 h 1103746"/>
              <a:gd name="connsiteX36" fmla="*/ 232585 w 2152825"/>
              <a:gd name="connsiteY36" fmla="*/ 119398 h 1103746"/>
              <a:gd name="connsiteX37" fmla="*/ 186865 w 2152825"/>
              <a:gd name="connsiteY37" fmla="*/ 134638 h 1103746"/>
              <a:gd name="connsiteX38" fmla="*/ 95425 w 2152825"/>
              <a:gd name="connsiteY38" fmla="*/ 149878 h 1103746"/>
              <a:gd name="connsiteX39" fmla="*/ 34465 w 2152825"/>
              <a:gd name="connsiteY39" fmla="*/ 165118 h 1103746"/>
              <a:gd name="connsiteX40" fmla="*/ 3985 w 2152825"/>
              <a:gd name="connsiteY40" fmla="*/ 256558 h 1103746"/>
              <a:gd name="connsiteX41" fmla="*/ 19225 w 2152825"/>
              <a:gd name="connsiteY41" fmla="*/ 378478 h 1103746"/>
              <a:gd name="connsiteX42" fmla="*/ 64945 w 2152825"/>
              <a:gd name="connsiteY42" fmla="*/ 424198 h 1103746"/>
              <a:gd name="connsiteX43" fmla="*/ 110665 w 2152825"/>
              <a:gd name="connsiteY43" fmla="*/ 439438 h 1103746"/>
              <a:gd name="connsiteX44" fmla="*/ 384985 w 2152825"/>
              <a:gd name="connsiteY44" fmla="*/ 439438 h 1103746"/>
              <a:gd name="connsiteX45" fmla="*/ 293545 w 2152825"/>
              <a:gd name="connsiteY45" fmla="*/ 347998 h 110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52825" h="1103746">
                <a:moveTo>
                  <a:pt x="293545" y="347998"/>
                </a:moveTo>
                <a:lnTo>
                  <a:pt x="293545" y="347998"/>
                </a:lnTo>
                <a:cubicBezTo>
                  <a:pt x="349425" y="368318"/>
                  <a:pt x="407303" y="383813"/>
                  <a:pt x="461185" y="408958"/>
                </a:cubicBezTo>
                <a:cubicBezTo>
                  <a:pt x="484202" y="419699"/>
                  <a:pt x="501476" y="439915"/>
                  <a:pt x="522145" y="454678"/>
                </a:cubicBezTo>
                <a:cubicBezTo>
                  <a:pt x="537050" y="465324"/>
                  <a:pt x="552625" y="474998"/>
                  <a:pt x="567865" y="485158"/>
                </a:cubicBezTo>
                <a:cubicBezTo>
                  <a:pt x="578025" y="500398"/>
                  <a:pt x="589661" y="514751"/>
                  <a:pt x="598345" y="530878"/>
                </a:cubicBezTo>
                <a:cubicBezTo>
                  <a:pt x="625272" y="580885"/>
                  <a:pt x="634384" y="643117"/>
                  <a:pt x="674545" y="683278"/>
                </a:cubicBezTo>
                <a:cubicBezTo>
                  <a:pt x="689785" y="698518"/>
                  <a:pt x="706467" y="712441"/>
                  <a:pt x="720265" y="728998"/>
                </a:cubicBezTo>
                <a:cubicBezTo>
                  <a:pt x="762213" y="779336"/>
                  <a:pt x="743960" y="776054"/>
                  <a:pt x="781225" y="835678"/>
                </a:cubicBezTo>
                <a:cubicBezTo>
                  <a:pt x="794687" y="857217"/>
                  <a:pt x="811705" y="876318"/>
                  <a:pt x="826945" y="896638"/>
                </a:cubicBezTo>
                <a:cubicBezTo>
                  <a:pt x="832025" y="911878"/>
                  <a:pt x="830826" y="930999"/>
                  <a:pt x="842185" y="942358"/>
                </a:cubicBezTo>
                <a:cubicBezTo>
                  <a:pt x="871653" y="971826"/>
                  <a:pt x="949212" y="1040379"/>
                  <a:pt x="1009825" y="1049038"/>
                </a:cubicBezTo>
                <a:cubicBezTo>
                  <a:pt x="1065371" y="1056973"/>
                  <a:pt x="1121585" y="1059198"/>
                  <a:pt x="1177465" y="1064278"/>
                </a:cubicBezTo>
                <a:cubicBezTo>
                  <a:pt x="1295868" y="1103746"/>
                  <a:pt x="1232563" y="1102964"/>
                  <a:pt x="1314625" y="1079518"/>
                </a:cubicBezTo>
                <a:cubicBezTo>
                  <a:pt x="1334764" y="1073764"/>
                  <a:pt x="1355265" y="1069358"/>
                  <a:pt x="1375585" y="1064278"/>
                </a:cubicBezTo>
                <a:cubicBezTo>
                  <a:pt x="1385745" y="1049038"/>
                  <a:pt x="1391762" y="1030000"/>
                  <a:pt x="1406065" y="1018558"/>
                </a:cubicBezTo>
                <a:cubicBezTo>
                  <a:pt x="1418609" y="1008523"/>
                  <a:pt x="1435721" y="1003318"/>
                  <a:pt x="1451785" y="1003318"/>
                </a:cubicBezTo>
                <a:cubicBezTo>
                  <a:pt x="1543366" y="1003318"/>
                  <a:pt x="1634665" y="1013478"/>
                  <a:pt x="1726105" y="1018558"/>
                </a:cubicBezTo>
                <a:cubicBezTo>
                  <a:pt x="1756585" y="1023638"/>
                  <a:pt x="1787380" y="1027095"/>
                  <a:pt x="1817545" y="1033798"/>
                </a:cubicBezTo>
                <a:cubicBezTo>
                  <a:pt x="1833227" y="1037283"/>
                  <a:pt x="1847201" y="1049038"/>
                  <a:pt x="1863265" y="1049038"/>
                </a:cubicBezTo>
                <a:cubicBezTo>
                  <a:pt x="1919375" y="1049038"/>
                  <a:pt x="1975025" y="1038878"/>
                  <a:pt x="2030905" y="1033798"/>
                </a:cubicBezTo>
                <a:cubicBezTo>
                  <a:pt x="2062504" y="1012732"/>
                  <a:pt x="2101391" y="991125"/>
                  <a:pt x="2122345" y="957598"/>
                </a:cubicBezTo>
                <a:cubicBezTo>
                  <a:pt x="2136844" y="934400"/>
                  <a:pt x="2142665" y="906798"/>
                  <a:pt x="2152825" y="881398"/>
                </a:cubicBezTo>
                <a:cubicBezTo>
                  <a:pt x="2142665" y="723918"/>
                  <a:pt x="2150574" y="564220"/>
                  <a:pt x="2122345" y="408958"/>
                </a:cubicBezTo>
                <a:cubicBezTo>
                  <a:pt x="2120118" y="396710"/>
                  <a:pt x="2031247" y="367690"/>
                  <a:pt x="2015665" y="363238"/>
                </a:cubicBezTo>
                <a:cubicBezTo>
                  <a:pt x="1893585" y="328358"/>
                  <a:pt x="1881419" y="343687"/>
                  <a:pt x="1695625" y="332758"/>
                </a:cubicBezTo>
                <a:cubicBezTo>
                  <a:pt x="1592826" y="229959"/>
                  <a:pt x="1645078" y="254949"/>
                  <a:pt x="1558465" y="226078"/>
                </a:cubicBezTo>
                <a:cubicBezTo>
                  <a:pt x="1548305" y="210838"/>
                  <a:pt x="1542288" y="191800"/>
                  <a:pt x="1527985" y="180358"/>
                </a:cubicBezTo>
                <a:cubicBezTo>
                  <a:pt x="1515441" y="170323"/>
                  <a:pt x="1497030" y="171446"/>
                  <a:pt x="1482265" y="165118"/>
                </a:cubicBezTo>
                <a:cubicBezTo>
                  <a:pt x="1461383" y="156169"/>
                  <a:pt x="1440570" y="146679"/>
                  <a:pt x="1421305" y="134638"/>
                </a:cubicBezTo>
                <a:cubicBezTo>
                  <a:pt x="1369306" y="102139"/>
                  <a:pt x="1358792" y="76260"/>
                  <a:pt x="1299385" y="58438"/>
                </a:cubicBezTo>
                <a:cubicBezTo>
                  <a:pt x="1269788" y="49559"/>
                  <a:pt x="1238425" y="48278"/>
                  <a:pt x="1207945" y="43198"/>
                </a:cubicBezTo>
                <a:cubicBezTo>
                  <a:pt x="1078352" y="0"/>
                  <a:pt x="1187972" y="30251"/>
                  <a:pt x="903145" y="43198"/>
                </a:cubicBezTo>
                <a:lnTo>
                  <a:pt x="491665" y="58438"/>
                </a:lnTo>
                <a:cubicBezTo>
                  <a:pt x="419812" y="70413"/>
                  <a:pt x="402921" y="70730"/>
                  <a:pt x="339265" y="88918"/>
                </a:cubicBezTo>
                <a:cubicBezTo>
                  <a:pt x="323819" y="93331"/>
                  <a:pt x="308991" y="99745"/>
                  <a:pt x="293545" y="104158"/>
                </a:cubicBezTo>
                <a:cubicBezTo>
                  <a:pt x="273406" y="109912"/>
                  <a:pt x="252724" y="113644"/>
                  <a:pt x="232585" y="119398"/>
                </a:cubicBezTo>
                <a:cubicBezTo>
                  <a:pt x="217139" y="123811"/>
                  <a:pt x="202547" y="131153"/>
                  <a:pt x="186865" y="134638"/>
                </a:cubicBezTo>
                <a:cubicBezTo>
                  <a:pt x="156700" y="141341"/>
                  <a:pt x="125725" y="143818"/>
                  <a:pt x="95425" y="149878"/>
                </a:cubicBezTo>
                <a:cubicBezTo>
                  <a:pt x="74886" y="153986"/>
                  <a:pt x="54785" y="160038"/>
                  <a:pt x="34465" y="165118"/>
                </a:cubicBezTo>
                <a:cubicBezTo>
                  <a:pt x="24305" y="195598"/>
                  <a:pt x="0" y="224677"/>
                  <a:pt x="3985" y="256558"/>
                </a:cubicBezTo>
                <a:cubicBezTo>
                  <a:pt x="9065" y="297198"/>
                  <a:pt x="5228" y="339988"/>
                  <a:pt x="19225" y="378478"/>
                </a:cubicBezTo>
                <a:cubicBezTo>
                  <a:pt x="26590" y="398733"/>
                  <a:pt x="47012" y="412243"/>
                  <a:pt x="64945" y="424198"/>
                </a:cubicBezTo>
                <a:cubicBezTo>
                  <a:pt x="78311" y="433109"/>
                  <a:pt x="94619" y="438674"/>
                  <a:pt x="110665" y="439438"/>
                </a:cubicBezTo>
                <a:cubicBezTo>
                  <a:pt x="202002" y="443787"/>
                  <a:pt x="293545" y="439438"/>
                  <a:pt x="384985" y="439438"/>
                </a:cubicBezTo>
                <a:lnTo>
                  <a:pt x="293545" y="347998"/>
                </a:ln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89383" y="2165178"/>
            <a:ext cx="300082" cy="369332"/>
          </a:xfrm>
          <a:prstGeom prst="rect">
            <a:avLst/>
          </a:prstGeom>
          <a:noFill/>
        </p:spPr>
        <p:txBody>
          <a:bodyPr wrap="none" rtlCol="0">
            <a:spAutoFit/>
          </a:bodyPr>
          <a:lstStyle/>
          <a:p>
            <a:r>
              <a:rPr lang="en-US" dirty="0" smtClean="0"/>
              <a:t>0</a:t>
            </a:r>
            <a:endParaRPr lang="en-US" dirty="0"/>
          </a:p>
        </p:txBody>
      </p:sp>
      <p:cxnSp>
        <p:nvCxnSpPr>
          <p:cNvPr id="21" name="Straight Connector 20"/>
          <p:cNvCxnSpPr/>
          <p:nvPr/>
        </p:nvCxnSpPr>
        <p:spPr>
          <a:xfrm flipV="1">
            <a:off x="3303665" y="2385358"/>
            <a:ext cx="437827" cy="842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79865" y="2012778"/>
            <a:ext cx="300082" cy="369332"/>
          </a:xfrm>
          <a:prstGeom prst="rect">
            <a:avLst/>
          </a:prstGeom>
          <a:noFill/>
        </p:spPr>
        <p:txBody>
          <a:bodyPr wrap="none" rtlCol="0">
            <a:spAutoFit/>
          </a:bodyPr>
          <a:lstStyle/>
          <a:p>
            <a:r>
              <a:rPr lang="en-US" dirty="0"/>
              <a:t>q</a:t>
            </a:r>
          </a:p>
        </p:txBody>
      </p:sp>
      <p:sp>
        <p:nvSpPr>
          <p:cNvPr id="24" name="TextBox 23"/>
          <p:cNvSpPr txBox="1"/>
          <p:nvPr/>
        </p:nvSpPr>
        <p:spPr>
          <a:xfrm>
            <a:off x="4756183" y="3319846"/>
            <a:ext cx="300082" cy="369332"/>
          </a:xfrm>
          <a:prstGeom prst="rect">
            <a:avLst/>
          </a:prstGeom>
          <a:noFill/>
        </p:spPr>
        <p:txBody>
          <a:bodyPr wrap="none" rtlCol="0">
            <a:spAutoFit/>
          </a:bodyPr>
          <a:lstStyle/>
          <a:p>
            <a:r>
              <a:rPr lang="en-US" dirty="0"/>
              <a:t>1</a:t>
            </a:r>
          </a:p>
        </p:txBody>
      </p:sp>
      <p:sp>
        <p:nvSpPr>
          <p:cNvPr id="26" name="TextBox 25"/>
          <p:cNvSpPr txBox="1"/>
          <p:nvPr/>
        </p:nvSpPr>
        <p:spPr>
          <a:xfrm>
            <a:off x="4446665" y="3167446"/>
            <a:ext cx="300082" cy="369332"/>
          </a:xfrm>
          <a:prstGeom prst="rect">
            <a:avLst/>
          </a:prstGeom>
          <a:noFill/>
        </p:spPr>
        <p:txBody>
          <a:bodyPr wrap="none" rtlCol="0">
            <a:spAutoFit/>
          </a:bodyPr>
          <a:lstStyle/>
          <a:p>
            <a:r>
              <a:rPr lang="en-US" dirty="0"/>
              <a:t>q</a:t>
            </a:r>
          </a:p>
        </p:txBody>
      </p:sp>
      <p:sp>
        <p:nvSpPr>
          <p:cNvPr id="28" name="TextBox 27"/>
          <p:cNvSpPr txBox="1"/>
          <p:nvPr/>
        </p:nvSpPr>
        <p:spPr>
          <a:xfrm>
            <a:off x="2008265" y="5277710"/>
            <a:ext cx="3505200" cy="369332"/>
          </a:xfrm>
          <a:prstGeom prst="rect">
            <a:avLst/>
          </a:prstGeom>
          <a:noFill/>
        </p:spPr>
        <p:txBody>
          <a:bodyPr wrap="square" rtlCol="0">
            <a:spAutoFit/>
          </a:bodyPr>
          <a:lstStyle/>
          <a:p>
            <a:pPr algn="r"/>
            <a:r>
              <a:rPr lang="en-US" dirty="0" smtClean="0"/>
              <a:t>For Pr(error)&lt; </a:t>
            </a:r>
            <a:r>
              <a:rPr lang="el-GR" dirty="0" smtClean="0">
                <a:latin typeface="Cambria"/>
              </a:rPr>
              <a:t>ε </a:t>
            </a:r>
            <a:r>
              <a:rPr lang="en-US" dirty="0" smtClean="0">
                <a:latin typeface="Cambria"/>
              </a:rPr>
              <a:t>, </a:t>
            </a:r>
            <a:r>
              <a:rPr lang="en-US" dirty="0" smtClean="0"/>
              <a:t>Lower bound:</a:t>
            </a:r>
            <a:endParaRPr lang="en-US" dirty="0"/>
          </a:p>
        </p:txBody>
      </p:sp>
      <p:sp>
        <p:nvSpPr>
          <p:cNvPr id="29" name="TextBox 28"/>
          <p:cNvSpPr txBox="1"/>
          <p:nvPr/>
        </p:nvSpPr>
        <p:spPr>
          <a:xfrm>
            <a:off x="2804737" y="6039710"/>
            <a:ext cx="2736647" cy="369332"/>
          </a:xfrm>
          <a:prstGeom prst="rect">
            <a:avLst/>
          </a:prstGeom>
          <a:noFill/>
        </p:spPr>
        <p:txBody>
          <a:bodyPr wrap="none" rtlCol="0">
            <a:spAutoFit/>
          </a:bodyPr>
          <a:lstStyle/>
          <a:p>
            <a:r>
              <a:rPr lang="en-US" dirty="0" smtClean="0"/>
              <a:t>Noisy Combinatorial OMP:</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2497069099"/>
              </p:ext>
            </p:extLst>
          </p:nvPr>
        </p:nvGraphicFramePr>
        <p:xfrm>
          <a:off x="5852737" y="5125310"/>
          <a:ext cx="2099128" cy="825500"/>
        </p:xfrm>
        <a:graphic>
          <a:graphicData uri="http://schemas.openxmlformats.org/presentationml/2006/ole">
            <mc:AlternateContent xmlns:mc="http://schemas.openxmlformats.org/markup-compatibility/2006">
              <mc:Choice xmlns:v="urn:schemas-microsoft-com:vml" Requires="v">
                <p:oleObj spid="_x0000_s10252" name="Equation" r:id="rId6" imgW="1130300" imgH="444500" progId="Equation.3">
                  <p:embed/>
                </p:oleObj>
              </mc:Choice>
              <mc:Fallback>
                <p:oleObj name="Equation" r:id="rId6" imgW="11303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2737" y="5125310"/>
                        <a:ext cx="209912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921909004"/>
              </p:ext>
            </p:extLst>
          </p:nvPr>
        </p:nvGraphicFramePr>
        <p:xfrm>
          <a:off x="5624137" y="5900010"/>
          <a:ext cx="2311400" cy="825500"/>
        </p:xfrm>
        <a:graphic>
          <a:graphicData uri="http://schemas.openxmlformats.org/presentationml/2006/ole">
            <mc:AlternateContent xmlns:mc="http://schemas.openxmlformats.org/markup-compatibility/2006">
              <mc:Choice xmlns:v="urn:schemas-microsoft-com:vml" Requires="v">
                <p:oleObj spid="_x0000_s10253" name="Equation" r:id="rId8" imgW="1244600" imgH="444500" progId="Equation.3">
                  <p:embed/>
                </p:oleObj>
              </mc:Choice>
              <mc:Fallback>
                <p:oleObj name="Equation" r:id="rId8" imgW="1244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4137" y="5900010"/>
                        <a:ext cx="23114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1084272" y="5682046"/>
            <a:ext cx="1533593" cy="369332"/>
          </a:xfrm>
          <a:prstGeom prst="rect">
            <a:avLst/>
          </a:prstGeom>
          <a:noFill/>
        </p:spPr>
        <p:txBody>
          <a:bodyPr wrap="none" rtlCol="0">
            <a:spAutoFit/>
          </a:bodyPr>
          <a:lstStyle/>
          <a:p>
            <a:r>
              <a:rPr lang="en-US" u="sng" dirty="0" smtClean="0"/>
              <a:t>What’s known</a:t>
            </a:r>
            <a:endParaRPr lang="en-US" u="sng" dirty="0"/>
          </a:p>
        </p:txBody>
      </p:sp>
      <p:sp>
        <p:nvSpPr>
          <p:cNvPr id="36" name="TextBox 35"/>
          <p:cNvSpPr txBox="1"/>
          <p:nvPr/>
        </p:nvSpPr>
        <p:spPr>
          <a:xfrm>
            <a:off x="1170065" y="5986846"/>
            <a:ext cx="1290362" cy="369332"/>
          </a:xfrm>
          <a:prstGeom prst="rect">
            <a:avLst/>
          </a:prstGeom>
          <a:noFill/>
        </p:spPr>
        <p:txBody>
          <a:bodyPr wrap="none" rtlCol="0">
            <a:spAutoFit/>
          </a:bodyPr>
          <a:lstStyle/>
          <a:p>
            <a:r>
              <a:rPr lang="en-US" dirty="0" smtClean="0"/>
              <a:t>…[CCJS11]</a:t>
            </a:r>
            <a:endParaRPr lang="en-US" dirty="0"/>
          </a:p>
        </p:txBody>
      </p:sp>
      <p:sp>
        <p:nvSpPr>
          <p:cNvPr id="16" name="TextBox 15"/>
          <p:cNvSpPr txBox="1"/>
          <p:nvPr/>
        </p:nvSpPr>
        <p:spPr>
          <a:xfrm>
            <a:off x="4141865" y="3308178"/>
            <a:ext cx="300082" cy="369332"/>
          </a:xfrm>
          <a:prstGeom prst="rect">
            <a:avLst/>
          </a:prstGeom>
          <a:noFill/>
        </p:spPr>
        <p:txBody>
          <a:bodyPr wrap="none" rtlCol="0">
            <a:spAutoFit/>
          </a:bodyPr>
          <a:lstStyle/>
          <a:p>
            <a:r>
              <a:rPr lang="en-US" dirty="0" smtClean="0"/>
              <a:t>0</a:t>
            </a:r>
            <a:endParaRPr lang="en-US" dirty="0"/>
          </a:p>
        </p:txBody>
      </p:sp>
      <p:cxnSp>
        <p:nvCxnSpPr>
          <p:cNvPr id="25" name="Straight Connector 24"/>
          <p:cNvCxnSpPr/>
          <p:nvPr/>
        </p:nvCxnSpPr>
        <p:spPr>
          <a:xfrm flipV="1">
            <a:off x="4370465" y="3540026"/>
            <a:ext cx="437827" cy="842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Slide Number Placeholder 37"/>
          <p:cNvSpPr>
            <a:spLocks noGrp="1"/>
          </p:cNvSpPr>
          <p:nvPr>
            <p:ph type="sldNum" sz="quarter" idx="12"/>
          </p:nvPr>
        </p:nvSpPr>
        <p:spPr/>
        <p:txBody>
          <a:bodyPr/>
          <a:lstStyle/>
          <a:p>
            <a:fld id="{4180BB9D-802E-4A63-8C9D-1EC5D52B6277}" type="slidenum">
              <a:rPr lang="en-US" smtClean="0"/>
              <a:pPr/>
              <a:t>9</a:t>
            </a:fld>
            <a:endParaRPr lang="en-US"/>
          </a:p>
        </p:txBody>
      </p:sp>
      <p:sp>
        <p:nvSpPr>
          <p:cNvPr id="27" name="Title 1"/>
          <p:cNvSpPr>
            <a:spLocks noGrp="1"/>
          </p:cNvSpPr>
          <p:nvPr>
            <p:ph type="title"/>
          </p:nvPr>
        </p:nvSpPr>
        <p:spPr>
          <a:xfrm>
            <a:off x="457200" y="65088"/>
            <a:ext cx="8229600" cy="1143000"/>
          </a:xfrm>
        </p:spPr>
        <p:txBody>
          <a:bodyPr/>
          <a:lstStyle/>
          <a:p>
            <a:r>
              <a:rPr lang="en-US" altLang="zh-CN" dirty="0" smtClean="0">
                <a:ea typeface="ＭＳ Ｐゴシック" pitchFamily="-1" charset="-128"/>
              </a:rPr>
              <a:t>C. Robust group testing</a:t>
            </a:r>
          </a:p>
        </p:txBody>
      </p:sp>
    </p:spTree>
    <p:custDataLst>
      <p:tags r:id="rId2"/>
    </p:custDataLst>
    <p:extLst>
      <p:ext uri="{BB962C8B-B14F-4D97-AF65-F5344CB8AC3E}">
        <p14:creationId xmlns:p14="http://schemas.microsoft.com/office/powerpoint/2010/main" val="1231704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1000"/>
                                        <p:tgtEl>
                                          <p:spTgt spid="17"/>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500"/>
                                        <p:tgtEl>
                                          <p:spTgt spid="2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500"/>
                                        <p:tgtEl>
                                          <p:spTgt spid="29"/>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dissolve">
                                      <p:cBhvr>
                                        <p:cTn id="55" dur="500"/>
                                        <p:tgtEl>
                                          <p:spTgt spid="3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9" grpId="0"/>
      <p:bldP spid="23" grpId="0"/>
      <p:bldP spid="24" grpId="0"/>
      <p:bldP spid="26" grpId="0"/>
      <p:bldP spid="28" grpId="0"/>
      <p:bldP spid="29" grpId="0"/>
      <p:bldP spid="32" grpId="0"/>
      <p:bldP spid="36"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eaLnBrk="1" hangingPunct="1"/>
            <a:r>
              <a:rPr lang="en-US" altLang="zh-CN" sz="2800" dirty="0" smtClean="0">
                <a:ea typeface="ＭＳ Ｐゴシック" pitchFamily="-1" charset="-128"/>
              </a:rPr>
              <a:t>High-Level Overview</a:t>
            </a:r>
          </a:p>
        </p:txBody>
      </p:sp>
      <p:sp>
        <p:nvSpPr>
          <p:cNvPr id="23556" name="Slide Number Placeholder 3"/>
          <p:cNvSpPr>
            <a:spLocks noGrp="1"/>
          </p:cNvSpPr>
          <p:nvPr>
            <p:ph type="sldNum" sz="quarter" idx="12"/>
          </p:nvPr>
        </p:nvSpPr>
        <p:spPr bwMode="auto">
          <a:noFill/>
          <a:ln>
            <a:miter lim="800000"/>
            <a:headEnd/>
            <a:tailEnd/>
          </a:ln>
        </p:spPr>
        <p:txBody>
          <a:bodyPr/>
          <a:lstStyle/>
          <a:p>
            <a:r>
              <a:rPr lang="en-US" altLang="zh-CN" dirty="0" smtClean="0"/>
              <a:t>9</a:t>
            </a:r>
            <a:endParaRPr lang="en-US" altLang="zh-CN" dirty="0"/>
          </a:p>
        </p:txBody>
      </p:sp>
      <p:sp>
        <p:nvSpPr>
          <p:cNvPr id="41" name="椭圆 40"/>
          <p:cNvSpPr/>
          <p:nvPr/>
        </p:nvSpPr>
        <p:spPr>
          <a:xfrm>
            <a:off x="1331635" y="2942221"/>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5" name="椭圆 44"/>
          <p:cNvSpPr/>
          <p:nvPr/>
        </p:nvSpPr>
        <p:spPr>
          <a:xfrm>
            <a:off x="1331635" y="4272929"/>
            <a:ext cx="332677" cy="332677"/>
          </a:xfrm>
          <a:prstGeom prst="ellipse">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cxnSp>
        <p:nvCxnSpPr>
          <p:cNvPr id="52" name="直接连接符 51"/>
          <p:cNvCxnSpPr>
            <a:stCxn id="41" idx="6"/>
            <a:endCxn id="48" idx="1"/>
          </p:cNvCxnSpPr>
          <p:nvPr/>
        </p:nvCxnSpPr>
        <p:spPr>
          <a:xfrm>
            <a:off x="1664312" y="3108559"/>
            <a:ext cx="2661412" cy="9980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41" idx="6"/>
          </p:cNvCxnSpPr>
          <p:nvPr/>
        </p:nvCxnSpPr>
        <p:spPr>
          <a:xfrm>
            <a:off x="1664312" y="3108559"/>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45" idx="6"/>
            <a:endCxn id="47" idx="1"/>
          </p:cNvCxnSpPr>
          <p:nvPr/>
        </p:nvCxnSpPr>
        <p:spPr>
          <a:xfrm flipV="1">
            <a:off x="1664312" y="2720437"/>
            <a:ext cx="2661412" cy="1718832"/>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45" idx="6"/>
            <a:endCxn id="49" idx="1"/>
          </p:cNvCxnSpPr>
          <p:nvPr/>
        </p:nvCxnSpPr>
        <p:spPr>
          <a:xfrm>
            <a:off x="1664312" y="4439268"/>
            <a:ext cx="2661412" cy="27723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41" idx="6"/>
            <a:endCxn id="49" idx="1"/>
          </p:cNvCxnSpPr>
          <p:nvPr/>
        </p:nvCxnSpPr>
        <p:spPr>
          <a:xfrm>
            <a:off x="1664312" y="3108559"/>
            <a:ext cx="2661412" cy="1607939"/>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45" idx="6"/>
            <a:endCxn id="60" idx="1"/>
          </p:cNvCxnSpPr>
          <p:nvPr/>
        </p:nvCxnSpPr>
        <p:spPr>
          <a:xfrm flipV="1">
            <a:off x="1664312" y="3385790"/>
            <a:ext cx="2661412" cy="1053477"/>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7" name="Picture 4"/>
          <p:cNvPicPr>
            <a:picLocks noChangeAspect="1" noChangeArrowheads="1"/>
          </p:cNvPicPr>
          <p:nvPr/>
        </p:nvPicPr>
        <p:blipFill>
          <a:blip r:embed="rId4" cstate="print"/>
          <a:srcRect/>
          <a:stretch>
            <a:fillRect/>
          </a:stretch>
        </p:blipFill>
        <p:spPr bwMode="auto">
          <a:xfrm>
            <a:off x="1387082" y="3038100"/>
            <a:ext cx="221784" cy="169761"/>
          </a:xfrm>
          <a:prstGeom prst="rect">
            <a:avLst/>
          </a:prstGeom>
          <a:noFill/>
          <a:ln w="9525">
            <a:noFill/>
            <a:miter lim="800000"/>
            <a:headEnd/>
            <a:tailEnd/>
          </a:ln>
        </p:spPr>
      </p:pic>
      <p:pic>
        <p:nvPicPr>
          <p:cNvPr id="69" name="Picture 6"/>
          <p:cNvPicPr>
            <a:picLocks noChangeAspect="1" noChangeArrowheads="1"/>
          </p:cNvPicPr>
          <p:nvPr/>
        </p:nvPicPr>
        <p:blipFill>
          <a:blip r:embed="rId5" cstate="print"/>
          <a:srcRect/>
          <a:stretch>
            <a:fillRect/>
          </a:stretch>
        </p:blipFill>
        <p:spPr bwMode="auto">
          <a:xfrm>
            <a:off x="1388552" y="4362290"/>
            <a:ext cx="220313" cy="162613"/>
          </a:xfrm>
          <a:prstGeom prst="rect">
            <a:avLst/>
          </a:prstGeom>
          <a:noFill/>
          <a:ln w="9525">
            <a:noFill/>
            <a:miter lim="800000"/>
            <a:headEnd/>
            <a:tailEnd/>
          </a:ln>
        </p:spPr>
      </p:pic>
      <p:grpSp>
        <p:nvGrpSpPr>
          <p:cNvPr id="2" name="组合 79"/>
          <p:cNvGrpSpPr/>
          <p:nvPr/>
        </p:nvGrpSpPr>
        <p:grpSpPr>
          <a:xfrm>
            <a:off x="4325723" y="2554098"/>
            <a:ext cx="332677" cy="2328739"/>
            <a:chOff x="4325723" y="2554098"/>
            <a:chExt cx="332677" cy="2328739"/>
          </a:xfrm>
        </p:grpSpPr>
        <p:sp>
          <p:nvSpPr>
            <p:cNvPr id="47" name="矩形 46"/>
            <p:cNvSpPr/>
            <p:nvPr/>
          </p:nvSpPr>
          <p:spPr>
            <a:xfrm>
              <a:off x="4325723" y="2554098"/>
              <a:ext cx="332677" cy="332677"/>
            </a:xfrm>
            <a:prstGeom prst="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8" name="矩形 47"/>
            <p:cNvSpPr/>
            <p:nvPr/>
          </p:nvSpPr>
          <p:spPr>
            <a:xfrm>
              <a:off x="4325723" y="3940252"/>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3</a:t>
              </a:r>
              <a:endParaRPr lang="zh-CN" altLang="en-US" dirty="0"/>
            </a:p>
          </p:txBody>
        </p:sp>
        <p:sp>
          <p:nvSpPr>
            <p:cNvPr id="49" name="矩形 48"/>
            <p:cNvSpPr/>
            <p:nvPr/>
          </p:nvSpPr>
          <p:spPr>
            <a:xfrm>
              <a:off x="4325723" y="4550160"/>
              <a:ext cx="332677" cy="332677"/>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sp>
          <p:nvSpPr>
            <p:cNvPr id="60" name="矩形 59"/>
            <p:cNvSpPr/>
            <p:nvPr/>
          </p:nvSpPr>
          <p:spPr>
            <a:xfrm>
              <a:off x="4325723" y="3219452"/>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pic>
          <p:nvPicPr>
            <p:cNvPr id="71" name="Picture 8"/>
            <p:cNvPicPr>
              <a:picLocks noChangeAspect="1" noChangeArrowheads="1"/>
            </p:cNvPicPr>
            <p:nvPr/>
          </p:nvPicPr>
          <p:blipFill>
            <a:blip r:embed="rId6" cstate="print"/>
            <a:srcRect/>
            <a:stretch>
              <a:fillRect/>
            </a:stretch>
          </p:blipFill>
          <p:spPr bwMode="auto">
            <a:xfrm>
              <a:off x="4386604" y="2637161"/>
              <a:ext cx="205725" cy="164142"/>
            </a:xfrm>
            <a:prstGeom prst="rect">
              <a:avLst/>
            </a:prstGeom>
            <a:noFill/>
            <a:ln w="9525">
              <a:noFill/>
              <a:miter lim="800000"/>
              <a:headEnd/>
              <a:tailEnd/>
            </a:ln>
          </p:spPr>
        </p:pic>
        <p:pic>
          <p:nvPicPr>
            <p:cNvPr id="72" name="Picture 9"/>
            <p:cNvPicPr>
              <a:picLocks noChangeAspect="1" noChangeArrowheads="1"/>
            </p:cNvPicPr>
            <p:nvPr/>
          </p:nvPicPr>
          <p:blipFill>
            <a:blip r:embed="rId7" cstate="print"/>
            <a:srcRect/>
            <a:stretch>
              <a:fillRect/>
            </a:stretch>
          </p:blipFill>
          <p:spPr bwMode="auto">
            <a:xfrm>
              <a:off x="4371591" y="3321594"/>
              <a:ext cx="223009" cy="167809"/>
            </a:xfrm>
            <a:prstGeom prst="rect">
              <a:avLst/>
            </a:prstGeom>
            <a:noFill/>
            <a:ln w="9525">
              <a:noFill/>
              <a:miter lim="800000"/>
              <a:headEnd/>
              <a:tailEnd/>
            </a:ln>
          </p:spPr>
        </p:pic>
        <p:pic>
          <p:nvPicPr>
            <p:cNvPr id="73" name="Picture 10"/>
            <p:cNvPicPr>
              <a:picLocks noChangeAspect="1" noChangeArrowheads="1"/>
            </p:cNvPicPr>
            <p:nvPr/>
          </p:nvPicPr>
          <p:blipFill>
            <a:blip r:embed="rId8" cstate="print"/>
            <a:srcRect/>
            <a:stretch>
              <a:fillRect/>
            </a:stretch>
          </p:blipFill>
          <p:spPr bwMode="auto">
            <a:xfrm>
              <a:off x="4381170" y="4032369"/>
              <a:ext cx="218594" cy="167809"/>
            </a:xfrm>
            <a:prstGeom prst="rect">
              <a:avLst/>
            </a:prstGeom>
            <a:noFill/>
            <a:ln w="9525">
              <a:noFill/>
              <a:miter lim="800000"/>
              <a:headEnd/>
              <a:tailEnd/>
            </a:ln>
          </p:spPr>
        </p:pic>
        <p:pic>
          <p:nvPicPr>
            <p:cNvPr id="74" name="Picture 11"/>
            <p:cNvPicPr>
              <a:picLocks noChangeAspect="1" noChangeArrowheads="1"/>
            </p:cNvPicPr>
            <p:nvPr/>
          </p:nvPicPr>
          <p:blipFill>
            <a:blip r:embed="rId9" cstate="print"/>
            <a:srcRect/>
            <a:stretch>
              <a:fillRect/>
            </a:stretch>
          </p:blipFill>
          <p:spPr bwMode="auto">
            <a:xfrm>
              <a:off x="4381170" y="4634943"/>
              <a:ext cx="218853" cy="164141"/>
            </a:xfrm>
            <a:prstGeom prst="rect">
              <a:avLst/>
            </a:prstGeom>
            <a:noFill/>
            <a:ln w="9525">
              <a:noFill/>
              <a:miter lim="800000"/>
              <a:headEnd/>
              <a:tailEnd/>
            </a:ln>
          </p:spPr>
        </p:pic>
      </p:grpSp>
      <p:pic>
        <p:nvPicPr>
          <p:cNvPr id="9217" name="Picture 1"/>
          <p:cNvPicPr>
            <a:picLocks noChangeAspect="1" noChangeArrowheads="1"/>
          </p:cNvPicPr>
          <p:nvPr/>
        </p:nvPicPr>
        <p:blipFill>
          <a:blip r:embed="rId10" cstate="print"/>
          <a:srcRect/>
          <a:stretch>
            <a:fillRect/>
          </a:stretch>
        </p:blipFill>
        <p:spPr bwMode="auto">
          <a:xfrm>
            <a:off x="5796131" y="2852934"/>
            <a:ext cx="1550670" cy="1529715"/>
          </a:xfrm>
          <a:prstGeom prst="rect">
            <a:avLst/>
          </a:prstGeom>
          <a:noFill/>
          <a:ln w="9525">
            <a:noFill/>
            <a:miter lim="800000"/>
            <a:headEnd/>
            <a:tailEnd/>
          </a:ln>
        </p:spPr>
      </p:pic>
      <p:grpSp>
        <p:nvGrpSpPr>
          <p:cNvPr id="3" name="组合 78"/>
          <p:cNvGrpSpPr/>
          <p:nvPr/>
        </p:nvGrpSpPr>
        <p:grpSpPr>
          <a:xfrm>
            <a:off x="4327200" y="2556000"/>
            <a:ext cx="332677" cy="2328739"/>
            <a:chOff x="5031411" y="2564904"/>
            <a:chExt cx="332677" cy="2328739"/>
          </a:xfrm>
        </p:grpSpPr>
        <p:sp>
          <p:nvSpPr>
            <p:cNvPr id="39" name="矩形 38"/>
            <p:cNvSpPr/>
            <p:nvPr/>
          </p:nvSpPr>
          <p:spPr>
            <a:xfrm>
              <a:off x="5031411" y="2564904"/>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40" name="矩形 39"/>
            <p:cNvSpPr/>
            <p:nvPr/>
          </p:nvSpPr>
          <p:spPr>
            <a:xfrm>
              <a:off x="5031411" y="3951058"/>
              <a:ext cx="332677" cy="332677"/>
            </a:xfrm>
            <a:prstGeom prst="rect">
              <a:avLst/>
            </a:prstGeom>
            <a:solidFill>
              <a:schemeClr val="bg1"/>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3</a:t>
              </a:r>
              <a:endParaRPr lang="zh-CN" altLang="en-US" dirty="0"/>
            </a:p>
          </p:txBody>
        </p:sp>
        <p:sp>
          <p:nvSpPr>
            <p:cNvPr id="42" name="矩形 41"/>
            <p:cNvSpPr/>
            <p:nvPr/>
          </p:nvSpPr>
          <p:spPr>
            <a:xfrm>
              <a:off x="5031411" y="4560966"/>
              <a:ext cx="332677" cy="332677"/>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smtClean="0"/>
                <a:t>4</a:t>
              </a:r>
              <a:endParaRPr lang="zh-CN" altLang="en-US" dirty="0"/>
            </a:p>
          </p:txBody>
        </p:sp>
        <p:sp>
          <p:nvSpPr>
            <p:cNvPr id="43" name="矩形 42"/>
            <p:cNvSpPr/>
            <p:nvPr/>
          </p:nvSpPr>
          <p:spPr>
            <a:xfrm>
              <a:off x="5031411" y="3230258"/>
              <a:ext cx="332677" cy="332677"/>
            </a:xfrm>
            <a:prstGeom prst="rect">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pic>
          <p:nvPicPr>
            <p:cNvPr id="75" name="Picture 8"/>
            <p:cNvPicPr>
              <a:picLocks noChangeAspect="1" noChangeArrowheads="1"/>
            </p:cNvPicPr>
            <p:nvPr/>
          </p:nvPicPr>
          <p:blipFill>
            <a:blip r:embed="rId6" cstate="print"/>
            <a:srcRect/>
            <a:stretch>
              <a:fillRect/>
            </a:stretch>
          </p:blipFill>
          <p:spPr bwMode="auto">
            <a:xfrm>
              <a:off x="5092292" y="2647967"/>
              <a:ext cx="205725" cy="164142"/>
            </a:xfrm>
            <a:prstGeom prst="rect">
              <a:avLst/>
            </a:prstGeom>
            <a:noFill/>
            <a:ln w="9525">
              <a:noFill/>
              <a:miter lim="800000"/>
              <a:headEnd/>
              <a:tailEnd/>
            </a:ln>
          </p:spPr>
        </p:pic>
        <p:pic>
          <p:nvPicPr>
            <p:cNvPr id="76" name="Picture 9"/>
            <p:cNvPicPr>
              <a:picLocks noChangeAspect="1" noChangeArrowheads="1"/>
            </p:cNvPicPr>
            <p:nvPr/>
          </p:nvPicPr>
          <p:blipFill>
            <a:blip r:embed="rId7" cstate="print"/>
            <a:srcRect/>
            <a:stretch>
              <a:fillRect/>
            </a:stretch>
          </p:blipFill>
          <p:spPr bwMode="auto">
            <a:xfrm>
              <a:off x="5077279" y="3332400"/>
              <a:ext cx="223009" cy="167809"/>
            </a:xfrm>
            <a:prstGeom prst="rect">
              <a:avLst/>
            </a:prstGeom>
            <a:noFill/>
            <a:ln w="9525">
              <a:noFill/>
              <a:miter lim="800000"/>
              <a:headEnd/>
              <a:tailEnd/>
            </a:ln>
          </p:spPr>
        </p:pic>
        <p:pic>
          <p:nvPicPr>
            <p:cNvPr id="77" name="Picture 10"/>
            <p:cNvPicPr>
              <a:picLocks noChangeAspect="1" noChangeArrowheads="1"/>
            </p:cNvPicPr>
            <p:nvPr/>
          </p:nvPicPr>
          <p:blipFill>
            <a:blip r:embed="rId8" cstate="print"/>
            <a:srcRect/>
            <a:stretch>
              <a:fillRect/>
            </a:stretch>
          </p:blipFill>
          <p:spPr bwMode="auto">
            <a:xfrm>
              <a:off x="5086858" y="4043175"/>
              <a:ext cx="218594" cy="167809"/>
            </a:xfrm>
            <a:prstGeom prst="rect">
              <a:avLst/>
            </a:prstGeom>
            <a:noFill/>
            <a:ln w="9525">
              <a:noFill/>
              <a:miter lim="800000"/>
              <a:headEnd/>
              <a:tailEnd/>
            </a:ln>
          </p:spPr>
        </p:pic>
        <p:pic>
          <p:nvPicPr>
            <p:cNvPr id="78" name="Picture 11"/>
            <p:cNvPicPr>
              <a:picLocks noChangeAspect="1" noChangeArrowheads="1"/>
            </p:cNvPicPr>
            <p:nvPr/>
          </p:nvPicPr>
          <p:blipFill>
            <a:blip r:embed="rId9" cstate="print"/>
            <a:srcRect/>
            <a:stretch>
              <a:fillRect/>
            </a:stretch>
          </p:blipFill>
          <p:spPr bwMode="auto">
            <a:xfrm>
              <a:off x="5086858" y="4645749"/>
              <a:ext cx="218853" cy="164141"/>
            </a:xfrm>
            <a:prstGeom prst="rect">
              <a:avLst/>
            </a:prstGeom>
            <a:noFill/>
            <a:ln w="9525">
              <a:noFill/>
              <a:miter lim="800000"/>
              <a:headEnd/>
              <a:tailEnd/>
            </a:ln>
          </p:spPr>
        </p:pic>
      </p:grpSp>
      <p:pic>
        <p:nvPicPr>
          <p:cNvPr id="81" name="Picture 4"/>
          <p:cNvPicPr>
            <a:picLocks noChangeAspect="1" noChangeArrowheads="1"/>
          </p:cNvPicPr>
          <p:nvPr/>
        </p:nvPicPr>
        <p:blipFill>
          <a:blip r:embed="rId11" cstate="print"/>
          <a:srcRect/>
          <a:stretch>
            <a:fillRect/>
          </a:stretch>
        </p:blipFill>
        <p:spPr bwMode="auto">
          <a:xfrm>
            <a:off x="4860032" y="4616913"/>
            <a:ext cx="211137" cy="180239"/>
          </a:xfrm>
          <a:prstGeom prst="rect">
            <a:avLst/>
          </a:prstGeom>
          <a:noFill/>
          <a:ln w="9525">
            <a:noFill/>
            <a:miter lim="800000"/>
            <a:headEnd/>
            <a:tailEnd/>
          </a:ln>
        </p:spPr>
      </p:pic>
      <p:pic>
        <p:nvPicPr>
          <p:cNvPr id="82" name="Picture 4"/>
          <p:cNvPicPr>
            <a:picLocks noChangeAspect="1" noChangeArrowheads="1"/>
          </p:cNvPicPr>
          <p:nvPr/>
        </p:nvPicPr>
        <p:blipFill>
          <a:blip r:embed="rId11" cstate="print"/>
          <a:srcRect/>
          <a:stretch>
            <a:fillRect/>
          </a:stretch>
        </p:blipFill>
        <p:spPr bwMode="auto">
          <a:xfrm>
            <a:off x="1017431" y="3028969"/>
            <a:ext cx="211137" cy="180239"/>
          </a:xfrm>
          <a:prstGeom prst="rect">
            <a:avLst/>
          </a:prstGeom>
          <a:noFill/>
          <a:ln w="9525">
            <a:noFill/>
            <a:miter lim="800000"/>
            <a:headEnd/>
            <a:tailEnd/>
          </a:ln>
        </p:spPr>
      </p:pic>
      <p:sp>
        <p:nvSpPr>
          <p:cNvPr id="83" name="TextBox 7"/>
          <p:cNvSpPr txBox="1">
            <a:spLocks noChangeArrowheads="1"/>
          </p:cNvSpPr>
          <p:nvPr/>
        </p:nvSpPr>
        <p:spPr bwMode="auto">
          <a:xfrm>
            <a:off x="1262732" y="5200987"/>
            <a:ext cx="400050" cy="585787"/>
          </a:xfrm>
          <a:prstGeom prst="rect">
            <a:avLst/>
          </a:prstGeom>
          <a:noFill/>
          <a:ln w="9525">
            <a:noFill/>
            <a:miter lim="800000"/>
            <a:headEnd/>
            <a:tailEnd/>
          </a:ln>
        </p:spPr>
        <p:txBody>
          <a:bodyPr wrap="none">
            <a:spAutoFit/>
          </a:bodyPr>
          <a:lstStyle/>
          <a:p>
            <a:r>
              <a:rPr lang="en-US" altLang="zh-CN" sz="3200" dirty="0">
                <a:latin typeface="Calibri" pitchFamily="-1" charset="0"/>
              </a:rPr>
              <a:t>n</a:t>
            </a:r>
          </a:p>
        </p:txBody>
      </p:sp>
      <p:sp>
        <p:nvSpPr>
          <p:cNvPr id="84" name="TextBox 8"/>
          <p:cNvSpPr txBox="1">
            <a:spLocks noChangeArrowheads="1"/>
          </p:cNvSpPr>
          <p:nvPr/>
        </p:nvSpPr>
        <p:spPr bwMode="auto">
          <a:xfrm>
            <a:off x="4313163" y="5157192"/>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85" name="TextBox 8"/>
          <p:cNvSpPr txBox="1">
            <a:spLocks noChangeArrowheads="1"/>
          </p:cNvSpPr>
          <p:nvPr/>
        </p:nvSpPr>
        <p:spPr bwMode="auto">
          <a:xfrm>
            <a:off x="1184746" y="5661248"/>
            <a:ext cx="1050925" cy="584200"/>
          </a:xfrm>
          <a:prstGeom prst="rect">
            <a:avLst/>
          </a:prstGeom>
          <a:noFill/>
          <a:ln w="9525">
            <a:noFill/>
            <a:miter lim="800000"/>
            <a:headEnd/>
            <a:tailEnd/>
          </a:ln>
        </p:spPr>
        <p:txBody>
          <a:bodyPr>
            <a:spAutoFit/>
          </a:bodyPr>
          <a:lstStyle/>
          <a:p>
            <a:r>
              <a:rPr lang="en-US" altLang="zh-CN" sz="3200" dirty="0" smtClean="0">
                <a:latin typeface="Calibri" pitchFamily="-1" charset="0"/>
              </a:rPr>
              <a:t> k=2</a:t>
            </a:r>
            <a:endParaRPr lang="en-US" altLang="zh-CN" sz="3200" dirty="0">
              <a:latin typeface="Calibri" pitchFamily="-1" charset="0"/>
            </a:endParaRPr>
          </a:p>
        </p:txBody>
      </p:sp>
      <p:grpSp>
        <p:nvGrpSpPr>
          <p:cNvPr id="4" name="组合 81"/>
          <p:cNvGrpSpPr>
            <a:grpSpLocks noChangeAspect="1"/>
          </p:cNvGrpSpPr>
          <p:nvPr/>
        </p:nvGrpSpPr>
        <p:grpSpPr>
          <a:xfrm>
            <a:off x="7385952" y="2780928"/>
            <a:ext cx="642432" cy="642432"/>
            <a:chOff x="1979712" y="3717032"/>
            <a:chExt cx="2141439" cy="2141439"/>
          </a:xfrm>
        </p:grpSpPr>
        <p:pic>
          <p:nvPicPr>
            <p:cNvPr id="87" name="Picture 3" descr="C:\Users\Roland\Desktop\Allerton\pic\2885-twig-twig-coat-hanger-1_max.jpg"/>
            <p:cNvPicPr>
              <a:picLocks noChangeAspect="1" noChangeArrowheads="1"/>
            </p:cNvPicPr>
            <p:nvPr/>
          </p:nvPicPr>
          <p:blipFill>
            <a:blip r:embed="rId12" cstate="print"/>
            <a:srcRect/>
            <a:stretch>
              <a:fillRect/>
            </a:stretch>
          </p:blipFill>
          <p:spPr bwMode="auto">
            <a:xfrm rot="18488896">
              <a:off x="1979712" y="3717032"/>
              <a:ext cx="2141439" cy="2141439"/>
            </a:xfrm>
            <a:prstGeom prst="rect">
              <a:avLst/>
            </a:prstGeom>
            <a:noFill/>
          </p:spPr>
        </p:pic>
        <p:pic>
          <p:nvPicPr>
            <p:cNvPr id="88" name="Picture 2" descr="C:\Users\Roland\Desktop\Allerton\pic\leaf.png"/>
            <p:cNvPicPr>
              <a:picLocks noChangeAspect="1" noChangeArrowheads="1"/>
            </p:cNvPicPr>
            <p:nvPr/>
          </p:nvPicPr>
          <p:blipFill>
            <a:blip r:embed="rId13" cstate="print"/>
            <a:srcRect/>
            <a:stretch>
              <a:fillRect/>
            </a:stretch>
          </p:blipFill>
          <p:spPr bwMode="auto">
            <a:xfrm rot="2304127">
              <a:off x="3452388" y="4110666"/>
              <a:ext cx="475381" cy="502088"/>
            </a:xfrm>
            <a:prstGeom prst="rect">
              <a:avLst/>
            </a:prstGeom>
            <a:noFill/>
          </p:spPr>
        </p:pic>
      </p:grpSp>
      <p:grpSp>
        <p:nvGrpSpPr>
          <p:cNvPr id="5" name="组合 77"/>
          <p:cNvGrpSpPr/>
          <p:nvPr/>
        </p:nvGrpSpPr>
        <p:grpSpPr>
          <a:xfrm>
            <a:off x="7423745" y="3284984"/>
            <a:ext cx="642432" cy="642432"/>
            <a:chOff x="4860676" y="1701452"/>
            <a:chExt cx="642432" cy="642432"/>
          </a:xfrm>
        </p:grpSpPr>
        <p:pic>
          <p:nvPicPr>
            <p:cNvPr id="90" name="Picture 3" descr="C:\Users\Roland\Desktop\Allerton\pic\2885-twig-twig-coat-hanger-1_max.jpg"/>
            <p:cNvPicPr>
              <a:picLocks noChangeAspect="1" noChangeArrowheads="1"/>
            </p:cNvPicPr>
            <p:nvPr/>
          </p:nvPicPr>
          <p:blipFill>
            <a:blip r:embed="rId12" cstate="print"/>
            <a:srcRect/>
            <a:stretch>
              <a:fillRect/>
            </a:stretch>
          </p:blipFill>
          <p:spPr bwMode="auto">
            <a:xfrm rot="18488896">
              <a:off x="4860676" y="1701452"/>
              <a:ext cx="642432" cy="642432"/>
            </a:xfrm>
            <a:prstGeom prst="rect">
              <a:avLst/>
            </a:prstGeom>
            <a:noFill/>
          </p:spPr>
        </p:pic>
        <p:pic>
          <p:nvPicPr>
            <p:cNvPr id="91" name="Picture 2" descr="C:\Users\Roland\Desktop\Allerton\pic\leaf.png"/>
            <p:cNvPicPr>
              <a:picLocks noChangeAspect="1" noChangeArrowheads="1"/>
            </p:cNvPicPr>
            <p:nvPr/>
          </p:nvPicPr>
          <p:blipFill>
            <a:blip r:embed="rId13" cstate="print"/>
            <a:srcRect/>
            <a:stretch>
              <a:fillRect/>
            </a:stretch>
          </p:blipFill>
          <p:spPr bwMode="auto">
            <a:xfrm rot="2304127">
              <a:off x="5302479" y="1819542"/>
              <a:ext cx="142614" cy="150626"/>
            </a:xfrm>
            <a:prstGeom prst="rect">
              <a:avLst/>
            </a:prstGeom>
            <a:noFill/>
          </p:spPr>
        </p:pic>
        <p:pic>
          <p:nvPicPr>
            <p:cNvPr id="92" name="Picture 2" descr="C:\Users\Roland\Desktop\Allerton\pic\leaf.png"/>
            <p:cNvPicPr>
              <a:picLocks noChangeAspect="1" noChangeArrowheads="1"/>
            </p:cNvPicPr>
            <p:nvPr/>
          </p:nvPicPr>
          <p:blipFill>
            <a:blip r:embed="rId13" cstate="print"/>
            <a:srcRect/>
            <a:stretch>
              <a:fillRect/>
            </a:stretch>
          </p:blipFill>
          <p:spPr bwMode="auto">
            <a:xfrm rot="17996750">
              <a:off x="5108940" y="1820307"/>
              <a:ext cx="142614" cy="150626"/>
            </a:xfrm>
            <a:prstGeom prst="rect">
              <a:avLst/>
            </a:prstGeom>
            <a:noFill/>
          </p:spPr>
        </p:pic>
      </p:grpSp>
      <p:pic>
        <p:nvPicPr>
          <p:cNvPr id="93" name="Picture 3" descr="C:\Users\Roland\Desktop\Allerton\pic\2885-twig-twig-coat-hanger-1_max.jpg"/>
          <p:cNvPicPr>
            <a:picLocks noChangeAspect="1" noChangeArrowheads="1"/>
          </p:cNvPicPr>
          <p:nvPr/>
        </p:nvPicPr>
        <p:blipFill>
          <a:blip r:embed="rId12" cstate="print"/>
          <a:srcRect/>
          <a:stretch>
            <a:fillRect/>
          </a:stretch>
        </p:blipFill>
        <p:spPr bwMode="auto">
          <a:xfrm rot="18488896">
            <a:off x="7485737" y="3793882"/>
            <a:ext cx="642432" cy="642432"/>
          </a:xfrm>
          <a:prstGeom prst="rect">
            <a:avLst/>
          </a:prstGeom>
          <a:noFill/>
        </p:spPr>
      </p:pic>
      <p:pic>
        <p:nvPicPr>
          <p:cNvPr id="99" name="Picture 32"/>
          <p:cNvPicPr>
            <a:picLocks noChangeAspect="1"/>
          </p:cNvPicPr>
          <p:nvPr/>
        </p:nvPicPr>
        <p:blipFill>
          <a:blip r:embed="rId14" cstate="print"/>
          <a:srcRect/>
          <a:stretch>
            <a:fillRect/>
          </a:stretch>
        </p:blipFill>
        <p:spPr bwMode="auto">
          <a:xfrm>
            <a:off x="5940152" y="4509120"/>
            <a:ext cx="1176338" cy="1344612"/>
          </a:xfrm>
          <a:prstGeom prst="rect">
            <a:avLst/>
          </a:prstGeom>
          <a:noFill/>
          <a:ln w="9525">
            <a:noFill/>
            <a:miter lim="800000"/>
            <a:headEnd/>
            <a:tailEnd/>
          </a:ln>
        </p:spPr>
      </p:pic>
      <p:sp>
        <p:nvSpPr>
          <p:cNvPr id="96" name="TextBox 9"/>
          <p:cNvSpPr txBox="1">
            <a:spLocks noChangeArrowheads="1"/>
          </p:cNvSpPr>
          <p:nvPr/>
        </p:nvSpPr>
        <p:spPr bwMode="auto">
          <a:xfrm>
            <a:off x="5170580" y="3501008"/>
            <a:ext cx="3206391" cy="584775"/>
          </a:xfrm>
          <a:prstGeom prst="rect">
            <a:avLst/>
          </a:prstGeom>
          <a:noFill/>
          <a:ln w="9525">
            <a:noFill/>
            <a:miter lim="800000"/>
            <a:headEnd/>
            <a:tailEnd/>
          </a:ln>
        </p:spPr>
        <p:txBody>
          <a:bodyPr wrap="none">
            <a:spAutoFit/>
          </a:bodyPr>
          <a:lstStyle/>
          <a:p>
            <a:r>
              <a:rPr lang="en-US" altLang="zh-CN" sz="1600" dirty="0" smtClean="0">
                <a:latin typeface="Calibri" pitchFamily="-1" charset="0"/>
              </a:rPr>
              <a:t>How to find the leaf nodes and </a:t>
            </a:r>
          </a:p>
          <a:p>
            <a:r>
              <a:rPr lang="en-US" altLang="zh-CN" sz="1600" dirty="0" smtClean="0">
                <a:latin typeface="Calibri" pitchFamily="-1" charset="0"/>
              </a:rPr>
              <a:t>utilize the leaf nodes to do decoding</a:t>
            </a:r>
            <a:endParaRPr lang="en-US" altLang="zh-CN" sz="1600" dirty="0">
              <a:latin typeface="Calibri" pitchFamily="-1" charset="0"/>
            </a:endParaRPr>
          </a:p>
        </p:txBody>
      </p:sp>
      <p:sp>
        <p:nvSpPr>
          <p:cNvPr id="95" name="TextBox 9"/>
          <p:cNvSpPr txBox="1">
            <a:spLocks noChangeArrowheads="1"/>
          </p:cNvSpPr>
          <p:nvPr/>
        </p:nvSpPr>
        <p:spPr bwMode="auto">
          <a:xfrm>
            <a:off x="5170580" y="2852936"/>
            <a:ext cx="3877280" cy="338554"/>
          </a:xfrm>
          <a:prstGeom prst="rect">
            <a:avLst/>
          </a:prstGeom>
          <a:noFill/>
          <a:ln w="9525">
            <a:noFill/>
            <a:miter lim="800000"/>
            <a:headEnd/>
            <a:tailEnd/>
          </a:ln>
        </p:spPr>
        <p:txBody>
          <a:bodyPr wrap="none">
            <a:spAutoFit/>
          </a:bodyPr>
          <a:lstStyle/>
          <a:p>
            <a:r>
              <a:rPr lang="en-US" altLang="zh-CN" sz="1600" dirty="0" smtClean="0">
                <a:latin typeface="Calibri" pitchFamily="-1" charset="0"/>
              </a:rPr>
              <a:t>How to guarantee the existence of leaf node</a:t>
            </a:r>
            <a:endParaRPr lang="en-US" altLang="zh-CN" sz="1600" dirty="0">
              <a:latin typeface="Calibri" pitchFamily="-1" charset="0"/>
            </a:endParaRPr>
          </a:p>
        </p:txBody>
      </p:sp>
    </p:spTree>
    <p:custDataLst>
      <p:tags r:id="rId1"/>
    </p:custDataLst>
    <p:extLst>
      <p:ext uri="{BB962C8B-B14F-4D97-AF65-F5344CB8AC3E}">
        <p14:creationId xmlns:p14="http://schemas.microsoft.com/office/powerpoint/2010/main" val="562572189"/>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4"/>
                                        </p:tgtEl>
                                      </p:cBhvr>
                                    </p:animEffect>
                                    <p:set>
                                      <p:cBhvr>
                                        <p:cTn id="10" dur="1" fill="hold">
                                          <p:stCondLst>
                                            <p:cond delay="999"/>
                                          </p:stCondLst>
                                        </p:cTn>
                                        <p:tgtEl>
                                          <p:spTgt spid="6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7"/>
                                        </p:tgtEl>
                                      </p:cBhvr>
                                    </p:animEffect>
                                    <p:set>
                                      <p:cBhvr>
                                        <p:cTn id="13" dur="1" fill="hold">
                                          <p:stCondLst>
                                            <p:cond delay="999"/>
                                          </p:stCondLst>
                                        </p:cTn>
                                        <p:tgtEl>
                                          <p:spTgt spid="57"/>
                                        </p:tgtEl>
                                        <p:attrNameLst>
                                          <p:attrName>style.visibility</p:attrName>
                                        </p:attrNameLst>
                                      </p:cBhvr>
                                      <p:to>
                                        <p:strVal val="hidden"/>
                                      </p:to>
                                    </p:set>
                                  </p:childTnLst>
                                </p:cTn>
                              </p:par>
                            </p:childTnLst>
                          </p:cTn>
                        </p:par>
                        <p:par>
                          <p:cTn id="14" fill="hold">
                            <p:stCondLst>
                              <p:cond delay="1000"/>
                            </p:stCondLst>
                            <p:childTnLst>
                              <p:par>
                                <p:cTn id="15" presetID="10" presetClass="exit" presetSubtype="0" fill="hold" nodeType="afterEffect">
                                  <p:stCondLst>
                                    <p:cond delay="1000"/>
                                  </p:stCondLst>
                                  <p:childTnLst>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2000"/>
                                  </p:stCondLst>
                                  <p:childTnLst>
                                    <p:set>
                                      <p:cBhvr>
                                        <p:cTn id="20" dur="1" fill="hold">
                                          <p:stCondLst>
                                            <p:cond delay="0"/>
                                          </p:stCondLst>
                                        </p:cTn>
                                        <p:tgtEl>
                                          <p:spTgt spid="81"/>
                                        </p:tgtEl>
                                        <p:attrNameLst>
                                          <p:attrName>style.visibility</p:attrName>
                                        </p:attrNameLst>
                                      </p:cBhvr>
                                      <p:to>
                                        <p:strVal val="visible"/>
                                      </p:to>
                                    </p:set>
                                    <p:animEffect transition="in" filter="fade">
                                      <p:cBhvr>
                                        <p:cTn id="21" dur="500"/>
                                        <p:tgtEl>
                                          <p:spTgt spid="81"/>
                                        </p:tgtEl>
                                      </p:cBhvr>
                                    </p:animEffec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217"/>
                                        </p:tgtEl>
                                      </p:cBhvr>
                                    </p:animEffect>
                                    <p:set>
                                      <p:cBhvr>
                                        <p:cTn id="30" dur="1" fill="hold">
                                          <p:stCondLst>
                                            <p:cond delay="499"/>
                                          </p:stCondLst>
                                        </p:cTn>
                                        <p:tgtEl>
                                          <p:spTgt spid="921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childTnLst>
                                </p:cTn>
                              </p:par>
                              <p:par>
                                <p:cTn id="40" presetID="10" presetClass="exit" presetSubtype="0" fill="hold" nodeType="withEffect">
                                  <p:stCondLst>
                                    <p:cond delay="0"/>
                                  </p:stCondLst>
                                  <p:childTnLst>
                                    <p:animEffect transition="out" filter="fade">
                                      <p:cBhvr>
                                        <p:cTn id="41" dur="500"/>
                                        <p:tgtEl>
                                          <p:spTgt spid="93"/>
                                        </p:tgtEl>
                                      </p:cBhvr>
                                    </p:animEffect>
                                    <p:set>
                                      <p:cBhvr>
                                        <p:cTn id="42" dur="1" fill="hold">
                                          <p:stCondLst>
                                            <p:cond delay="499"/>
                                          </p:stCondLst>
                                        </p:cTn>
                                        <p:tgtEl>
                                          <p:spTgt spid="9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1000"/>
                                        <p:tgtEl>
                                          <p:spTgt spid="95"/>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5"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18" descr="C:\Users\Roland\Desktop\ppt\angle matrix.jpg"/>
          <p:cNvPicPr>
            <a:picLocks noChangeAspect="1" noChangeArrowheads="1"/>
          </p:cNvPicPr>
          <p:nvPr/>
        </p:nvPicPr>
        <p:blipFill>
          <a:blip r:embed="rId4" cstate="print"/>
          <a:srcRect/>
          <a:stretch>
            <a:fillRect/>
          </a:stretch>
        </p:blipFill>
        <p:spPr bwMode="auto">
          <a:xfrm>
            <a:off x="4804377" y="2286000"/>
            <a:ext cx="4146337" cy="2407022"/>
          </a:xfrm>
          <a:prstGeom prst="rect">
            <a:avLst/>
          </a:prstGeom>
          <a:noFill/>
        </p:spPr>
      </p:pic>
      <p:pic>
        <p:nvPicPr>
          <p:cNvPr id="18446" name="Picture 14" descr="C:\Users\Roland\Desktop\ppt\graph.jpg"/>
          <p:cNvPicPr>
            <a:picLocks noChangeAspect="1" noChangeArrowheads="1"/>
          </p:cNvPicPr>
          <p:nvPr/>
        </p:nvPicPr>
        <p:blipFill>
          <a:blip r:embed="rId5" cstate="print"/>
          <a:srcRect/>
          <a:stretch>
            <a:fillRect/>
          </a:stretch>
        </p:blipFill>
        <p:spPr bwMode="auto">
          <a:xfrm>
            <a:off x="652462" y="2001838"/>
            <a:ext cx="3531446" cy="3121200"/>
          </a:xfrm>
          <a:prstGeom prst="rect">
            <a:avLst/>
          </a:prstGeom>
          <a:noFill/>
        </p:spPr>
      </p:pic>
      <p:sp>
        <p:nvSpPr>
          <p:cNvPr id="18434" name="Title 1"/>
          <p:cNvSpPr>
            <a:spLocks noGrp="1"/>
          </p:cNvSpPr>
          <p:nvPr>
            <p:ph type="title"/>
          </p:nvPr>
        </p:nvSpPr>
        <p:spPr/>
        <p:txBody>
          <a:bodyPr>
            <a:normAutofit/>
          </a:bodyPr>
          <a:lstStyle/>
          <a:p>
            <a:r>
              <a:rPr lang="en-US" altLang="zh-CN" sz="2800" dirty="0" smtClean="0">
                <a:ea typeface="ＭＳ Ｐゴシック" pitchFamily="-1" charset="-128"/>
              </a:rPr>
              <a:t>Bipartite Graph → Sensing Matrix </a:t>
            </a:r>
          </a:p>
        </p:txBody>
      </p:sp>
      <p:sp>
        <p:nvSpPr>
          <p:cNvPr id="18437" name="TextBox 7"/>
          <p:cNvSpPr txBox="1">
            <a:spLocks noChangeArrowheads="1"/>
          </p:cNvSpPr>
          <p:nvPr/>
        </p:nvSpPr>
        <p:spPr bwMode="auto">
          <a:xfrm>
            <a:off x="617538" y="5175251"/>
            <a:ext cx="400050" cy="585787"/>
          </a:xfrm>
          <a:prstGeom prst="rect">
            <a:avLst/>
          </a:prstGeom>
          <a:noFill/>
          <a:ln w="9525">
            <a:noFill/>
            <a:miter lim="800000"/>
            <a:headEnd/>
            <a:tailEnd/>
          </a:ln>
        </p:spPr>
        <p:txBody>
          <a:bodyPr wrap="none">
            <a:spAutoFit/>
          </a:bodyPr>
          <a:lstStyle/>
          <a:p>
            <a:r>
              <a:rPr lang="en-US" altLang="zh-CN" sz="3200">
                <a:latin typeface="Calibri" pitchFamily="-1" charset="0"/>
              </a:rPr>
              <a:t>n</a:t>
            </a:r>
          </a:p>
        </p:txBody>
      </p:sp>
      <p:sp>
        <p:nvSpPr>
          <p:cNvPr id="18438" name="TextBox 8"/>
          <p:cNvSpPr txBox="1">
            <a:spLocks noChangeArrowheads="1"/>
          </p:cNvSpPr>
          <p:nvPr/>
        </p:nvSpPr>
        <p:spPr bwMode="auto">
          <a:xfrm>
            <a:off x="3667969"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sp>
        <p:nvSpPr>
          <p:cNvPr id="18439" name="TextBox 9"/>
          <p:cNvSpPr txBox="1">
            <a:spLocks noChangeArrowheads="1"/>
          </p:cNvSpPr>
          <p:nvPr/>
        </p:nvSpPr>
        <p:spPr bwMode="auto">
          <a:xfrm>
            <a:off x="1409700" y="1417638"/>
            <a:ext cx="812800" cy="584200"/>
          </a:xfrm>
          <a:prstGeom prst="rect">
            <a:avLst/>
          </a:prstGeom>
          <a:noFill/>
          <a:ln w="9525">
            <a:noFill/>
            <a:miter lim="800000"/>
            <a:headEnd/>
            <a:tailEnd/>
          </a:ln>
        </p:spPr>
        <p:txBody>
          <a:bodyPr wrap="none">
            <a:spAutoFit/>
          </a:bodyPr>
          <a:lstStyle/>
          <a:p>
            <a:r>
              <a:rPr lang="en-US" altLang="zh-CN" sz="3200" dirty="0">
                <a:latin typeface="Calibri" pitchFamily="-1" charset="0"/>
              </a:rPr>
              <a:t>d=3</a:t>
            </a:r>
          </a:p>
        </p:txBody>
      </p:sp>
      <p:sp>
        <p:nvSpPr>
          <p:cNvPr id="18" name="Arc 17"/>
          <p:cNvSpPr>
            <a:spLocks noChangeArrowheads="1"/>
          </p:cNvSpPr>
          <p:nvPr/>
        </p:nvSpPr>
        <p:spPr bwMode="auto">
          <a:xfrm rot="4800000">
            <a:off x="621507" y="1572418"/>
            <a:ext cx="1041400" cy="1046163"/>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18442" name="Slide Number Placeholder 19"/>
          <p:cNvSpPr>
            <a:spLocks noGrp="1"/>
          </p:cNvSpPr>
          <p:nvPr>
            <p:ph type="sldNum" sz="quarter" idx="12"/>
          </p:nvPr>
        </p:nvSpPr>
        <p:spPr bwMode="auto">
          <a:noFill/>
          <a:ln>
            <a:miter lim="800000"/>
            <a:headEnd/>
            <a:tailEnd/>
          </a:ln>
        </p:spPr>
        <p:txBody>
          <a:bodyPr/>
          <a:lstStyle/>
          <a:p>
            <a:r>
              <a:rPr lang="en-US" altLang="zh-CN" dirty="0" smtClean="0"/>
              <a:t>10</a:t>
            </a:r>
            <a:endParaRPr lang="en-US" altLang="zh-CN" dirty="0"/>
          </a:p>
        </p:txBody>
      </p:sp>
      <p:sp>
        <p:nvSpPr>
          <p:cNvPr id="23" name="TextBox 7"/>
          <p:cNvSpPr txBox="1">
            <a:spLocks noChangeArrowheads="1"/>
          </p:cNvSpPr>
          <p:nvPr/>
        </p:nvSpPr>
        <p:spPr bwMode="auto">
          <a:xfrm>
            <a:off x="6874916" y="1548656"/>
            <a:ext cx="433388" cy="584200"/>
          </a:xfrm>
          <a:prstGeom prst="rect">
            <a:avLst/>
          </a:prstGeom>
          <a:noFill/>
          <a:ln w="9525">
            <a:noFill/>
            <a:miter lim="800000"/>
            <a:headEnd/>
            <a:tailEnd/>
          </a:ln>
        </p:spPr>
        <p:txBody>
          <a:bodyPr wrap="none">
            <a:spAutoFit/>
          </a:bodyPr>
          <a:lstStyle/>
          <a:p>
            <a:r>
              <a:rPr lang="en-US" altLang="zh-CN" sz="3200" b="1" dirty="0">
                <a:latin typeface="Calibri" pitchFamily="-1" charset="0"/>
              </a:rPr>
              <a:t>A</a:t>
            </a:r>
          </a:p>
        </p:txBody>
      </p:sp>
      <p:sp>
        <p:nvSpPr>
          <p:cNvPr id="53" name="TextBox 9"/>
          <p:cNvSpPr txBox="1">
            <a:spLocks noChangeArrowheads="1"/>
          </p:cNvSpPr>
          <p:nvPr/>
        </p:nvSpPr>
        <p:spPr bwMode="auto">
          <a:xfrm>
            <a:off x="3131840" y="1484784"/>
            <a:ext cx="1841081" cy="400110"/>
          </a:xfrm>
          <a:prstGeom prst="rect">
            <a:avLst/>
          </a:prstGeom>
          <a:noFill/>
          <a:ln w="9525">
            <a:noFill/>
            <a:miter lim="800000"/>
            <a:headEnd/>
            <a:tailEnd/>
          </a:ln>
        </p:spPr>
        <p:txBody>
          <a:bodyPr wrap="none">
            <a:spAutoFit/>
          </a:bodyPr>
          <a:lstStyle/>
          <a:p>
            <a:r>
              <a:rPr lang="en-US" altLang="zh-CN" sz="2000" dirty="0" smtClean="0">
                <a:latin typeface="Calibri" pitchFamily="-1" charset="0"/>
              </a:rPr>
              <a:t>Distinct weights</a:t>
            </a:r>
            <a:endParaRPr lang="en-US" altLang="zh-CN" sz="2000" dirty="0">
              <a:latin typeface="Calibri" pitchFamily="-1" charset="0"/>
            </a:endParaRPr>
          </a:p>
        </p:txBody>
      </p:sp>
      <p:cxnSp>
        <p:nvCxnSpPr>
          <p:cNvPr id="54" name="Straight Arrow Connector 54"/>
          <p:cNvCxnSpPr>
            <a:cxnSpLocks noChangeShapeType="1"/>
            <a:stCxn id="53" idx="2"/>
          </p:cNvCxnSpPr>
          <p:nvPr/>
        </p:nvCxnSpPr>
        <p:spPr bwMode="auto">
          <a:xfrm flipH="1">
            <a:off x="3275856" y="1884894"/>
            <a:ext cx="776525" cy="463986"/>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234744164"/>
      </p:ext>
    </p:extLst>
  </p:cSld>
  <p:clrMapOvr>
    <a:masterClrMapping/>
  </p:clrMapOvr>
  <p:transition advTm="3792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500"/>
                                        <p:tgtEl>
                                          <p:spTgt spid="184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P spid="18" grpId="0" animBg="1"/>
      <p:bldP spid="23" grpId="0"/>
      <p:bldP spid="53"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Autofit/>
          </a:bodyPr>
          <a:lstStyle/>
          <a:p>
            <a:r>
              <a:rPr lang="en-US" altLang="zh-CN" sz="2800" dirty="0" smtClean="0">
                <a:ea typeface="ＭＳ Ｐゴシック" pitchFamily="-1" charset="-128"/>
              </a:rPr>
              <a:t>Bipartite Graph → Sensing Matrix </a:t>
            </a:r>
          </a:p>
        </p:txBody>
      </p:sp>
      <p:sp>
        <p:nvSpPr>
          <p:cNvPr id="18442" name="Slide Number Placeholder 19"/>
          <p:cNvSpPr>
            <a:spLocks noGrp="1"/>
          </p:cNvSpPr>
          <p:nvPr>
            <p:ph type="sldNum" sz="quarter" idx="12"/>
          </p:nvPr>
        </p:nvSpPr>
        <p:spPr bwMode="auto">
          <a:noFill/>
          <a:ln>
            <a:miter lim="800000"/>
            <a:headEnd/>
            <a:tailEnd/>
          </a:ln>
        </p:spPr>
        <p:txBody>
          <a:bodyPr/>
          <a:lstStyle/>
          <a:p>
            <a:r>
              <a:rPr lang="en-US" altLang="zh-CN" dirty="0" smtClean="0"/>
              <a:t>10</a:t>
            </a:r>
            <a:endParaRPr lang="en-US" altLang="zh-CN" dirty="0"/>
          </a:p>
        </p:txBody>
      </p:sp>
      <p:sp>
        <p:nvSpPr>
          <p:cNvPr id="17" name="TextBox 7"/>
          <p:cNvSpPr txBox="1">
            <a:spLocks noChangeArrowheads="1"/>
          </p:cNvSpPr>
          <p:nvPr/>
        </p:nvSpPr>
        <p:spPr bwMode="auto">
          <a:xfrm>
            <a:off x="617538" y="5175251"/>
            <a:ext cx="400050" cy="585787"/>
          </a:xfrm>
          <a:prstGeom prst="rect">
            <a:avLst/>
          </a:prstGeom>
          <a:noFill/>
          <a:ln w="9525">
            <a:noFill/>
            <a:miter lim="800000"/>
            <a:headEnd/>
            <a:tailEnd/>
          </a:ln>
        </p:spPr>
        <p:txBody>
          <a:bodyPr wrap="none">
            <a:spAutoFit/>
          </a:bodyPr>
          <a:lstStyle/>
          <a:p>
            <a:r>
              <a:rPr lang="en-US" altLang="zh-CN" sz="3200">
                <a:latin typeface="Calibri" pitchFamily="-1" charset="0"/>
              </a:rPr>
              <a:t>n</a:t>
            </a:r>
          </a:p>
        </p:txBody>
      </p:sp>
      <p:sp>
        <p:nvSpPr>
          <p:cNvPr id="19" name="TextBox 8"/>
          <p:cNvSpPr txBox="1">
            <a:spLocks noChangeArrowheads="1"/>
          </p:cNvSpPr>
          <p:nvPr/>
        </p:nvSpPr>
        <p:spPr bwMode="auto">
          <a:xfrm>
            <a:off x="3667969" y="5131456"/>
            <a:ext cx="1050925" cy="584200"/>
          </a:xfrm>
          <a:prstGeom prst="rect">
            <a:avLst/>
          </a:prstGeom>
          <a:noFill/>
          <a:ln w="9525">
            <a:noFill/>
            <a:miter lim="800000"/>
            <a:headEnd/>
            <a:tailEnd/>
          </a:ln>
        </p:spPr>
        <p:txBody>
          <a:bodyPr>
            <a:spAutoFit/>
          </a:bodyPr>
          <a:lstStyle/>
          <a:p>
            <a:r>
              <a:rPr lang="en-US" altLang="zh-CN" sz="3200" dirty="0">
                <a:latin typeface="Calibri" pitchFamily="-1" charset="0"/>
              </a:rPr>
              <a:t>ck</a:t>
            </a:r>
          </a:p>
        </p:txBody>
      </p:sp>
      <p:pic>
        <p:nvPicPr>
          <p:cNvPr id="41" name="Picture 2" descr="C:\Users\Roland\Desktop\Allerton\pic\图片1.png"/>
          <p:cNvPicPr>
            <a:picLocks noChangeAspect="1" noChangeArrowheads="1"/>
          </p:cNvPicPr>
          <p:nvPr/>
        </p:nvPicPr>
        <p:blipFill>
          <a:blip r:embed="rId4" cstate="print"/>
          <a:srcRect/>
          <a:stretch>
            <a:fillRect/>
          </a:stretch>
        </p:blipFill>
        <p:spPr bwMode="auto">
          <a:xfrm>
            <a:off x="4806000" y="2286000"/>
            <a:ext cx="4119580" cy="2391385"/>
          </a:xfrm>
          <a:prstGeom prst="rect">
            <a:avLst/>
          </a:prstGeom>
          <a:noFill/>
        </p:spPr>
      </p:pic>
      <p:pic>
        <p:nvPicPr>
          <p:cNvPr id="3074" name="Picture 2" descr="C:\Users\Roland\Desktop\Allerton\pic\图片3.png"/>
          <p:cNvPicPr>
            <a:picLocks noChangeAspect="1" noChangeArrowheads="1"/>
          </p:cNvPicPr>
          <p:nvPr/>
        </p:nvPicPr>
        <p:blipFill>
          <a:blip r:embed="rId5" cstate="print"/>
          <a:srcRect/>
          <a:stretch>
            <a:fillRect/>
          </a:stretch>
        </p:blipFill>
        <p:spPr bwMode="auto">
          <a:xfrm>
            <a:off x="651600" y="2001600"/>
            <a:ext cx="3530207" cy="3120407"/>
          </a:xfrm>
          <a:prstGeom prst="rect">
            <a:avLst/>
          </a:prstGeom>
          <a:noFill/>
        </p:spPr>
      </p:pic>
      <p:sp>
        <p:nvSpPr>
          <p:cNvPr id="10" name="TextBox 9"/>
          <p:cNvSpPr txBox="1">
            <a:spLocks noChangeArrowheads="1"/>
          </p:cNvSpPr>
          <p:nvPr/>
        </p:nvSpPr>
        <p:spPr bwMode="auto">
          <a:xfrm>
            <a:off x="1409700" y="1417638"/>
            <a:ext cx="812800" cy="584200"/>
          </a:xfrm>
          <a:prstGeom prst="rect">
            <a:avLst/>
          </a:prstGeom>
          <a:noFill/>
          <a:ln w="9525">
            <a:noFill/>
            <a:miter lim="800000"/>
            <a:headEnd/>
            <a:tailEnd/>
          </a:ln>
        </p:spPr>
        <p:txBody>
          <a:bodyPr wrap="none">
            <a:spAutoFit/>
          </a:bodyPr>
          <a:lstStyle/>
          <a:p>
            <a:r>
              <a:rPr lang="en-US" altLang="zh-CN" sz="3200" dirty="0">
                <a:latin typeface="Calibri" pitchFamily="-1" charset="0"/>
              </a:rPr>
              <a:t>d=3</a:t>
            </a:r>
          </a:p>
        </p:txBody>
      </p:sp>
      <p:sp>
        <p:nvSpPr>
          <p:cNvPr id="11" name="Arc 17"/>
          <p:cNvSpPr>
            <a:spLocks noChangeArrowheads="1"/>
          </p:cNvSpPr>
          <p:nvPr/>
        </p:nvSpPr>
        <p:spPr bwMode="auto">
          <a:xfrm rot="4800000">
            <a:off x="621507" y="1572418"/>
            <a:ext cx="1041400" cy="1046163"/>
          </a:xfrm>
          <a:custGeom>
            <a:avLst/>
            <a:gdLst>
              <a:gd name="T0" fmla="*/ 520700 w 1041400"/>
              <a:gd name="T1" fmla="*/ 0 h 1046163"/>
              <a:gd name="T2" fmla="*/ 520700 w 1041400"/>
              <a:gd name="T3" fmla="*/ 523082 h 1046163"/>
              <a:gd name="T4" fmla="*/ 1041400 w 1041400"/>
              <a:gd name="T5" fmla="*/ 523082 h 1046163"/>
              <a:gd name="T6" fmla="*/ 2 60000 65536"/>
              <a:gd name="T7" fmla="*/ 2 60000 65536"/>
              <a:gd name="T8" fmla="*/ 1 60000 65536"/>
              <a:gd name="T9" fmla="*/ 520700 w 1041400"/>
              <a:gd name="T10" fmla="*/ 0 h 1046163"/>
              <a:gd name="T11" fmla="*/ 1041400 w 1041400"/>
              <a:gd name="T12" fmla="*/ 523082 h 1046163"/>
            </a:gdLst>
            <a:ahLst/>
            <a:cxnLst>
              <a:cxn ang="T6">
                <a:pos x="T0" y="T1"/>
              </a:cxn>
              <a:cxn ang="T7">
                <a:pos x="T2" y="T3"/>
              </a:cxn>
              <a:cxn ang="T8">
                <a:pos x="T4" y="T5"/>
              </a:cxn>
            </a:cxnLst>
            <a:rect l="T9" t="T10" r="T11" b="T12"/>
            <a:pathLst>
              <a:path w="1041400" h="1046163" stroke="0">
                <a:moveTo>
                  <a:pt x="520700" y="0"/>
                </a:moveTo>
                <a:lnTo>
                  <a:pt x="520699" y="0"/>
                </a:lnTo>
                <a:cubicBezTo>
                  <a:pt x="808274" y="0"/>
                  <a:pt x="1041400" y="234191"/>
                  <a:pt x="1041400" y="523082"/>
                </a:cubicBezTo>
                <a:lnTo>
                  <a:pt x="520700" y="523082"/>
                </a:lnTo>
                <a:close/>
              </a:path>
              <a:path w="1041400" h="1046163" fill="none">
                <a:moveTo>
                  <a:pt x="520700" y="0"/>
                </a:moveTo>
                <a:lnTo>
                  <a:pt x="520699" y="0"/>
                </a:lnTo>
                <a:cubicBezTo>
                  <a:pt x="808274" y="0"/>
                  <a:pt x="1041400" y="234191"/>
                  <a:pt x="1041400" y="523082"/>
                </a:cubicBezTo>
              </a:path>
            </a:pathLst>
          </a:custGeom>
          <a:noFill/>
          <a:ln w="25400">
            <a:solidFill>
              <a:schemeClr val="tx1"/>
            </a:solidFill>
            <a:prstDash val="dashDot"/>
            <a:miter lim="800000"/>
            <a:headEnd/>
            <a:tailEnd/>
          </a:ln>
          <a:effectLst>
            <a:outerShdw dist="20000" dir="5400000" rotWithShape="0">
              <a:srgbClr val="808080">
                <a:alpha val="37999"/>
              </a:srgbClr>
            </a:outerShdw>
          </a:effectLst>
        </p:spPr>
        <p:txBody>
          <a:bodyPr anchor="ctr"/>
          <a:lstStyle/>
          <a:p>
            <a:pPr algn="ctr">
              <a:defRPr/>
            </a:pPr>
            <a:endParaRPr lang="zh-CN" altLang="zh-CN" sz="1800">
              <a:latin typeface="Calibri" pitchFamily="-1" charset="0"/>
            </a:endParaRPr>
          </a:p>
        </p:txBody>
      </p:sp>
      <p:sp>
        <p:nvSpPr>
          <p:cNvPr id="12" name="TextBox 9"/>
          <p:cNvSpPr txBox="1">
            <a:spLocks noChangeArrowheads="1"/>
          </p:cNvSpPr>
          <p:nvPr/>
        </p:nvSpPr>
        <p:spPr bwMode="auto">
          <a:xfrm>
            <a:off x="3131840" y="1484784"/>
            <a:ext cx="1841081" cy="400110"/>
          </a:xfrm>
          <a:prstGeom prst="rect">
            <a:avLst/>
          </a:prstGeom>
          <a:noFill/>
          <a:ln w="9525">
            <a:noFill/>
            <a:miter lim="800000"/>
            <a:headEnd/>
            <a:tailEnd/>
          </a:ln>
        </p:spPr>
        <p:txBody>
          <a:bodyPr wrap="none">
            <a:spAutoFit/>
          </a:bodyPr>
          <a:lstStyle/>
          <a:p>
            <a:r>
              <a:rPr lang="en-US" altLang="zh-CN" sz="2000" dirty="0" smtClean="0">
                <a:latin typeface="Calibri" pitchFamily="-1" charset="0"/>
              </a:rPr>
              <a:t>Distinct weights</a:t>
            </a:r>
            <a:endParaRPr lang="en-US" altLang="zh-CN" sz="2000" dirty="0">
              <a:latin typeface="Calibri" pitchFamily="-1" charset="0"/>
            </a:endParaRPr>
          </a:p>
        </p:txBody>
      </p:sp>
      <p:cxnSp>
        <p:nvCxnSpPr>
          <p:cNvPr id="13" name="Straight Arrow Connector 54"/>
          <p:cNvCxnSpPr>
            <a:cxnSpLocks noChangeShapeType="1"/>
            <a:stCxn id="12" idx="2"/>
          </p:cNvCxnSpPr>
          <p:nvPr/>
        </p:nvCxnSpPr>
        <p:spPr bwMode="auto">
          <a:xfrm flipH="1">
            <a:off x="3275856" y="1884894"/>
            <a:ext cx="776525" cy="463986"/>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sp>
        <p:nvSpPr>
          <p:cNvPr id="14" name="TextBox 10"/>
          <p:cNvSpPr txBox="1">
            <a:spLocks noChangeArrowheads="1"/>
          </p:cNvSpPr>
          <p:nvPr/>
        </p:nvSpPr>
        <p:spPr bwMode="auto">
          <a:xfrm>
            <a:off x="5519190" y="5123038"/>
            <a:ext cx="2774804" cy="369332"/>
          </a:xfrm>
          <a:prstGeom prst="rect">
            <a:avLst/>
          </a:prstGeom>
          <a:noFill/>
          <a:ln w="9525">
            <a:noFill/>
            <a:miter lim="800000"/>
            <a:headEnd/>
            <a:tailEnd/>
          </a:ln>
        </p:spPr>
        <p:txBody>
          <a:bodyPr wrap="square">
            <a:spAutoFit/>
          </a:bodyPr>
          <a:lstStyle/>
          <a:p>
            <a:r>
              <a:rPr lang="en-US" dirty="0" smtClean="0"/>
              <a:t>“</a:t>
            </a:r>
            <a:r>
              <a:rPr lang="en-US" dirty="0"/>
              <a:t>sparse &amp; random” </a:t>
            </a:r>
            <a:r>
              <a:rPr lang="en-US" dirty="0" smtClean="0"/>
              <a:t> matrix </a:t>
            </a:r>
            <a:endParaRPr lang="en-US" dirty="0"/>
          </a:p>
        </p:txBody>
      </p:sp>
      <p:sp>
        <p:nvSpPr>
          <p:cNvPr id="15" name="TextBox 7"/>
          <p:cNvSpPr txBox="1">
            <a:spLocks noChangeArrowheads="1"/>
          </p:cNvSpPr>
          <p:nvPr/>
        </p:nvSpPr>
        <p:spPr bwMode="auto">
          <a:xfrm>
            <a:off x="6874916" y="1548656"/>
            <a:ext cx="433388" cy="584200"/>
          </a:xfrm>
          <a:prstGeom prst="rect">
            <a:avLst/>
          </a:prstGeom>
          <a:noFill/>
          <a:ln w="9525">
            <a:noFill/>
            <a:miter lim="800000"/>
            <a:headEnd/>
            <a:tailEnd/>
          </a:ln>
        </p:spPr>
        <p:txBody>
          <a:bodyPr wrap="none">
            <a:spAutoFit/>
          </a:bodyPr>
          <a:lstStyle/>
          <a:p>
            <a:r>
              <a:rPr lang="en-US" altLang="zh-CN" sz="3200" b="1" dirty="0">
                <a:latin typeface="Calibri" pitchFamily="-1" charset="0"/>
              </a:rPr>
              <a:t>A</a:t>
            </a:r>
          </a:p>
        </p:txBody>
      </p:sp>
    </p:spTree>
    <p:custDataLst>
      <p:tags r:id="rId1"/>
    </p:custDataLst>
    <p:extLst>
      <p:ext uri="{BB962C8B-B14F-4D97-AF65-F5344CB8AC3E}">
        <p14:creationId xmlns:p14="http://schemas.microsoft.com/office/powerpoint/2010/main" val="1453697062"/>
      </p:ext>
    </p:extLst>
  </p:cSld>
  <p:clrMapOvr>
    <a:masterClrMapping/>
  </p:clrMapOvr>
  <p:transition advTm="159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Freeform 5"/>
          <p:cNvSpPr>
            <a:spLocks noEditPoints="1"/>
          </p:cNvSpPr>
          <p:nvPr/>
        </p:nvSpPr>
        <p:spPr bwMode="auto">
          <a:xfrm>
            <a:off x="2512071" y="4389375"/>
            <a:ext cx="3207644" cy="2031458"/>
          </a:xfrm>
          <a:custGeom>
            <a:avLst/>
            <a:gdLst/>
            <a:ahLst/>
            <a:cxnLst>
              <a:cxn ang="0">
                <a:pos x="654" y="1132"/>
              </a:cxn>
              <a:cxn ang="0">
                <a:pos x="654" y="1132"/>
              </a:cxn>
              <a:cxn ang="0">
                <a:pos x="1113" y="309"/>
              </a:cxn>
              <a:cxn ang="0">
                <a:pos x="2034" y="309"/>
              </a:cxn>
              <a:cxn ang="0">
                <a:pos x="2798" y="926"/>
              </a:cxn>
              <a:cxn ang="0">
                <a:pos x="2337" y="1749"/>
              </a:cxn>
              <a:cxn ang="0">
                <a:pos x="1418" y="1749"/>
              </a:cxn>
              <a:cxn ang="0">
                <a:pos x="654" y="1132"/>
              </a:cxn>
              <a:cxn ang="0">
                <a:pos x="654" y="1132"/>
              </a:cxn>
              <a:cxn ang="0">
                <a:pos x="654" y="1132"/>
              </a:cxn>
              <a:cxn ang="0">
                <a:pos x="654" y="1132"/>
              </a:cxn>
            </a:cxnLst>
            <a:rect l="0" t="0" r="r" b="b"/>
            <a:pathLst>
              <a:path w="3351" h="2073">
                <a:moveTo>
                  <a:pt x="654" y="1132"/>
                </a:moveTo>
                <a:lnTo>
                  <a:pt x="654" y="1132"/>
                </a:lnTo>
                <a:cubicBezTo>
                  <a:pt x="192" y="1029"/>
                  <a:pt x="376" y="161"/>
                  <a:pt x="1113" y="309"/>
                </a:cubicBezTo>
                <a:cubicBezTo>
                  <a:pt x="1182" y="20"/>
                  <a:pt x="2039" y="67"/>
                  <a:pt x="2034" y="309"/>
                </a:cubicBezTo>
                <a:cubicBezTo>
                  <a:pt x="2571" y="0"/>
                  <a:pt x="3258" y="616"/>
                  <a:pt x="2798" y="926"/>
                </a:cubicBezTo>
                <a:cubicBezTo>
                  <a:pt x="3351" y="1076"/>
                  <a:pt x="2791" y="1884"/>
                  <a:pt x="2337" y="1749"/>
                </a:cubicBezTo>
                <a:cubicBezTo>
                  <a:pt x="2300" y="1974"/>
                  <a:pt x="1489" y="2053"/>
                  <a:pt x="1418" y="1749"/>
                </a:cubicBezTo>
                <a:cubicBezTo>
                  <a:pt x="958" y="2073"/>
                  <a:pt x="0" y="1574"/>
                  <a:pt x="654" y="1132"/>
                </a:cubicBezTo>
                <a:lnTo>
                  <a:pt x="654" y="1132"/>
                </a:lnTo>
                <a:close/>
                <a:moveTo>
                  <a:pt x="654" y="1132"/>
                </a:moveTo>
                <a:lnTo>
                  <a:pt x="654" y="113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434" name="Title 1"/>
          <p:cNvSpPr>
            <a:spLocks noGrp="1"/>
          </p:cNvSpPr>
          <p:nvPr>
            <p:ph type="title"/>
          </p:nvPr>
        </p:nvSpPr>
        <p:spPr/>
        <p:txBody>
          <a:bodyPr>
            <a:noAutofit/>
          </a:bodyPr>
          <a:lstStyle/>
          <a:p>
            <a:r>
              <a:rPr lang="en-US" altLang="zh-CN" sz="2800" dirty="0" smtClean="0">
                <a:ea typeface="ＭＳ Ｐゴシック" pitchFamily="-1" charset="-128"/>
              </a:rPr>
              <a:t>Sensing Matrix→ Measurement Design</a:t>
            </a:r>
          </a:p>
        </p:txBody>
      </p:sp>
      <p:sp>
        <p:nvSpPr>
          <p:cNvPr id="18442" name="Slide Number Placeholder 19"/>
          <p:cNvSpPr>
            <a:spLocks noGrp="1"/>
          </p:cNvSpPr>
          <p:nvPr>
            <p:ph type="sldNum" sz="quarter" idx="12"/>
          </p:nvPr>
        </p:nvSpPr>
        <p:spPr bwMode="auto">
          <a:noFill/>
          <a:ln>
            <a:miter lim="800000"/>
            <a:headEnd/>
            <a:tailEnd/>
          </a:ln>
        </p:spPr>
        <p:txBody>
          <a:bodyPr/>
          <a:lstStyle/>
          <a:p>
            <a:r>
              <a:rPr lang="en-US" altLang="zh-CN" dirty="0" smtClean="0"/>
              <a:t>11</a:t>
            </a:r>
            <a:endParaRPr lang="en-US" altLang="zh-CN" dirty="0"/>
          </a:p>
        </p:txBody>
      </p:sp>
      <p:pic>
        <p:nvPicPr>
          <p:cNvPr id="9" name="Picture 18" descr="C:\Users\Roland\Desktop\ppt\angle matrix.jpg"/>
          <p:cNvPicPr>
            <a:picLocks noChangeAspect="1" noChangeArrowheads="1"/>
          </p:cNvPicPr>
          <p:nvPr/>
        </p:nvPicPr>
        <p:blipFill>
          <a:blip r:embed="rId4" cstate="print"/>
          <a:srcRect/>
          <a:stretch>
            <a:fillRect/>
          </a:stretch>
        </p:blipFill>
        <p:spPr bwMode="auto">
          <a:xfrm>
            <a:off x="4611194" y="1893423"/>
            <a:ext cx="3218688" cy="1868424"/>
          </a:xfrm>
          <a:prstGeom prst="rect">
            <a:avLst/>
          </a:prstGeom>
          <a:noFill/>
        </p:spPr>
      </p:pic>
      <p:pic>
        <p:nvPicPr>
          <p:cNvPr id="10" name="Picture 14" descr="C:\Users\Roland\Desktop\ppt\graph.jpg"/>
          <p:cNvPicPr>
            <a:picLocks noChangeAspect="1" noChangeArrowheads="1"/>
          </p:cNvPicPr>
          <p:nvPr/>
        </p:nvPicPr>
        <p:blipFill>
          <a:blip r:embed="rId5" cstate="print"/>
          <a:srcRect/>
          <a:stretch>
            <a:fillRect/>
          </a:stretch>
        </p:blipFill>
        <p:spPr bwMode="auto">
          <a:xfrm>
            <a:off x="935797" y="1617669"/>
            <a:ext cx="2615184" cy="2311603"/>
          </a:xfrm>
          <a:prstGeom prst="rect">
            <a:avLst/>
          </a:prstGeom>
          <a:noFill/>
        </p:spPr>
      </p:pic>
      <p:cxnSp>
        <p:nvCxnSpPr>
          <p:cNvPr id="34" name="Straight Arrow Connector 17"/>
          <p:cNvCxnSpPr>
            <a:cxnSpLocks noChangeShapeType="1"/>
          </p:cNvCxnSpPr>
          <p:nvPr/>
        </p:nvCxnSpPr>
        <p:spPr bwMode="auto">
          <a:xfrm>
            <a:off x="3696793" y="2754491"/>
            <a:ext cx="838200" cy="158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35" name="Straight Arrow Connector 23"/>
          <p:cNvCxnSpPr>
            <a:cxnSpLocks noChangeShapeType="1"/>
          </p:cNvCxnSpPr>
          <p:nvPr/>
        </p:nvCxnSpPr>
        <p:spPr bwMode="auto">
          <a:xfrm rot="5400000">
            <a:off x="4953000" y="3990447"/>
            <a:ext cx="914400" cy="45720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36" name="Curved Connector 25"/>
          <p:cNvCxnSpPr>
            <a:cxnSpLocks noChangeShapeType="1"/>
          </p:cNvCxnSpPr>
          <p:nvPr/>
        </p:nvCxnSpPr>
        <p:spPr bwMode="auto">
          <a:xfrm rot="5400000">
            <a:off x="2368813" y="4621440"/>
            <a:ext cx="1862213" cy="990600"/>
          </a:xfrm>
          <a:prstGeom prst="curvedConnector3">
            <a:avLst>
              <a:gd name="adj1" fmla="val 50000"/>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37" name="Curved Connector 26"/>
          <p:cNvCxnSpPr>
            <a:cxnSpLocks noChangeShapeType="1"/>
          </p:cNvCxnSpPr>
          <p:nvPr/>
        </p:nvCxnSpPr>
        <p:spPr bwMode="auto">
          <a:xfrm rot="5400000">
            <a:off x="4266442" y="5188424"/>
            <a:ext cx="1680103" cy="990600"/>
          </a:xfrm>
          <a:prstGeom prst="curvedConnector3">
            <a:avLst>
              <a:gd name="adj1" fmla="val 50000"/>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38" name="Freeform 31"/>
          <p:cNvSpPr>
            <a:spLocks noChangeArrowheads="1"/>
          </p:cNvSpPr>
          <p:nvPr/>
        </p:nvSpPr>
        <p:spPr bwMode="auto">
          <a:xfrm>
            <a:off x="2817498" y="4337857"/>
            <a:ext cx="1562337" cy="1799549"/>
          </a:xfrm>
          <a:custGeom>
            <a:avLst/>
            <a:gdLst>
              <a:gd name="T0" fmla="*/ 1311275 w 1311463"/>
              <a:gd name="T1" fmla="*/ 0 h 1173488"/>
              <a:gd name="T2" fmla="*/ 1090429 w 1311463"/>
              <a:gd name="T3" fmla="*/ 828115 h 1173488"/>
              <a:gd name="T4" fmla="*/ 0 w 1311463"/>
              <a:gd name="T5" fmla="*/ 1173163 h 1173488"/>
              <a:gd name="T6" fmla="*/ 0 60000 65536"/>
              <a:gd name="T7" fmla="*/ 0 60000 65536"/>
              <a:gd name="T8" fmla="*/ 0 60000 65536"/>
              <a:gd name="T9" fmla="*/ 0 w 1311463"/>
              <a:gd name="T10" fmla="*/ 0 h 1173488"/>
              <a:gd name="T11" fmla="*/ 1311463 w 1311463"/>
              <a:gd name="T12" fmla="*/ 1173488 h 1173488"/>
            </a:gdLst>
            <a:ahLst/>
            <a:cxnLst>
              <a:cxn ang="T6">
                <a:pos x="T0" y="T1"/>
              </a:cxn>
              <a:cxn ang="T7">
                <a:pos x="T2" y="T3"/>
              </a:cxn>
              <a:cxn ang="T8">
                <a:pos x="T4" y="T5"/>
              </a:cxn>
            </a:cxnLst>
            <a:rect l="T9" t="T10" r="T11" b="T12"/>
            <a:pathLst>
              <a:path w="1311463" h="1173488">
                <a:moveTo>
                  <a:pt x="1311463" y="0"/>
                </a:moveTo>
                <a:cubicBezTo>
                  <a:pt x="1310312" y="316381"/>
                  <a:pt x="1309162" y="632763"/>
                  <a:pt x="1090585" y="828344"/>
                </a:cubicBezTo>
                <a:cubicBezTo>
                  <a:pt x="872008" y="1023925"/>
                  <a:pt x="0" y="1173488"/>
                  <a:pt x="0" y="1173488"/>
                </a:cubicBezTo>
              </a:path>
            </a:pathLst>
          </a:custGeom>
          <a:noFill/>
          <a:ln w="25400">
            <a:solidFill>
              <a:schemeClr val="accent1"/>
            </a:solidFill>
            <a:miter lim="800000"/>
            <a:headEnd/>
            <a:tailEnd type="triangle" w="med" len="med"/>
          </a:ln>
          <a:effectLst>
            <a:outerShdw dist="20000" dir="5400000" rotWithShape="0">
              <a:srgbClr val="808080">
                <a:alpha val="37999"/>
              </a:srgbClr>
            </a:outerShdw>
          </a:effectLst>
        </p:spPr>
        <p:txBody>
          <a:bodyPr anchor="ctr"/>
          <a:lstStyle/>
          <a:p>
            <a:pPr algn="ctr"/>
            <a:endParaRPr lang="en-US">
              <a:latin typeface="Calibri" pitchFamily="-1" charset="0"/>
            </a:endParaRPr>
          </a:p>
        </p:txBody>
      </p:sp>
      <p:cxnSp>
        <p:nvCxnSpPr>
          <p:cNvPr id="42" name="Curved Connector 26"/>
          <p:cNvCxnSpPr>
            <a:cxnSpLocks noChangeShapeType="1"/>
          </p:cNvCxnSpPr>
          <p:nvPr/>
        </p:nvCxnSpPr>
        <p:spPr bwMode="auto">
          <a:xfrm rot="5400000">
            <a:off x="3543994" y="4961275"/>
            <a:ext cx="2134399" cy="990600"/>
          </a:xfrm>
          <a:prstGeom prst="curvedConnector3">
            <a:avLst>
              <a:gd name="adj1" fmla="val 64482"/>
            </a:avLst>
          </a:prstGeom>
          <a:noFill/>
          <a:ln w="25400">
            <a:solidFill>
              <a:schemeClr val="accent1"/>
            </a:solidFill>
            <a:round/>
            <a:headEnd/>
            <a:tailEnd type="arrow" w="med" len="med"/>
          </a:ln>
          <a:effectLst>
            <a:outerShdw dist="20000" dir="5400000" rotWithShape="0">
              <a:srgbClr val="808080">
                <a:alpha val="37999"/>
              </a:srgbClr>
            </a:outerShdw>
          </a:effectLst>
        </p:spPr>
      </p:cxnSp>
    </p:spTree>
    <p:custDataLst>
      <p:tags r:id="rId1"/>
    </p:custDataLst>
    <p:extLst>
      <p:ext uri="{BB962C8B-B14F-4D97-AF65-F5344CB8AC3E}">
        <p14:creationId xmlns:p14="http://schemas.microsoft.com/office/powerpoint/2010/main" val="3591216645"/>
      </p:ext>
    </p:extLst>
  </p:cSld>
  <p:clrMapOvr>
    <a:masterClrMapping/>
  </p:clrMapOvr>
  <p:transition advTm="350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eaLnBrk="1" hangingPunct="1"/>
            <a:r>
              <a:rPr lang="en-US" sz="2800" dirty="0" smtClean="0">
                <a:ea typeface="宋体" pitchFamily="-1" charset="-122"/>
              </a:rPr>
              <a:t>2. Better mimicking of desired A</a:t>
            </a:r>
          </a:p>
        </p:txBody>
      </p:sp>
      <p:sp>
        <p:nvSpPr>
          <p:cNvPr id="3" name="灯片编号占位符 2"/>
          <p:cNvSpPr>
            <a:spLocks noGrp="1"/>
          </p:cNvSpPr>
          <p:nvPr>
            <p:ph type="sldNum" sz="quarter" idx="12"/>
          </p:nvPr>
        </p:nvSpPr>
        <p:spPr/>
        <p:txBody>
          <a:bodyPr/>
          <a:lstStyle/>
          <a:p>
            <a:r>
              <a:rPr lang="en-US" dirty="0" smtClean="0"/>
              <a:t>12</a:t>
            </a:r>
            <a:endParaRPr lang="en-US" dirty="0"/>
          </a:p>
        </p:txBody>
      </p:sp>
    </p:spTree>
    <p:extLst>
      <p:ext uri="{BB962C8B-B14F-4D97-AF65-F5344CB8AC3E}">
        <p14:creationId xmlns:p14="http://schemas.microsoft.com/office/powerpoint/2010/main" val="1896184401"/>
      </p:ext>
    </p:extLst>
  </p:cSld>
  <p:clrMapOvr>
    <a:masterClrMapping/>
  </p:clrMapOvr>
  <p:transition advTm="1155"/>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6" name="标题 1"/>
          <p:cNvSpPr>
            <a:spLocks noGrp="1"/>
          </p:cNvSpPr>
          <p:nvPr>
            <p:ph type="title"/>
          </p:nvPr>
        </p:nvSpPr>
        <p:spPr/>
        <p:txBody>
          <a:bodyPr>
            <a:normAutofit/>
          </a:bodyPr>
          <a:lstStyle/>
          <a:p>
            <a:pPr eaLnBrk="1" hangingPunct="1"/>
            <a:r>
              <a:rPr lang="en-US" altLang="zh-CN" sz="2800" dirty="0" smtClean="0"/>
              <a:t>Node delay estimation</a:t>
            </a:r>
            <a:endParaRPr lang="zh-CN" altLang="en-US" sz="2800" dirty="0" smtClean="0"/>
          </a:p>
        </p:txBody>
      </p:sp>
      <p:cxnSp>
        <p:nvCxnSpPr>
          <p:cNvPr id="4" name="直接连接符 3"/>
          <p:cNvCxnSpPr/>
          <p:nvPr/>
        </p:nvCxnSpPr>
        <p:spPr>
          <a:xfrm>
            <a:off x="1757363" y="1909763"/>
            <a:ext cx="1790700" cy="1798637"/>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椭圆 9"/>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1" name="椭圆 10"/>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2" name="椭圆 11"/>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13" name="椭圆 12"/>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0722" name="Object 2"/>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4122" name="公式" r:id="rId3" imgW="152280" imgH="228600" progId="Equation.3">
                  <p:embed/>
                </p:oleObj>
              </mc:Choice>
              <mc:Fallback>
                <p:oleObj name="公式" r:id="rId3" imgW="1522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3" name="Object 3"/>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4123"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4" name="Object 4"/>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4124" name="公式" r:id="rId7" imgW="177480" imgH="228600" progId="Equation.3">
                  <p:embed/>
                </p:oleObj>
              </mc:Choice>
              <mc:Fallback>
                <p:oleObj name="公式" r:id="rId7" imgW="1774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5" name="Object 5"/>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4125"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灯片编号占位符 16"/>
          <p:cNvSpPr>
            <a:spLocks noGrp="1"/>
          </p:cNvSpPr>
          <p:nvPr>
            <p:ph type="sldNum" sz="quarter" idx="12"/>
          </p:nvPr>
        </p:nvSpPr>
        <p:spPr/>
        <p:txBody>
          <a:bodyPr/>
          <a:lstStyle/>
          <a:p>
            <a:r>
              <a:rPr lang="en-US" dirty="0" smtClean="0"/>
              <a:t>13</a:t>
            </a:r>
            <a:endParaRPr lang="en-US" dirty="0"/>
          </a:p>
        </p:txBody>
      </p:sp>
    </p:spTree>
    <p:extLst>
      <p:ext uri="{BB962C8B-B14F-4D97-AF65-F5344CB8AC3E}">
        <p14:creationId xmlns:p14="http://schemas.microsoft.com/office/powerpoint/2010/main" val="324956227"/>
      </p:ext>
    </p:extLst>
  </p:cSld>
  <p:clrMapOvr>
    <a:masterClrMapping/>
  </p:clrMapOvr>
  <p:transition advTm="911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50" name="标题 1"/>
          <p:cNvSpPr>
            <a:spLocks noGrp="1"/>
          </p:cNvSpPr>
          <p:nvPr>
            <p:ph type="title"/>
          </p:nvPr>
        </p:nvSpPr>
        <p:spPr/>
        <p:txBody>
          <a:bodyPr>
            <a:normAutofit/>
          </a:bodyPr>
          <a:lstStyle/>
          <a:p>
            <a:pPr eaLnBrk="1" hangingPunct="1"/>
            <a:r>
              <a:rPr lang="en-US" altLang="zh-CN" sz="2800" dirty="0" smtClean="0"/>
              <a:t>Node delay estimation</a:t>
            </a:r>
            <a:endParaRPr lang="zh-CN" altLang="en-US" sz="2800" dirty="0" smtClean="0"/>
          </a:p>
        </p:txBody>
      </p:sp>
      <p:cxnSp>
        <p:nvCxnSpPr>
          <p:cNvPr id="18" name="直接连接符 17"/>
          <p:cNvCxnSpPr/>
          <p:nvPr/>
        </p:nvCxnSpPr>
        <p:spPr>
          <a:xfrm>
            <a:off x="1757363" y="1909763"/>
            <a:ext cx="1790700" cy="1798637"/>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24" name="椭圆 23"/>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5" name="椭圆 24"/>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6" name="椭圆 25"/>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7" name="椭圆 26"/>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1746" name="Object 6"/>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5146" name="公式" r:id="rId3" imgW="177480" imgH="228600" progId="Equation.3">
                  <p:embed/>
                </p:oleObj>
              </mc:Choice>
              <mc:Fallback>
                <p:oleObj name="公式" r:id="rId3" imgW="1774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7"/>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5147"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61" name="Picture 8"/>
          <p:cNvPicPr>
            <a:picLocks noChangeAspect="1" noChangeArrowheads="1"/>
          </p:cNvPicPr>
          <p:nvPr/>
        </p:nvPicPr>
        <p:blipFill>
          <a:blip r:embed="rId7"/>
          <a:srcRect/>
          <a:stretch>
            <a:fillRect/>
          </a:stretch>
        </p:blipFill>
        <p:spPr bwMode="auto">
          <a:xfrm>
            <a:off x="4787900" y="2276475"/>
            <a:ext cx="3573463" cy="1104900"/>
          </a:xfrm>
          <a:prstGeom prst="rect">
            <a:avLst/>
          </a:prstGeom>
          <a:noFill/>
          <a:ln w="9525">
            <a:noFill/>
            <a:miter lim="800000"/>
            <a:headEnd/>
            <a:tailEnd/>
          </a:ln>
        </p:spPr>
      </p:pic>
      <p:sp>
        <p:nvSpPr>
          <p:cNvPr id="31" name="任意多边形 30"/>
          <p:cNvSpPr/>
          <p:nvPr/>
        </p:nvSpPr>
        <p:spPr>
          <a:xfrm>
            <a:off x="1476375" y="1628775"/>
            <a:ext cx="2586038" cy="2316163"/>
          </a:xfrm>
          <a:custGeom>
            <a:avLst/>
            <a:gdLst>
              <a:gd name="connsiteX0" fmla="*/ 86436 w 2586251"/>
              <a:gd name="connsiteY0" fmla="*/ 357117 h 2099481"/>
              <a:gd name="connsiteX1" fmla="*/ 72788 w 2586251"/>
              <a:gd name="connsiteY1" fmla="*/ 1721893 h 2099481"/>
              <a:gd name="connsiteX2" fmla="*/ 523164 w 2586251"/>
              <a:gd name="connsiteY2" fmla="*/ 2049439 h 2099481"/>
              <a:gd name="connsiteX3" fmla="*/ 2215487 w 2586251"/>
              <a:gd name="connsiteY3" fmla="*/ 2022144 h 2099481"/>
              <a:gd name="connsiteX4" fmla="*/ 2297373 w 2586251"/>
              <a:gd name="connsiteY4" fmla="*/ 1667302 h 2099481"/>
              <a:gd name="connsiteX5" fmla="*/ 482221 w 2586251"/>
              <a:gd name="connsiteY5" fmla="*/ 1653654 h 2099481"/>
              <a:gd name="connsiteX6" fmla="*/ 536812 w 2586251"/>
              <a:gd name="connsiteY6" fmla="*/ 261582 h 2099481"/>
              <a:gd name="connsiteX7" fmla="*/ 113731 w 2586251"/>
              <a:gd name="connsiteY7" fmla="*/ 84162 h 2099481"/>
              <a:gd name="connsiteX8" fmla="*/ 86436 w 2586251"/>
              <a:gd name="connsiteY8" fmla="*/ 357117 h 20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251" h="2099481">
                <a:moveTo>
                  <a:pt x="86436" y="357117"/>
                </a:moveTo>
                <a:cubicBezTo>
                  <a:pt x="79612" y="630072"/>
                  <a:pt x="0" y="1439839"/>
                  <a:pt x="72788" y="1721893"/>
                </a:cubicBezTo>
                <a:cubicBezTo>
                  <a:pt x="145576" y="2003947"/>
                  <a:pt x="166048" y="1999397"/>
                  <a:pt x="523164" y="2049439"/>
                </a:cubicBezTo>
                <a:cubicBezTo>
                  <a:pt x="880281" y="2099481"/>
                  <a:pt x="1919786" y="2085833"/>
                  <a:pt x="2215487" y="2022144"/>
                </a:cubicBezTo>
                <a:cubicBezTo>
                  <a:pt x="2511188" y="1958455"/>
                  <a:pt x="2586251" y="1728717"/>
                  <a:pt x="2297373" y="1667302"/>
                </a:cubicBezTo>
                <a:cubicBezTo>
                  <a:pt x="2008495" y="1605887"/>
                  <a:pt x="775648" y="1887941"/>
                  <a:pt x="482221" y="1653654"/>
                </a:cubicBezTo>
                <a:cubicBezTo>
                  <a:pt x="188794" y="1419367"/>
                  <a:pt x="598227" y="523164"/>
                  <a:pt x="536812" y="261582"/>
                </a:cubicBezTo>
                <a:cubicBezTo>
                  <a:pt x="475397" y="0"/>
                  <a:pt x="188794" y="61416"/>
                  <a:pt x="113731" y="84162"/>
                </a:cubicBezTo>
                <a:cubicBezTo>
                  <a:pt x="38668" y="106908"/>
                  <a:pt x="93260" y="84162"/>
                  <a:pt x="86436" y="357117"/>
                </a:cubicBezTo>
                <a:close/>
              </a:path>
            </a:pathLst>
          </a:custGeom>
          <a:solidFill>
            <a:schemeClr val="bg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1748" name="Object 8"/>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5148"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9"/>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5149" name="Equation" r:id="rId10" imgW="152280" imgH="228600" progId="Equation.3">
                  <p:embed/>
                </p:oleObj>
              </mc:Choice>
              <mc:Fallback>
                <p:oleObj name="Equation" r:id="rId10" imgW="1522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任意多边形 31"/>
          <p:cNvSpPr/>
          <p:nvPr/>
        </p:nvSpPr>
        <p:spPr>
          <a:xfrm rot="438570">
            <a:off x="1446213" y="1657350"/>
            <a:ext cx="2625725" cy="2182813"/>
          </a:xfrm>
          <a:custGeom>
            <a:avLst/>
            <a:gdLst>
              <a:gd name="connsiteX0" fmla="*/ 300251 w 2044890"/>
              <a:gd name="connsiteY0" fmla="*/ 193343 h 1771935"/>
              <a:gd name="connsiteX1" fmla="*/ 40943 w 2044890"/>
              <a:gd name="connsiteY1" fmla="*/ 179695 h 1771935"/>
              <a:gd name="connsiteX2" fmla="*/ 54591 w 2044890"/>
              <a:gd name="connsiteY2" fmla="*/ 452651 h 1771935"/>
              <a:gd name="connsiteX3" fmla="*/ 272955 w 2044890"/>
              <a:gd name="connsiteY3" fmla="*/ 630071 h 1771935"/>
              <a:gd name="connsiteX4" fmla="*/ 1624084 w 2044890"/>
              <a:gd name="connsiteY4" fmla="*/ 1653654 h 1771935"/>
              <a:gd name="connsiteX5" fmla="*/ 1828800 w 2044890"/>
              <a:gd name="connsiteY5" fmla="*/ 1339755 h 1771935"/>
              <a:gd name="connsiteX6" fmla="*/ 300251 w 2044890"/>
              <a:gd name="connsiteY6" fmla="*/ 193343 h 177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890" h="1771935">
                <a:moveTo>
                  <a:pt x="300251" y="193343"/>
                </a:moveTo>
                <a:cubicBezTo>
                  <a:pt x="2275" y="0"/>
                  <a:pt x="81886" y="136477"/>
                  <a:pt x="40943" y="179695"/>
                </a:cubicBezTo>
                <a:cubicBezTo>
                  <a:pt x="0" y="222913"/>
                  <a:pt x="15922" y="377588"/>
                  <a:pt x="54591" y="452651"/>
                </a:cubicBezTo>
                <a:cubicBezTo>
                  <a:pt x="93260" y="527714"/>
                  <a:pt x="272955" y="630071"/>
                  <a:pt x="272955" y="630071"/>
                </a:cubicBezTo>
                <a:cubicBezTo>
                  <a:pt x="534537" y="830238"/>
                  <a:pt x="1364776" y="1535373"/>
                  <a:pt x="1624084" y="1653654"/>
                </a:cubicBezTo>
                <a:cubicBezTo>
                  <a:pt x="1883392" y="1771935"/>
                  <a:pt x="2044890" y="1583140"/>
                  <a:pt x="1828800" y="1339755"/>
                </a:cubicBezTo>
                <a:cubicBezTo>
                  <a:pt x="1612710" y="1096370"/>
                  <a:pt x="598227" y="386686"/>
                  <a:pt x="300251" y="193343"/>
                </a:cubicBezTo>
                <a:close/>
              </a:path>
            </a:pathLst>
          </a:cu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8" name="灯片编号占位符 27"/>
          <p:cNvSpPr>
            <a:spLocks noGrp="1"/>
          </p:cNvSpPr>
          <p:nvPr>
            <p:ph type="sldNum" sz="quarter" idx="12"/>
          </p:nvPr>
        </p:nvSpPr>
        <p:spPr/>
        <p:txBody>
          <a:bodyPr/>
          <a:lstStyle/>
          <a:p>
            <a:r>
              <a:rPr lang="en-US" dirty="0" smtClean="0"/>
              <a:t>13</a:t>
            </a:r>
            <a:endParaRPr lang="en-US" dirty="0"/>
          </a:p>
        </p:txBody>
      </p:sp>
    </p:spTree>
    <p:extLst>
      <p:ext uri="{BB962C8B-B14F-4D97-AF65-F5344CB8AC3E}">
        <p14:creationId xmlns:p14="http://schemas.microsoft.com/office/powerpoint/2010/main" val="733328858"/>
      </p:ext>
    </p:extLst>
  </p:cSld>
  <p:clrMapOvr>
    <a:masterClrMapping/>
  </p:clrMapOvr>
  <p:transition advTm="38002"/>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8" name="直接连接符 27"/>
          <p:cNvCxnSpPr/>
          <p:nvPr/>
        </p:nvCxnSpPr>
        <p:spPr>
          <a:xfrm>
            <a:off x="1757363" y="1909763"/>
            <a:ext cx="1790700" cy="1798637"/>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rot="5400000">
            <a:off x="1739900" y="18811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直接连接符 35"/>
          <p:cNvCxnSpPr/>
          <p:nvPr/>
        </p:nvCxnSpPr>
        <p:spPr>
          <a:xfrm rot="5400000">
            <a:off x="2666206" y="2780507"/>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rot="5400000">
            <a:off x="873919" y="2759869"/>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763713" y="3690938"/>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763713" y="1895475"/>
            <a:ext cx="1728787" cy="0"/>
          </a:xfrm>
          <a:prstGeom prst="line">
            <a:avLst/>
          </a:prstGeom>
          <a:ln w="38100"/>
        </p:spPr>
        <p:style>
          <a:lnRef idx="1">
            <a:schemeClr val="dk1"/>
          </a:lnRef>
          <a:fillRef idx="0">
            <a:schemeClr val="dk1"/>
          </a:fillRef>
          <a:effectRef idx="0">
            <a:schemeClr val="dk1"/>
          </a:effectRef>
          <a:fontRef idx="minor">
            <a:schemeClr val="tx1"/>
          </a:fontRef>
        </p:style>
      </p:cxnSp>
      <p:sp>
        <p:nvSpPr>
          <p:cNvPr id="40" name="椭圆 39"/>
          <p:cNvSpPr/>
          <p:nvPr/>
        </p:nvSpPr>
        <p:spPr>
          <a:xfrm>
            <a:off x="1655763"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1" name="椭圆 40"/>
          <p:cNvSpPr/>
          <p:nvPr/>
        </p:nvSpPr>
        <p:spPr>
          <a:xfrm>
            <a:off x="3455988" y="1800225"/>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2" name="椭圆 41"/>
          <p:cNvSpPr/>
          <p:nvPr/>
        </p:nvSpPr>
        <p:spPr>
          <a:xfrm>
            <a:off x="1655763"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3" name="椭圆 42"/>
          <p:cNvSpPr/>
          <p:nvPr/>
        </p:nvSpPr>
        <p:spPr>
          <a:xfrm>
            <a:off x="3455988" y="3600450"/>
            <a:ext cx="179387" cy="1793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2770" name="Object 6"/>
          <p:cNvGraphicFramePr>
            <a:graphicFrameLocks noChangeAspect="1"/>
          </p:cNvGraphicFramePr>
          <p:nvPr/>
        </p:nvGraphicFramePr>
        <p:xfrm>
          <a:off x="1290638" y="3414713"/>
          <a:ext cx="420687" cy="539750"/>
        </p:xfrm>
        <a:graphic>
          <a:graphicData uri="http://schemas.openxmlformats.org/presentationml/2006/ole">
            <mc:AlternateContent xmlns:mc="http://schemas.openxmlformats.org/markup-compatibility/2006">
              <mc:Choice xmlns:v="urn:schemas-microsoft-com:vml" Requires="v">
                <p:oleObj spid="_x0000_s6170" name="公式" r:id="rId3" imgW="177480" imgH="228600" progId="Equation.3">
                  <p:embed/>
                </p:oleObj>
              </mc:Choice>
              <mc:Fallback>
                <p:oleObj name="公式" r:id="rId3" imgW="1774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3414713"/>
                        <a:ext cx="42068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7"/>
          <p:cNvGraphicFramePr>
            <a:graphicFrameLocks noChangeAspect="1"/>
          </p:cNvGraphicFramePr>
          <p:nvPr/>
        </p:nvGraphicFramePr>
        <p:xfrm>
          <a:off x="3649663" y="1570038"/>
          <a:ext cx="392112" cy="539750"/>
        </p:xfrm>
        <a:graphic>
          <a:graphicData uri="http://schemas.openxmlformats.org/presentationml/2006/ole">
            <mc:AlternateContent xmlns:mc="http://schemas.openxmlformats.org/markup-compatibility/2006">
              <mc:Choice xmlns:v="urn:schemas-microsoft-com:vml" Requires="v">
                <p:oleObj spid="_x0000_s6171"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663" y="1570038"/>
                        <a:ext cx="392112"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任意多边形 45"/>
          <p:cNvSpPr/>
          <p:nvPr/>
        </p:nvSpPr>
        <p:spPr>
          <a:xfrm>
            <a:off x="1476375" y="1628775"/>
            <a:ext cx="2586038" cy="2316163"/>
          </a:xfrm>
          <a:custGeom>
            <a:avLst/>
            <a:gdLst>
              <a:gd name="connsiteX0" fmla="*/ 86436 w 2586251"/>
              <a:gd name="connsiteY0" fmla="*/ 357117 h 2099481"/>
              <a:gd name="connsiteX1" fmla="*/ 72788 w 2586251"/>
              <a:gd name="connsiteY1" fmla="*/ 1721893 h 2099481"/>
              <a:gd name="connsiteX2" fmla="*/ 523164 w 2586251"/>
              <a:gd name="connsiteY2" fmla="*/ 2049439 h 2099481"/>
              <a:gd name="connsiteX3" fmla="*/ 2215487 w 2586251"/>
              <a:gd name="connsiteY3" fmla="*/ 2022144 h 2099481"/>
              <a:gd name="connsiteX4" fmla="*/ 2297373 w 2586251"/>
              <a:gd name="connsiteY4" fmla="*/ 1667302 h 2099481"/>
              <a:gd name="connsiteX5" fmla="*/ 482221 w 2586251"/>
              <a:gd name="connsiteY5" fmla="*/ 1653654 h 2099481"/>
              <a:gd name="connsiteX6" fmla="*/ 536812 w 2586251"/>
              <a:gd name="connsiteY6" fmla="*/ 261582 h 2099481"/>
              <a:gd name="connsiteX7" fmla="*/ 113731 w 2586251"/>
              <a:gd name="connsiteY7" fmla="*/ 84162 h 2099481"/>
              <a:gd name="connsiteX8" fmla="*/ 86436 w 2586251"/>
              <a:gd name="connsiteY8" fmla="*/ 357117 h 209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251" h="2099481">
                <a:moveTo>
                  <a:pt x="86436" y="357117"/>
                </a:moveTo>
                <a:cubicBezTo>
                  <a:pt x="79612" y="630072"/>
                  <a:pt x="0" y="1439839"/>
                  <a:pt x="72788" y="1721893"/>
                </a:cubicBezTo>
                <a:cubicBezTo>
                  <a:pt x="145576" y="2003947"/>
                  <a:pt x="166048" y="1999397"/>
                  <a:pt x="523164" y="2049439"/>
                </a:cubicBezTo>
                <a:cubicBezTo>
                  <a:pt x="880281" y="2099481"/>
                  <a:pt x="1919786" y="2085833"/>
                  <a:pt x="2215487" y="2022144"/>
                </a:cubicBezTo>
                <a:cubicBezTo>
                  <a:pt x="2511188" y="1958455"/>
                  <a:pt x="2586251" y="1728717"/>
                  <a:pt x="2297373" y="1667302"/>
                </a:cubicBezTo>
                <a:cubicBezTo>
                  <a:pt x="2008495" y="1605887"/>
                  <a:pt x="775648" y="1887941"/>
                  <a:pt x="482221" y="1653654"/>
                </a:cubicBezTo>
                <a:cubicBezTo>
                  <a:pt x="188794" y="1419367"/>
                  <a:pt x="598227" y="523164"/>
                  <a:pt x="536812" y="261582"/>
                </a:cubicBezTo>
                <a:cubicBezTo>
                  <a:pt x="475397" y="0"/>
                  <a:pt x="188794" y="61416"/>
                  <a:pt x="113731" y="84162"/>
                </a:cubicBezTo>
                <a:cubicBezTo>
                  <a:pt x="38668" y="106908"/>
                  <a:pt x="93260" y="84162"/>
                  <a:pt x="86436" y="357117"/>
                </a:cubicBezTo>
                <a:close/>
              </a:path>
            </a:pathLst>
          </a:custGeom>
          <a:solidFill>
            <a:schemeClr val="bg1">
              <a:alpha val="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47" name="任意多边形 46"/>
          <p:cNvSpPr/>
          <p:nvPr/>
        </p:nvSpPr>
        <p:spPr>
          <a:xfrm rot="438570">
            <a:off x="1446213" y="1657350"/>
            <a:ext cx="2625725" cy="2182813"/>
          </a:xfrm>
          <a:custGeom>
            <a:avLst/>
            <a:gdLst>
              <a:gd name="connsiteX0" fmla="*/ 300251 w 2044890"/>
              <a:gd name="connsiteY0" fmla="*/ 193343 h 1771935"/>
              <a:gd name="connsiteX1" fmla="*/ 40943 w 2044890"/>
              <a:gd name="connsiteY1" fmla="*/ 179695 h 1771935"/>
              <a:gd name="connsiteX2" fmla="*/ 54591 w 2044890"/>
              <a:gd name="connsiteY2" fmla="*/ 452651 h 1771935"/>
              <a:gd name="connsiteX3" fmla="*/ 272955 w 2044890"/>
              <a:gd name="connsiteY3" fmla="*/ 630071 h 1771935"/>
              <a:gd name="connsiteX4" fmla="*/ 1624084 w 2044890"/>
              <a:gd name="connsiteY4" fmla="*/ 1653654 h 1771935"/>
              <a:gd name="connsiteX5" fmla="*/ 1828800 w 2044890"/>
              <a:gd name="connsiteY5" fmla="*/ 1339755 h 1771935"/>
              <a:gd name="connsiteX6" fmla="*/ 300251 w 2044890"/>
              <a:gd name="connsiteY6" fmla="*/ 193343 h 177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890" h="1771935">
                <a:moveTo>
                  <a:pt x="300251" y="193343"/>
                </a:moveTo>
                <a:cubicBezTo>
                  <a:pt x="2275" y="0"/>
                  <a:pt x="81886" y="136477"/>
                  <a:pt x="40943" y="179695"/>
                </a:cubicBezTo>
                <a:cubicBezTo>
                  <a:pt x="0" y="222913"/>
                  <a:pt x="15922" y="377588"/>
                  <a:pt x="54591" y="452651"/>
                </a:cubicBezTo>
                <a:cubicBezTo>
                  <a:pt x="93260" y="527714"/>
                  <a:pt x="272955" y="630071"/>
                  <a:pt x="272955" y="630071"/>
                </a:cubicBezTo>
                <a:cubicBezTo>
                  <a:pt x="534537" y="830238"/>
                  <a:pt x="1364776" y="1535373"/>
                  <a:pt x="1624084" y="1653654"/>
                </a:cubicBezTo>
                <a:cubicBezTo>
                  <a:pt x="1883392" y="1771935"/>
                  <a:pt x="2044890" y="1583140"/>
                  <a:pt x="1828800" y="1339755"/>
                </a:cubicBezTo>
                <a:cubicBezTo>
                  <a:pt x="1612710" y="1096370"/>
                  <a:pt x="598227" y="386686"/>
                  <a:pt x="300251" y="193343"/>
                </a:cubicBezTo>
                <a:close/>
              </a:path>
            </a:pathLst>
          </a:cu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2773" name="Object 9"/>
          <p:cNvGraphicFramePr>
            <a:graphicFrameLocks noChangeAspect="1"/>
          </p:cNvGraphicFramePr>
          <p:nvPr/>
        </p:nvGraphicFramePr>
        <p:xfrm>
          <a:off x="3630613" y="3390900"/>
          <a:ext cx="390525" cy="539750"/>
        </p:xfrm>
        <a:graphic>
          <a:graphicData uri="http://schemas.openxmlformats.org/presentationml/2006/ole">
            <mc:AlternateContent xmlns:mc="http://schemas.openxmlformats.org/markup-compatibility/2006">
              <mc:Choice xmlns:v="urn:schemas-microsoft-com:vml" Requires="v">
                <p:oleObj spid="_x0000_s6172" name="公式" r:id="rId7" imgW="164880" imgH="228600" progId="Equation.3">
                  <p:embed/>
                </p:oleObj>
              </mc:Choice>
              <mc:Fallback>
                <p:oleObj name="公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0613" y="3390900"/>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标题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a:r>
              <a:rPr lang="en-US" altLang="zh-CN" sz="2800" dirty="0">
                <a:latin typeface="Calibri" pitchFamily="-1" charset="0"/>
              </a:rPr>
              <a:t>Node delay estimation</a:t>
            </a:r>
            <a:endParaRPr lang="zh-CN" altLang="en-US" sz="2800" dirty="0">
              <a:latin typeface="Calibri" pitchFamily="-1" charset="0"/>
            </a:endParaRPr>
          </a:p>
        </p:txBody>
      </p:sp>
      <p:pic>
        <p:nvPicPr>
          <p:cNvPr id="32787" name="Picture 7"/>
          <p:cNvPicPr>
            <a:picLocks noChangeAspect="1" noChangeArrowheads="1"/>
          </p:cNvPicPr>
          <p:nvPr/>
        </p:nvPicPr>
        <p:blipFill>
          <a:blip r:embed="rId9"/>
          <a:srcRect/>
          <a:stretch>
            <a:fillRect/>
          </a:stretch>
        </p:blipFill>
        <p:spPr bwMode="auto">
          <a:xfrm>
            <a:off x="4114800" y="3581400"/>
            <a:ext cx="269875" cy="260350"/>
          </a:xfrm>
          <a:prstGeom prst="rect">
            <a:avLst/>
          </a:prstGeom>
          <a:noFill/>
          <a:ln w="9525">
            <a:noFill/>
            <a:miter lim="800000"/>
            <a:headEnd/>
            <a:tailEnd/>
          </a:ln>
        </p:spPr>
      </p:pic>
      <p:pic>
        <p:nvPicPr>
          <p:cNvPr id="23" name="Picture 7"/>
          <p:cNvPicPr>
            <a:picLocks noChangeAspect="1" noChangeArrowheads="1"/>
          </p:cNvPicPr>
          <p:nvPr/>
        </p:nvPicPr>
        <p:blipFill>
          <a:blip r:embed="rId9"/>
          <a:srcRect/>
          <a:stretch>
            <a:fillRect/>
          </a:stretch>
        </p:blipFill>
        <p:spPr bwMode="auto">
          <a:xfrm>
            <a:off x="8551862" y="2475162"/>
            <a:ext cx="269875" cy="260350"/>
          </a:xfrm>
          <a:prstGeom prst="rect">
            <a:avLst/>
          </a:prstGeom>
          <a:noFill/>
          <a:ln w="9525">
            <a:noFill/>
            <a:miter lim="800000"/>
            <a:headEnd/>
            <a:tailEnd/>
          </a:ln>
        </p:spPr>
      </p:pic>
      <p:pic>
        <p:nvPicPr>
          <p:cNvPr id="24" name="Picture 7"/>
          <p:cNvPicPr>
            <a:picLocks noChangeAspect="1" noChangeArrowheads="1"/>
          </p:cNvPicPr>
          <p:nvPr/>
        </p:nvPicPr>
        <p:blipFill>
          <a:blip r:embed="rId9"/>
          <a:srcRect/>
          <a:stretch>
            <a:fillRect/>
          </a:stretch>
        </p:blipFill>
        <p:spPr bwMode="auto">
          <a:xfrm>
            <a:off x="8562593" y="2898021"/>
            <a:ext cx="269875" cy="260350"/>
          </a:xfrm>
          <a:prstGeom prst="rect">
            <a:avLst/>
          </a:prstGeom>
          <a:noFill/>
          <a:ln w="9525">
            <a:noFill/>
            <a:miter lim="800000"/>
            <a:headEnd/>
            <a:tailEnd/>
          </a:ln>
        </p:spPr>
      </p:pic>
      <p:graphicFrame>
        <p:nvGraphicFramePr>
          <p:cNvPr id="32772" name="Object 8"/>
          <p:cNvGraphicFramePr>
            <a:graphicFrameLocks noChangeAspect="1"/>
          </p:cNvGraphicFramePr>
          <p:nvPr/>
        </p:nvGraphicFramePr>
        <p:xfrm>
          <a:off x="1273175" y="1574800"/>
          <a:ext cx="360363" cy="539750"/>
        </p:xfrm>
        <a:graphic>
          <a:graphicData uri="http://schemas.openxmlformats.org/presentationml/2006/ole">
            <mc:AlternateContent xmlns:mc="http://schemas.openxmlformats.org/markup-compatibility/2006">
              <mc:Choice xmlns:v="urn:schemas-microsoft-com:vml" Requires="v">
                <p:oleObj spid="_x0000_s6173" name="Equation" r:id="rId10" imgW="152280" imgH="228600" progId="Equation.3">
                  <p:embed/>
                </p:oleObj>
              </mc:Choice>
              <mc:Fallback>
                <p:oleObj name="Equation" r:id="rId10" imgW="1522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3175" y="1574800"/>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内容占位符 2"/>
          <p:cNvSpPr>
            <a:spLocks noGrp="1"/>
          </p:cNvSpPr>
          <p:nvPr>
            <p:ph idx="1"/>
          </p:nvPr>
        </p:nvSpPr>
        <p:spPr>
          <a:xfrm>
            <a:off x="4929569" y="3814739"/>
            <a:ext cx="4570219" cy="1318952"/>
          </a:xfrm>
        </p:spPr>
        <p:txBody>
          <a:bodyPr>
            <a:normAutofit fontScale="92500" lnSpcReduction="10000"/>
          </a:bodyPr>
          <a:lstStyle/>
          <a:p>
            <a:r>
              <a:rPr lang="en-US" altLang="zh-CN" sz="2000" dirty="0" smtClean="0"/>
              <a:t>Problems</a:t>
            </a:r>
          </a:p>
          <a:p>
            <a:pPr lvl="1"/>
            <a:r>
              <a:rPr lang="en-US" altLang="zh-CN" sz="2000" dirty="0" smtClean="0"/>
              <a:t>General graph</a:t>
            </a:r>
          </a:p>
          <a:p>
            <a:pPr lvl="1"/>
            <a:r>
              <a:rPr lang="en-US" altLang="zh-CN" sz="2000" dirty="0" smtClean="0"/>
              <a:t>Inaccessible nodes</a:t>
            </a:r>
          </a:p>
          <a:p>
            <a:pPr lvl="1"/>
            <a:r>
              <a:rPr lang="en-US" altLang="zh-CN" sz="2000" dirty="0" smtClean="0"/>
              <a:t>Edge delay estimation</a:t>
            </a:r>
          </a:p>
        </p:txBody>
      </p:sp>
      <p:pic>
        <p:nvPicPr>
          <p:cNvPr id="27" name="Picture 8"/>
          <p:cNvPicPr>
            <a:picLocks noChangeAspect="1" noChangeArrowheads="1"/>
          </p:cNvPicPr>
          <p:nvPr/>
        </p:nvPicPr>
        <p:blipFill>
          <a:blip r:embed="rId12"/>
          <a:srcRect/>
          <a:stretch>
            <a:fillRect/>
          </a:stretch>
        </p:blipFill>
        <p:spPr bwMode="auto">
          <a:xfrm>
            <a:off x="4787900" y="2276475"/>
            <a:ext cx="3573463" cy="1104900"/>
          </a:xfrm>
          <a:prstGeom prst="rect">
            <a:avLst/>
          </a:prstGeom>
          <a:noFill/>
          <a:ln w="9525">
            <a:noFill/>
            <a:miter lim="800000"/>
            <a:headEnd/>
            <a:tailEnd/>
          </a:ln>
        </p:spPr>
      </p:pic>
      <p:sp>
        <p:nvSpPr>
          <p:cNvPr id="25" name="灯片编号占位符 24"/>
          <p:cNvSpPr>
            <a:spLocks noGrp="1"/>
          </p:cNvSpPr>
          <p:nvPr>
            <p:ph type="sldNum" sz="quarter" idx="12"/>
          </p:nvPr>
        </p:nvSpPr>
        <p:spPr/>
        <p:txBody>
          <a:bodyPr/>
          <a:lstStyle/>
          <a:p>
            <a:r>
              <a:rPr lang="en-US" dirty="0" smtClean="0"/>
              <a:t>13</a:t>
            </a:r>
            <a:endParaRPr lang="en-US" dirty="0"/>
          </a:p>
        </p:txBody>
      </p:sp>
    </p:spTree>
    <p:extLst>
      <p:ext uri="{BB962C8B-B14F-4D97-AF65-F5344CB8AC3E}">
        <p14:creationId xmlns:p14="http://schemas.microsoft.com/office/powerpoint/2010/main" val="3112661121"/>
      </p:ext>
    </p:extLst>
  </p:cSld>
  <p:clrMapOvr>
    <a:masterClrMapping/>
  </p:clrMapOvr>
  <p:transition advTm="362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xit" presetSubtype="0" fill="hold" nodeType="with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fade">
                                      <p:cBhvr>
                                        <p:cTn id="23" dur="500"/>
                                        <p:tgtEl>
                                          <p:spTgt spid="2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32787"/>
                                        </p:tgtEl>
                                        <p:attrNameLst>
                                          <p:attrName>style.visibility</p:attrName>
                                        </p:attrNameLst>
                                      </p:cBhvr>
                                      <p:to>
                                        <p:strVal val="visible"/>
                                      </p:to>
                                    </p:set>
                                    <p:animEffect transition="in" filter="fade">
                                      <p:cBhvr>
                                        <p:cTn id="29" dur="500"/>
                                        <p:tgtEl>
                                          <p:spTgt spid="3278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xEl>
                                              <p:pRg st="3" end="3"/>
                                            </p:txEl>
                                          </p:spTgt>
                                        </p:tgtEl>
                                        <p:attrNameLst>
                                          <p:attrName>style.visibility</p:attrName>
                                        </p:attrNameLst>
                                      </p:cBhvr>
                                      <p:to>
                                        <p:strVal val="visible"/>
                                      </p:to>
                                    </p:set>
                                    <p:animEffect transition="in" filter="fade">
                                      <p:cBhvr>
                                        <p:cTn id="34"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00" name="标题 1"/>
          <p:cNvSpPr>
            <a:spLocks noGrp="1"/>
          </p:cNvSpPr>
          <p:nvPr>
            <p:ph type="title"/>
          </p:nvPr>
        </p:nvSpPr>
        <p:spPr/>
        <p:txBody>
          <a:bodyPr>
            <a:normAutofit/>
          </a:bodyPr>
          <a:lstStyle/>
          <a:p>
            <a:r>
              <a:rPr lang="en-US" altLang="zh-CN" sz="2800" dirty="0" smtClean="0"/>
              <a:t>Edge delay estimation</a:t>
            </a:r>
            <a:endParaRPr lang="zh-CN" altLang="en-US" sz="2800" dirty="0" smtClean="0"/>
          </a:p>
        </p:txBody>
      </p:sp>
      <p:cxnSp>
        <p:nvCxnSpPr>
          <p:cNvPr id="21" name="直接连接符 20"/>
          <p:cNvCxnSpPr/>
          <p:nvPr/>
        </p:nvCxnSpPr>
        <p:spPr>
          <a:xfrm>
            <a:off x="1672844" y="2163513"/>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rot="5400000">
            <a:off x="1655381" y="213493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直接连接符 22"/>
          <p:cNvCxnSpPr/>
          <p:nvPr/>
        </p:nvCxnSpPr>
        <p:spPr>
          <a:xfrm rot="5400000">
            <a:off x="2580100" y="3034257"/>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rot="5400000">
            <a:off x="789400" y="3013620"/>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a:off x="1679194" y="3944688"/>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1679194" y="2149226"/>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27" name="椭圆 26"/>
          <p:cNvSpPr/>
          <p:nvPr/>
        </p:nvSpPr>
        <p:spPr>
          <a:xfrm>
            <a:off x="1571244"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8" name="椭圆 27"/>
          <p:cNvSpPr/>
          <p:nvPr/>
        </p:nvSpPr>
        <p:spPr>
          <a:xfrm>
            <a:off x="3371469" y="205397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9" name="椭圆 28"/>
          <p:cNvSpPr/>
          <p:nvPr/>
        </p:nvSpPr>
        <p:spPr>
          <a:xfrm>
            <a:off x="1571244"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0" name="椭圆 29"/>
          <p:cNvSpPr/>
          <p:nvPr/>
        </p:nvSpPr>
        <p:spPr>
          <a:xfrm>
            <a:off x="3371469" y="385420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33794" name="Object 6"/>
          <p:cNvGraphicFramePr>
            <a:graphicFrameLocks noChangeAspect="1"/>
          </p:cNvGraphicFramePr>
          <p:nvPr/>
        </p:nvGraphicFramePr>
        <p:xfrm>
          <a:off x="1261681" y="2530226"/>
          <a:ext cx="360363" cy="539750"/>
        </p:xfrm>
        <a:graphic>
          <a:graphicData uri="http://schemas.openxmlformats.org/presentationml/2006/ole">
            <mc:AlternateContent xmlns:mc="http://schemas.openxmlformats.org/markup-compatibility/2006">
              <mc:Choice xmlns:v="urn:schemas-microsoft-com:vml" Requires="v">
                <p:oleObj spid="_x0000_s7206" name="公式" r:id="rId3" imgW="152280" imgH="228600" progId="Equation.3">
                  <p:embed/>
                </p:oleObj>
              </mc:Choice>
              <mc:Fallback>
                <p:oleObj name="公式" r:id="rId3" imgW="15228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681" y="2530226"/>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5" name="Object 7"/>
          <p:cNvGraphicFramePr>
            <a:graphicFrameLocks noChangeAspect="1"/>
          </p:cNvGraphicFramePr>
          <p:nvPr/>
        </p:nvGraphicFramePr>
        <p:xfrm>
          <a:off x="1807781" y="2387351"/>
          <a:ext cx="390525" cy="539750"/>
        </p:xfrm>
        <a:graphic>
          <a:graphicData uri="http://schemas.openxmlformats.org/presentationml/2006/ole">
            <mc:AlternateContent xmlns:mc="http://schemas.openxmlformats.org/markup-compatibility/2006">
              <mc:Choice xmlns:v="urn:schemas-microsoft-com:vml" Requires="v">
                <p:oleObj spid="_x0000_s7207" name="公式" r:id="rId5" imgW="164880" imgH="228600" progId="Equation.3">
                  <p:embed/>
                </p:oleObj>
              </mc:Choice>
              <mc:Fallback>
                <p:oleObj name="公式"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7781" y="238735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6" name="Object 8"/>
          <p:cNvGraphicFramePr>
            <a:graphicFrameLocks noChangeAspect="1"/>
          </p:cNvGraphicFramePr>
          <p:nvPr/>
        </p:nvGraphicFramePr>
        <p:xfrm>
          <a:off x="2255456" y="3106488"/>
          <a:ext cx="390525" cy="539750"/>
        </p:xfrm>
        <a:graphic>
          <a:graphicData uri="http://schemas.openxmlformats.org/presentationml/2006/ole">
            <mc:AlternateContent xmlns:mc="http://schemas.openxmlformats.org/markup-compatibility/2006">
              <mc:Choice xmlns:v="urn:schemas-microsoft-com:vml" Requires="v">
                <p:oleObj spid="_x0000_s7208" name="公式" r:id="rId7" imgW="164880" imgH="228600" progId="Equation.3">
                  <p:embed/>
                </p:oleObj>
              </mc:Choice>
              <mc:Fallback>
                <p:oleObj name="公式"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5456" y="310648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7" name="Object 9"/>
          <p:cNvGraphicFramePr>
            <a:graphicFrameLocks noChangeAspect="1"/>
          </p:cNvGraphicFramePr>
          <p:nvPr/>
        </p:nvGraphicFramePr>
        <p:xfrm>
          <a:off x="3465131" y="2674688"/>
          <a:ext cx="390525" cy="539750"/>
        </p:xfrm>
        <a:graphic>
          <a:graphicData uri="http://schemas.openxmlformats.org/presentationml/2006/ole">
            <mc:AlternateContent xmlns:mc="http://schemas.openxmlformats.org/markup-compatibility/2006">
              <mc:Choice xmlns:v="urn:schemas-microsoft-com:vml" Requires="v">
                <p:oleObj spid="_x0000_s7209" name="公式" r:id="rId9" imgW="164880" imgH="228600" progId="Equation.3">
                  <p:embed/>
                </p:oleObj>
              </mc:Choice>
              <mc:Fallback>
                <p:oleObj name="公式"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5131" y="267468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8" name="Object 10"/>
          <p:cNvGraphicFramePr>
            <a:graphicFrameLocks noChangeAspect="1"/>
          </p:cNvGraphicFramePr>
          <p:nvPr/>
        </p:nvGraphicFramePr>
        <p:xfrm>
          <a:off x="2241169" y="3790701"/>
          <a:ext cx="390525" cy="539750"/>
        </p:xfrm>
        <a:graphic>
          <a:graphicData uri="http://schemas.openxmlformats.org/presentationml/2006/ole">
            <mc:AlternateContent xmlns:mc="http://schemas.openxmlformats.org/markup-compatibility/2006">
              <mc:Choice xmlns:v="urn:schemas-microsoft-com:vml" Requires="v">
                <p:oleObj spid="_x0000_s7210" name="公式" r:id="rId11" imgW="164880" imgH="228600" progId="Equation.3">
                  <p:embed/>
                </p:oleObj>
              </mc:Choice>
              <mc:Fallback>
                <p:oleObj name="公式" r:id="rId11" imgW="1648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41169" y="379070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9" name="Object 11"/>
          <p:cNvGraphicFramePr>
            <a:graphicFrameLocks noChangeAspect="1"/>
          </p:cNvGraphicFramePr>
          <p:nvPr/>
        </p:nvGraphicFramePr>
        <p:xfrm>
          <a:off x="2312606" y="1628526"/>
          <a:ext cx="390525" cy="539750"/>
        </p:xfrm>
        <a:graphic>
          <a:graphicData uri="http://schemas.openxmlformats.org/presentationml/2006/ole">
            <mc:AlternateContent xmlns:mc="http://schemas.openxmlformats.org/markup-compatibility/2006">
              <mc:Choice xmlns:v="urn:schemas-microsoft-com:vml" Requires="v">
                <p:oleObj spid="_x0000_s7211" name="Equation" r:id="rId13" imgW="164880" imgH="228600" progId="Equation.3">
                  <p:embed/>
                </p:oleObj>
              </mc:Choice>
              <mc:Fallback>
                <p:oleObj name="Equation" r:id="rId13" imgW="1648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12606" y="1628526"/>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6"/>
          <p:cNvPicPr>
            <a:picLocks noChangeAspect="1" noChangeArrowheads="1"/>
          </p:cNvPicPr>
          <p:nvPr/>
        </p:nvPicPr>
        <p:blipFill>
          <a:blip r:embed="rId15"/>
          <a:srcRect/>
          <a:stretch>
            <a:fillRect/>
          </a:stretch>
        </p:blipFill>
        <p:spPr bwMode="auto">
          <a:xfrm>
            <a:off x="4403344" y="2763588"/>
            <a:ext cx="3684587" cy="360363"/>
          </a:xfrm>
          <a:prstGeom prst="rect">
            <a:avLst/>
          </a:prstGeom>
          <a:noFill/>
          <a:ln w="9525">
            <a:noFill/>
            <a:miter lim="800000"/>
            <a:headEnd/>
            <a:tailEnd/>
          </a:ln>
        </p:spPr>
      </p:pic>
      <p:sp>
        <p:nvSpPr>
          <p:cNvPr id="33" name="椭圆 32"/>
          <p:cNvSpPr/>
          <p:nvPr/>
        </p:nvSpPr>
        <p:spPr>
          <a:xfrm>
            <a:off x="1261681" y="2620713"/>
            <a:ext cx="360363" cy="449263"/>
          </a:xfrm>
          <a:prstGeom prst="ellipse">
            <a:avLst/>
          </a:prstGeom>
          <a:solidFill>
            <a:schemeClr val="bg1">
              <a:alpha val="0"/>
            </a:scheme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4" name="椭圆 33"/>
          <p:cNvSpPr/>
          <p:nvPr/>
        </p:nvSpPr>
        <p:spPr>
          <a:xfrm>
            <a:off x="3482414" y="2776467"/>
            <a:ext cx="360363" cy="449263"/>
          </a:xfrm>
          <a:prstGeom prst="ellipse">
            <a:avLst/>
          </a:prstGeom>
          <a:solidFill>
            <a:schemeClr val="bg1">
              <a:alpha val="0"/>
            </a:schemeClr>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5" name="Picture 7"/>
          <p:cNvPicPr>
            <a:picLocks noChangeAspect="1" noChangeArrowheads="1"/>
          </p:cNvPicPr>
          <p:nvPr/>
        </p:nvPicPr>
        <p:blipFill>
          <a:blip r:embed="rId16"/>
          <a:srcRect/>
          <a:stretch>
            <a:fillRect/>
          </a:stretch>
        </p:blipFill>
        <p:spPr bwMode="auto">
          <a:xfrm>
            <a:off x="8275256" y="2776467"/>
            <a:ext cx="269875" cy="260350"/>
          </a:xfrm>
          <a:prstGeom prst="rect">
            <a:avLst/>
          </a:prstGeom>
          <a:noFill/>
          <a:ln w="9525">
            <a:noFill/>
            <a:miter lim="800000"/>
            <a:headEnd/>
            <a:tailEnd/>
          </a:ln>
        </p:spPr>
      </p:pic>
      <p:sp>
        <p:nvSpPr>
          <p:cNvPr id="31" name="灯片编号占位符 30"/>
          <p:cNvSpPr>
            <a:spLocks noGrp="1"/>
          </p:cNvSpPr>
          <p:nvPr>
            <p:ph type="sldNum" sz="quarter" idx="12"/>
          </p:nvPr>
        </p:nvSpPr>
        <p:spPr/>
        <p:txBody>
          <a:bodyPr/>
          <a:lstStyle/>
          <a:p>
            <a:r>
              <a:rPr lang="en-US" dirty="0" smtClean="0"/>
              <a:t>14</a:t>
            </a:r>
            <a:endParaRPr lang="en-US" dirty="0"/>
          </a:p>
        </p:txBody>
      </p:sp>
    </p:spTree>
    <p:extLst>
      <p:ext uri="{BB962C8B-B14F-4D97-AF65-F5344CB8AC3E}">
        <p14:creationId xmlns:p14="http://schemas.microsoft.com/office/powerpoint/2010/main" val="133019181"/>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normAutofit/>
          </a:bodyPr>
          <a:lstStyle/>
          <a:p>
            <a:pPr eaLnBrk="1" hangingPunct="1"/>
            <a:r>
              <a:rPr lang="en-US" altLang="zh-CN" sz="2800" dirty="0" smtClean="0"/>
              <a:t>Idea 1: Cancellation</a:t>
            </a:r>
            <a:endParaRPr lang="zh-CN" altLang="en-US" sz="2800" dirty="0" smtClean="0"/>
          </a:p>
        </p:txBody>
      </p:sp>
      <p:sp>
        <p:nvSpPr>
          <p:cNvPr id="50" name="任意多边形 49"/>
          <p:cNvSpPr/>
          <p:nvPr/>
        </p:nvSpPr>
        <p:spPr>
          <a:xfrm>
            <a:off x="146050" y="2358880"/>
            <a:ext cx="1073150" cy="1063625"/>
          </a:xfrm>
          <a:custGeom>
            <a:avLst/>
            <a:gdLst>
              <a:gd name="connsiteX0" fmla="*/ 24342 w 2055284"/>
              <a:gd name="connsiteY0" fmla="*/ 78317 h 1978025"/>
              <a:gd name="connsiteX1" fmla="*/ 5292 w 2055284"/>
              <a:gd name="connsiteY1" fmla="*/ 1640417 h 1978025"/>
              <a:gd name="connsiteX2" fmla="*/ 56092 w 2055284"/>
              <a:gd name="connsiteY2" fmla="*/ 1881717 h 1978025"/>
              <a:gd name="connsiteX3" fmla="*/ 265642 w 2055284"/>
              <a:gd name="connsiteY3" fmla="*/ 1684867 h 1978025"/>
              <a:gd name="connsiteX4" fmla="*/ 672042 w 2055284"/>
              <a:gd name="connsiteY4" fmla="*/ 1259417 h 1978025"/>
              <a:gd name="connsiteX5" fmla="*/ 1770592 w 2055284"/>
              <a:gd name="connsiteY5" fmla="*/ 198967 h 1978025"/>
              <a:gd name="connsiteX6" fmla="*/ 2011892 w 2055284"/>
              <a:gd name="connsiteY6" fmla="*/ 65617 h 1978025"/>
              <a:gd name="connsiteX7" fmla="*/ 2030942 w 2055284"/>
              <a:gd name="connsiteY7" fmla="*/ 306917 h 1978025"/>
              <a:gd name="connsiteX8" fmla="*/ 2037292 w 2055284"/>
              <a:gd name="connsiteY8" fmla="*/ 802217 h 1978025"/>
              <a:gd name="connsiteX9" fmla="*/ 2043642 w 2055284"/>
              <a:gd name="connsiteY9" fmla="*/ 1786467 h 1978025"/>
              <a:gd name="connsiteX10" fmla="*/ 1967442 w 2055284"/>
              <a:gd name="connsiteY10" fmla="*/ 1951567 h 1978025"/>
              <a:gd name="connsiteX11" fmla="*/ 1789642 w 2055284"/>
              <a:gd name="connsiteY11" fmla="*/ 1799167 h 1978025"/>
              <a:gd name="connsiteX12" fmla="*/ 1497542 w 2055284"/>
              <a:gd name="connsiteY12" fmla="*/ 1481667 h 1978025"/>
              <a:gd name="connsiteX13" fmla="*/ 202142 w 2055284"/>
              <a:gd name="connsiteY13" fmla="*/ 167217 h 19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5284" h="1978025">
                <a:moveTo>
                  <a:pt x="24342" y="78317"/>
                </a:moveTo>
                <a:cubicBezTo>
                  <a:pt x="12171" y="709083"/>
                  <a:pt x="0" y="1339850"/>
                  <a:pt x="5292" y="1640417"/>
                </a:cubicBezTo>
                <a:cubicBezTo>
                  <a:pt x="10584" y="1940984"/>
                  <a:pt x="12700" y="1874309"/>
                  <a:pt x="56092" y="1881717"/>
                </a:cubicBezTo>
                <a:cubicBezTo>
                  <a:pt x="99484" y="1889125"/>
                  <a:pt x="162984" y="1788584"/>
                  <a:pt x="265642" y="1684867"/>
                </a:cubicBezTo>
                <a:cubicBezTo>
                  <a:pt x="368300" y="1581150"/>
                  <a:pt x="421217" y="1507067"/>
                  <a:pt x="672042" y="1259417"/>
                </a:cubicBezTo>
                <a:cubicBezTo>
                  <a:pt x="922867" y="1011767"/>
                  <a:pt x="1547284" y="397934"/>
                  <a:pt x="1770592" y="198967"/>
                </a:cubicBezTo>
                <a:cubicBezTo>
                  <a:pt x="1993900" y="0"/>
                  <a:pt x="1968500" y="47625"/>
                  <a:pt x="2011892" y="65617"/>
                </a:cubicBezTo>
                <a:cubicBezTo>
                  <a:pt x="2055284" y="83609"/>
                  <a:pt x="2026709" y="184150"/>
                  <a:pt x="2030942" y="306917"/>
                </a:cubicBezTo>
                <a:cubicBezTo>
                  <a:pt x="2035175" y="429684"/>
                  <a:pt x="2035175" y="555625"/>
                  <a:pt x="2037292" y="802217"/>
                </a:cubicBezTo>
                <a:cubicBezTo>
                  <a:pt x="2039409" y="1048809"/>
                  <a:pt x="2055284" y="1594909"/>
                  <a:pt x="2043642" y="1786467"/>
                </a:cubicBezTo>
                <a:cubicBezTo>
                  <a:pt x="2032000" y="1978025"/>
                  <a:pt x="2009775" y="1949450"/>
                  <a:pt x="1967442" y="1951567"/>
                </a:cubicBezTo>
                <a:cubicBezTo>
                  <a:pt x="1925109" y="1953684"/>
                  <a:pt x="1867959" y="1877484"/>
                  <a:pt x="1789642" y="1799167"/>
                </a:cubicBezTo>
                <a:cubicBezTo>
                  <a:pt x="1711325" y="1720850"/>
                  <a:pt x="1762125" y="1753659"/>
                  <a:pt x="1497542" y="1481667"/>
                </a:cubicBezTo>
                <a:cubicBezTo>
                  <a:pt x="1232959" y="1209675"/>
                  <a:pt x="404284" y="378884"/>
                  <a:pt x="202142" y="167217"/>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zh-CN" altLang="en-US"/>
          </a:p>
        </p:txBody>
      </p:sp>
      <p:sp>
        <p:nvSpPr>
          <p:cNvPr id="53" name="下箭头 52"/>
          <p:cNvSpPr/>
          <p:nvPr/>
        </p:nvSpPr>
        <p:spPr>
          <a:xfrm>
            <a:off x="6372225" y="3578400"/>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cxnSp>
        <p:nvCxnSpPr>
          <p:cNvPr id="55" name="直接连接符 54"/>
          <p:cNvCxnSpPr/>
          <p:nvPr/>
        </p:nvCxnSpPr>
        <p:spPr bwMode="auto">
          <a:xfrm>
            <a:off x="1670050" y="2511280"/>
            <a:ext cx="768350" cy="7175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bwMode="auto">
          <a:xfrm rot="10800000" flipV="1">
            <a:off x="3032125" y="2587480"/>
            <a:ext cx="777875"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4823" name="Picture 14"/>
          <p:cNvPicPr>
            <a:picLocks noChangeAspect="1" noChangeArrowheads="1"/>
          </p:cNvPicPr>
          <p:nvPr/>
        </p:nvPicPr>
        <p:blipFill>
          <a:blip r:embed="rId4"/>
          <a:srcRect/>
          <a:stretch>
            <a:fillRect/>
          </a:stretch>
        </p:blipFill>
        <p:spPr bwMode="auto">
          <a:xfrm>
            <a:off x="4500812" y="2402723"/>
            <a:ext cx="3887788" cy="1042987"/>
          </a:xfrm>
          <a:prstGeom prst="rect">
            <a:avLst/>
          </a:prstGeom>
          <a:noFill/>
          <a:ln w="9525">
            <a:noFill/>
            <a:miter lim="800000"/>
            <a:headEnd/>
            <a:tailEnd/>
          </a:ln>
        </p:spPr>
      </p:pic>
      <p:pic>
        <p:nvPicPr>
          <p:cNvPr id="34824" name="Picture 16"/>
          <p:cNvPicPr>
            <a:picLocks noChangeAspect="1" noChangeArrowheads="1"/>
          </p:cNvPicPr>
          <p:nvPr/>
        </p:nvPicPr>
        <p:blipFill>
          <a:blip r:embed="rId5"/>
          <a:srcRect/>
          <a:stretch>
            <a:fillRect/>
          </a:stretch>
        </p:blipFill>
        <p:spPr bwMode="auto">
          <a:xfrm>
            <a:off x="4529931" y="4429392"/>
            <a:ext cx="3684588" cy="360363"/>
          </a:xfrm>
          <a:prstGeom prst="rect">
            <a:avLst/>
          </a:prstGeom>
          <a:noFill/>
          <a:ln w="9525">
            <a:noFill/>
            <a:miter lim="800000"/>
            <a:headEnd/>
            <a:tailEnd/>
          </a:ln>
        </p:spPr>
      </p:pic>
      <p:sp>
        <p:nvSpPr>
          <p:cNvPr id="34825" name="TextBox 34"/>
          <p:cNvSpPr txBox="1">
            <a:spLocks noChangeArrowheads="1"/>
          </p:cNvSpPr>
          <p:nvPr/>
        </p:nvSpPr>
        <p:spPr bwMode="auto">
          <a:xfrm>
            <a:off x="1447800" y="2968480"/>
            <a:ext cx="312738" cy="646113"/>
          </a:xfrm>
          <a:prstGeom prst="rect">
            <a:avLst/>
          </a:prstGeom>
          <a:noFill/>
          <a:ln w="9525">
            <a:noFill/>
            <a:miter lim="800000"/>
            <a:headEnd/>
            <a:tailEnd/>
          </a:ln>
        </p:spPr>
        <p:txBody>
          <a:bodyPr wrap="none">
            <a:spAutoFit/>
          </a:bodyPr>
          <a:lstStyle/>
          <a:p>
            <a:r>
              <a:rPr lang="en-US" sz="3600" dirty="0"/>
              <a:t>,</a:t>
            </a:r>
          </a:p>
        </p:txBody>
      </p:sp>
      <p:sp>
        <p:nvSpPr>
          <p:cNvPr id="34826" name="TextBox 35"/>
          <p:cNvSpPr txBox="1">
            <a:spLocks noChangeArrowheads="1"/>
          </p:cNvSpPr>
          <p:nvPr/>
        </p:nvSpPr>
        <p:spPr bwMode="auto">
          <a:xfrm>
            <a:off x="2590800" y="2968480"/>
            <a:ext cx="312738" cy="646113"/>
          </a:xfrm>
          <a:prstGeom prst="rect">
            <a:avLst/>
          </a:prstGeom>
          <a:noFill/>
          <a:ln w="9525">
            <a:noFill/>
            <a:miter lim="800000"/>
            <a:headEnd/>
            <a:tailEnd/>
          </a:ln>
        </p:spPr>
        <p:txBody>
          <a:bodyPr wrap="none">
            <a:spAutoFit/>
          </a:bodyPr>
          <a:lstStyle/>
          <a:p>
            <a:r>
              <a:rPr lang="en-US" sz="3600" dirty="0"/>
              <a:t>,</a:t>
            </a:r>
          </a:p>
        </p:txBody>
      </p:sp>
      <p:cxnSp>
        <p:nvCxnSpPr>
          <p:cNvPr id="45" name="直接连接符 58"/>
          <p:cNvCxnSpPr/>
          <p:nvPr/>
        </p:nvCxnSpPr>
        <p:spPr bwMode="auto">
          <a:xfrm rot="5400000">
            <a:off x="580231" y="4750449"/>
            <a:ext cx="1433513"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58"/>
          <p:cNvCxnSpPr/>
          <p:nvPr/>
        </p:nvCxnSpPr>
        <p:spPr bwMode="auto">
          <a:xfrm rot="5400000">
            <a:off x="1948656" y="4750449"/>
            <a:ext cx="1433513"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下箭头 78"/>
          <p:cNvSpPr/>
          <p:nvPr/>
        </p:nvSpPr>
        <p:spPr>
          <a:xfrm>
            <a:off x="1905000" y="3579154"/>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pSp>
        <p:nvGrpSpPr>
          <p:cNvPr id="32" name="组合 31"/>
          <p:cNvGrpSpPr/>
          <p:nvPr/>
        </p:nvGrpSpPr>
        <p:grpSpPr>
          <a:xfrm>
            <a:off x="13530" y="70432"/>
            <a:ext cx="1891470" cy="1923202"/>
            <a:chOff x="-2184469" y="117476"/>
            <a:chExt cx="2593975" cy="2701925"/>
          </a:xfrm>
        </p:grpSpPr>
        <p:cxnSp>
          <p:nvCxnSpPr>
            <p:cNvPr id="14" name="直接连接符 13"/>
            <p:cNvCxnSpPr/>
            <p:nvPr/>
          </p:nvCxnSpPr>
          <p:spPr>
            <a:xfrm>
              <a:off x="-1773306" y="652463"/>
              <a:ext cx="1790700" cy="1798638"/>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rot="5400000">
              <a:off x="-1790769" y="623888"/>
              <a:ext cx="1797050" cy="181610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rot="5400000">
              <a:off x="-866050" y="1523207"/>
              <a:ext cx="172878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rot="5400000">
              <a:off x="-2656750" y="1502570"/>
              <a:ext cx="17287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1766956" y="2433638"/>
              <a:ext cx="17272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1766956" y="638176"/>
              <a:ext cx="1727200" cy="0"/>
            </a:xfrm>
            <a:prstGeom prst="line">
              <a:avLst/>
            </a:prstGeom>
            <a:ln w="38100"/>
          </p:spPr>
          <p:style>
            <a:lnRef idx="1">
              <a:schemeClr val="dk1"/>
            </a:lnRef>
            <a:fillRef idx="0">
              <a:schemeClr val="dk1"/>
            </a:fillRef>
            <a:effectRef idx="0">
              <a:schemeClr val="dk1"/>
            </a:effectRef>
            <a:fontRef idx="minor">
              <a:schemeClr val="tx1"/>
            </a:fontRef>
          </p:style>
        </p:cxnSp>
        <p:sp>
          <p:nvSpPr>
            <p:cNvPr id="20" name="椭圆 19"/>
            <p:cNvSpPr/>
            <p:nvPr/>
          </p:nvSpPr>
          <p:spPr>
            <a:xfrm>
              <a:off x="-1874906" y="54292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1" name="椭圆 20"/>
            <p:cNvSpPr/>
            <p:nvPr/>
          </p:nvSpPr>
          <p:spPr>
            <a:xfrm>
              <a:off x="-74681" y="542926"/>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2" name="椭圆 21"/>
            <p:cNvSpPr/>
            <p:nvPr/>
          </p:nvSpPr>
          <p:spPr>
            <a:xfrm>
              <a:off x="-1874906" y="234315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23" name="椭圆 22"/>
            <p:cNvSpPr/>
            <p:nvPr/>
          </p:nvSpPr>
          <p:spPr>
            <a:xfrm>
              <a:off x="-74681" y="2343151"/>
              <a:ext cx="179387" cy="1793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graphicFrame>
          <p:nvGraphicFramePr>
            <p:cNvPr id="24" name="Object 6"/>
            <p:cNvGraphicFramePr>
              <a:graphicFrameLocks noChangeAspect="1"/>
            </p:cNvGraphicFramePr>
            <p:nvPr/>
          </p:nvGraphicFramePr>
          <p:xfrm>
            <a:off x="-2184469" y="1019176"/>
            <a:ext cx="360363" cy="539750"/>
          </p:xfrm>
          <a:graphic>
            <a:graphicData uri="http://schemas.openxmlformats.org/presentationml/2006/ole">
              <mc:AlternateContent xmlns:mc="http://schemas.openxmlformats.org/markup-compatibility/2006">
                <mc:Choice xmlns:v="urn:schemas-microsoft-com:vml" Requires="v">
                  <p:oleObj spid="_x0000_s8230" name="公式" r:id="rId6" imgW="152280" imgH="228600" progId="Equation.3">
                    <p:embed/>
                  </p:oleObj>
                </mc:Choice>
                <mc:Fallback>
                  <p:oleObj name="公式" r:id="rId6" imgW="15228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69" y="1019176"/>
                          <a:ext cx="360363"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7"/>
            <p:cNvGraphicFramePr>
              <a:graphicFrameLocks noChangeAspect="1"/>
            </p:cNvGraphicFramePr>
            <p:nvPr/>
          </p:nvGraphicFramePr>
          <p:xfrm>
            <a:off x="-1638369" y="876301"/>
            <a:ext cx="390525" cy="539750"/>
          </p:xfrm>
          <a:graphic>
            <a:graphicData uri="http://schemas.openxmlformats.org/presentationml/2006/ole">
              <mc:AlternateContent xmlns:mc="http://schemas.openxmlformats.org/markup-compatibility/2006">
                <mc:Choice xmlns:v="urn:schemas-microsoft-com:vml" Requires="v">
                  <p:oleObj spid="_x0000_s8231" name="公式" r:id="rId8" imgW="164880" imgH="228600" progId="Equation.3">
                    <p:embed/>
                  </p:oleObj>
                </mc:Choice>
                <mc:Fallback>
                  <p:oleObj name="公式" r:id="rId8" imgW="16488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369" y="87630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8"/>
            <p:cNvGraphicFramePr>
              <a:graphicFrameLocks noChangeAspect="1"/>
            </p:cNvGraphicFramePr>
            <p:nvPr/>
          </p:nvGraphicFramePr>
          <p:xfrm>
            <a:off x="-1190694" y="1595438"/>
            <a:ext cx="390525" cy="539750"/>
          </p:xfrm>
          <a:graphic>
            <a:graphicData uri="http://schemas.openxmlformats.org/presentationml/2006/ole">
              <mc:AlternateContent xmlns:mc="http://schemas.openxmlformats.org/markup-compatibility/2006">
                <mc:Choice xmlns:v="urn:schemas-microsoft-com:vml" Requires="v">
                  <p:oleObj spid="_x0000_s8232" name="公式" r:id="rId10" imgW="164880" imgH="228600" progId="Equation.3">
                    <p:embed/>
                  </p:oleObj>
                </mc:Choice>
                <mc:Fallback>
                  <p:oleObj name="公式" r:id="rId10" imgW="1648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0694" y="159543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9"/>
            <p:cNvGraphicFramePr>
              <a:graphicFrameLocks noChangeAspect="1"/>
            </p:cNvGraphicFramePr>
            <p:nvPr/>
          </p:nvGraphicFramePr>
          <p:xfrm>
            <a:off x="18981" y="1163638"/>
            <a:ext cx="390525" cy="539750"/>
          </p:xfrm>
          <a:graphic>
            <a:graphicData uri="http://schemas.openxmlformats.org/presentationml/2006/ole">
              <mc:AlternateContent xmlns:mc="http://schemas.openxmlformats.org/markup-compatibility/2006">
                <mc:Choice xmlns:v="urn:schemas-microsoft-com:vml" Requires="v">
                  <p:oleObj spid="_x0000_s8233" name="公式" r:id="rId12" imgW="164880" imgH="228600" progId="Equation.3">
                    <p:embed/>
                  </p:oleObj>
                </mc:Choice>
                <mc:Fallback>
                  <p:oleObj name="公式" r:id="rId12" imgW="16488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981" y="1163638"/>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0"/>
            <p:cNvGraphicFramePr>
              <a:graphicFrameLocks noChangeAspect="1"/>
            </p:cNvGraphicFramePr>
            <p:nvPr/>
          </p:nvGraphicFramePr>
          <p:xfrm>
            <a:off x="-1204981" y="2279651"/>
            <a:ext cx="390525" cy="539750"/>
          </p:xfrm>
          <a:graphic>
            <a:graphicData uri="http://schemas.openxmlformats.org/presentationml/2006/ole">
              <mc:AlternateContent xmlns:mc="http://schemas.openxmlformats.org/markup-compatibility/2006">
                <mc:Choice xmlns:v="urn:schemas-microsoft-com:vml" Requires="v">
                  <p:oleObj spid="_x0000_s8234" name="公式" r:id="rId14" imgW="164880" imgH="228600" progId="Equation.3">
                    <p:embed/>
                  </p:oleObj>
                </mc:Choice>
                <mc:Fallback>
                  <p:oleObj name="公式" r:id="rId14" imgW="16488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04981" y="2279651"/>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11"/>
            <p:cNvGraphicFramePr>
              <a:graphicFrameLocks noChangeAspect="1"/>
            </p:cNvGraphicFramePr>
            <p:nvPr/>
          </p:nvGraphicFramePr>
          <p:xfrm>
            <a:off x="-1093788" y="117476"/>
            <a:ext cx="390525" cy="539750"/>
          </p:xfrm>
          <a:graphic>
            <a:graphicData uri="http://schemas.openxmlformats.org/presentationml/2006/ole">
              <mc:AlternateContent xmlns:mc="http://schemas.openxmlformats.org/markup-compatibility/2006">
                <mc:Choice xmlns:v="urn:schemas-microsoft-com:vml" Requires="v">
                  <p:oleObj spid="_x0000_s8235" name="Equation" r:id="rId16" imgW="164880" imgH="228600" progId="Equation.3">
                    <p:embed/>
                  </p:oleObj>
                </mc:Choice>
                <mc:Fallback>
                  <p:oleObj name="Equation" r:id="rId16" imgW="16488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3788" y="117476"/>
                          <a:ext cx="39052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3" name="下箭头 78"/>
          <p:cNvSpPr/>
          <p:nvPr/>
        </p:nvSpPr>
        <p:spPr>
          <a:xfrm rot="-5400000">
            <a:off x="4055321" y="2750432"/>
            <a:ext cx="215900" cy="43180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ndParaRPr>
          </a:p>
        </p:txBody>
      </p:sp>
      <p:sp>
        <p:nvSpPr>
          <p:cNvPr id="34" name="灯片编号占位符 33"/>
          <p:cNvSpPr>
            <a:spLocks noGrp="1"/>
          </p:cNvSpPr>
          <p:nvPr>
            <p:ph type="sldNum" sz="quarter" idx="12"/>
          </p:nvPr>
        </p:nvSpPr>
        <p:spPr/>
        <p:txBody>
          <a:bodyPr/>
          <a:lstStyle/>
          <a:p>
            <a:r>
              <a:rPr lang="en-US" dirty="0" smtClean="0"/>
              <a:t>15</a:t>
            </a:r>
            <a:endParaRPr lang="en-US" dirty="0"/>
          </a:p>
        </p:txBody>
      </p:sp>
    </p:spTree>
    <p:custDataLst>
      <p:tags r:id="rId2"/>
    </p:custDataLst>
    <p:extLst>
      <p:ext uri="{BB962C8B-B14F-4D97-AF65-F5344CB8AC3E}">
        <p14:creationId xmlns:p14="http://schemas.microsoft.com/office/powerpoint/2010/main" val="3915225477"/>
      </p:ext>
    </p:extLst>
  </p:cSld>
  <p:clrMapOvr>
    <a:masterClrMapping/>
  </p:clrMapOvr>
  <p:transition advTm="317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825"/>
                                        </p:tgtEl>
                                        <p:attrNameLst>
                                          <p:attrName>style.visibility</p:attrName>
                                        </p:attrNameLst>
                                      </p:cBhvr>
                                      <p:to>
                                        <p:strVal val="visible"/>
                                      </p:to>
                                    </p:set>
                                    <p:animEffect transition="in" filter="fade">
                                      <p:cBhvr>
                                        <p:cTn id="14" dur="500"/>
                                        <p:tgtEl>
                                          <p:spTgt spid="3482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6"/>
                                        </p:tgtEl>
                                        <p:attrNameLst>
                                          <p:attrName>style.visibility</p:attrName>
                                        </p:attrNameLst>
                                      </p:cBhvr>
                                      <p:to>
                                        <p:strVal val="visible"/>
                                      </p:to>
                                    </p:set>
                                    <p:animEffect transition="in" filter="fade">
                                      <p:cBhvr>
                                        <p:cTn id="21" dur="500"/>
                                        <p:tgtEl>
                                          <p:spTgt spid="348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4823"/>
                                        </p:tgtEl>
                                        <p:attrNameLst>
                                          <p:attrName>style.visibility</p:attrName>
                                        </p:attrNameLst>
                                      </p:cBhvr>
                                      <p:to>
                                        <p:strVal val="visible"/>
                                      </p:to>
                                    </p:set>
                                    <p:animEffect transition="in" filter="fade">
                                      <p:cBhvr>
                                        <p:cTn id="30" dur="500"/>
                                        <p:tgtEl>
                                          <p:spTgt spid="348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34824"/>
                                        </p:tgtEl>
                                        <p:attrNameLst>
                                          <p:attrName>style.visibility</p:attrName>
                                        </p:attrNameLst>
                                      </p:cBhvr>
                                      <p:to>
                                        <p:strVal val="visible"/>
                                      </p:to>
                                    </p:set>
                                    <p:animEffect transition="in" filter="fade">
                                      <p:cBhvr>
                                        <p:cTn id="50" dur="5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34825" grpId="0"/>
      <p:bldP spid="34826" grpId="0"/>
      <p:bldP spid="47"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ags/tag10.xml><?xml version="1.0" encoding="utf-8"?>
<p:tagLst xmlns:a="http://schemas.openxmlformats.org/drawingml/2006/main" xmlns:r="http://schemas.openxmlformats.org/officeDocument/2006/relationships" xmlns:p="http://schemas.openxmlformats.org/presentationml/2006/main">
  <p:tag name="TIMING" val="|0.1|8.2|2.7|0.7|0.2"/>
</p:tagLst>
</file>

<file path=ppt/tags/tag11.xml><?xml version="1.0" encoding="utf-8"?>
<p:tagLst xmlns:a="http://schemas.openxmlformats.org/drawingml/2006/main" xmlns:r="http://schemas.openxmlformats.org/officeDocument/2006/relationships" xmlns:p="http://schemas.openxmlformats.org/presentationml/2006/main">
  <p:tag name="TIMING" val="|0.3|0.3|0.2|0.2"/>
</p:tagLst>
</file>

<file path=ppt/tags/tag12.xml><?xml version="1.0" encoding="utf-8"?>
<p:tagLst xmlns:a="http://schemas.openxmlformats.org/drawingml/2006/main" xmlns:r="http://schemas.openxmlformats.org/officeDocument/2006/relationships" xmlns:p="http://schemas.openxmlformats.org/presentationml/2006/main">
  <p:tag name="TIMING" val="|0.5|0.6"/>
</p:tagLst>
</file>

<file path=ppt/tags/tag13.xml><?xml version="1.0" encoding="utf-8"?>
<p:tagLst xmlns:a="http://schemas.openxmlformats.org/drawingml/2006/main" xmlns:r="http://schemas.openxmlformats.org/officeDocument/2006/relationships" xmlns:p="http://schemas.openxmlformats.org/presentationml/2006/main">
  <p:tag name="TIMING" val="|27.2|8.6"/>
</p:tagLst>
</file>

<file path=ppt/tags/tag14.xml><?xml version="1.0" encoding="utf-8"?>
<p:tagLst xmlns:a="http://schemas.openxmlformats.org/drawingml/2006/main" xmlns:r="http://schemas.openxmlformats.org/officeDocument/2006/relationships" xmlns:p="http://schemas.openxmlformats.org/presentationml/2006/main">
  <p:tag name="TIMING" val="|5.8|12.6"/>
</p:tagLst>
</file>

<file path=ppt/tags/tag15.xml><?xml version="1.0" encoding="utf-8"?>
<p:tagLst xmlns:a="http://schemas.openxmlformats.org/drawingml/2006/main" xmlns:r="http://schemas.openxmlformats.org/officeDocument/2006/relationships" xmlns:p="http://schemas.openxmlformats.org/presentationml/2006/main">
  <p:tag name="TIMING" val="|0.7|0.2|0.1|0.3"/>
</p:tagLst>
</file>

<file path=ppt/tags/tag16.xml><?xml version="1.0" encoding="utf-8"?>
<p:tagLst xmlns:a="http://schemas.openxmlformats.org/drawingml/2006/main" xmlns:r="http://schemas.openxmlformats.org/officeDocument/2006/relationships" xmlns:p="http://schemas.openxmlformats.org/presentationml/2006/main">
  <p:tag name="TIMING" val="|0.1|1"/>
</p:tagLst>
</file>

<file path=ppt/tags/tag17.xml><?xml version="1.0" encoding="utf-8"?>
<p:tagLst xmlns:a="http://schemas.openxmlformats.org/drawingml/2006/main" xmlns:r="http://schemas.openxmlformats.org/officeDocument/2006/relationships" xmlns:p="http://schemas.openxmlformats.org/presentationml/2006/main">
  <p:tag name="TIMING" val="|0|0.1"/>
</p:tagLst>
</file>

<file path=ppt/tags/tag18.xml><?xml version="1.0" encoding="utf-8"?>
<p:tagLst xmlns:a="http://schemas.openxmlformats.org/drawingml/2006/main" xmlns:r="http://schemas.openxmlformats.org/officeDocument/2006/relationships" xmlns:p="http://schemas.openxmlformats.org/presentationml/2006/main">
  <p:tag name="TIMING" val="|0|0.4|0.2|0.3"/>
</p:tagLst>
</file>

<file path=ppt/tags/tag19.xml><?xml version="1.0" encoding="utf-8"?>
<p:tagLst xmlns:a="http://schemas.openxmlformats.org/drawingml/2006/main" xmlns:r="http://schemas.openxmlformats.org/officeDocument/2006/relationships" xmlns:p="http://schemas.openxmlformats.org/presentationml/2006/main">
  <p:tag name="TIMING" val="|2.9|0.2"/>
</p:tagLst>
</file>

<file path=ppt/tags/tag2.xml><?xml version="1.0" encoding="utf-8"?>
<p:tagLst xmlns:a="http://schemas.openxmlformats.org/drawingml/2006/main" xmlns:r="http://schemas.openxmlformats.org/officeDocument/2006/relationships" xmlns:p="http://schemas.openxmlformats.org/presentationml/2006/main">
  <p:tag name="TIMING" val="|0|0|0"/>
</p:tagLst>
</file>

<file path=ppt/tags/tag20.xml><?xml version="1.0" encoding="utf-8"?>
<p:tagLst xmlns:a="http://schemas.openxmlformats.org/drawingml/2006/main" xmlns:r="http://schemas.openxmlformats.org/officeDocument/2006/relationships" xmlns:p="http://schemas.openxmlformats.org/presentationml/2006/main">
  <p:tag name="TIMING" val="|1|0.4|1.6|1.3"/>
</p:tagLst>
</file>

<file path=ppt/tags/tag21.xml><?xml version="1.0" encoding="utf-8"?>
<p:tagLst xmlns:a="http://schemas.openxmlformats.org/drawingml/2006/main" xmlns:r="http://schemas.openxmlformats.org/officeDocument/2006/relationships" xmlns:p="http://schemas.openxmlformats.org/presentationml/2006/main">
  <p:tag name="TIMING" val="|3.9|0.5|20.4|1.1"/>
</p:tagLst>
</file>

<file path=ppt/tags/tag22.xml><?xml version="1.0" encoding="utf-8"?>
<p:tagLst xmlns:a="http://schemas.openxmlformats.org/drawingml/2006/main" xmlns:r="http://schemas.openxmlformats.org/officeDocument/2006/relationships" xmlns:p="http://schemas.openxmlformats.org/presentationml/2006/main">
  <p:tag name="TIMING" val="|9.2|22.4|1.1|3.5|5.6|4.8|19.9|8.7"/>
</p:tagLst>
</file>

<file path=ppt/tags/tag3.xml><?xml version="1.0" encoding="utf-8"?>
<p:tagLst xmlns:a="http://schemas.openxmlformats.org/drawingml/2006/main" xmlns:r="http://schemas.openxmlformats.org/officeDocument/2006/relationships" xmlns:p="http://schemas.openxmlformats.org/presentationml/2006/main">
  <p:tag name="TIMING" val="|8.7|37.9|21.2|62.1"/>
</p:tagLst>
</file>

<file path=ppt/tags/tag4.xml><?xml version="1.0" encoding="utf-8"?>
<p:tagLst xmlns:a="http://schemas.openxmlformats.org/drawingml/2006/main" xmlns:r="http://schemas.openxmlformats.org/officeDocument/2006/relationships" xmlns:p="http://schemas.openxmlformats.org/presentationml/2006/main">
  <p:tag name="TIMING" val="|64.3|0.9|2.2|8.7|46.8|21.1|3.3|16.9"/>
</p:tagLst>
</file>

<file path=ppt/tags/tag5.xml><?xml version="1.0" encoding="utf-8"?>
<p:tagLst xmlns:a="http://schemas.openxmlformats.org/drawingml/2006/main" xmlns:r="http://schemas.openxmlformats.org/officeDocument/2006/relationships" xmlns:p="http://schemas.openxmlformats.org/presentationml/2006/main">
  <p:tag name="TIMING" val="|64.3|0.9|2.2|8.7|46.8|21.1|3.3|16.9"/>
</p:tagLst>
</file>

<file path=ppt/tags/tag6.xml><?xml version="1.0" encoding="utf-8"?>
<p:tagLst xmlns:a="http://schemas.openxmlformats.org/drawingml/2006/main" xmlns:r="http://schemas.openxmlformats.org/officeDocument/2006/relationships" xmlns:p="http://schemas.openxmlformats.org/presentationml/2006/main">
  <p:tag name="TIMING" val="|0|0|0"/>
</p:tagLst>
</file>

<file path=ppt/tags/tag7.xml><?xml version="1.0" encoding="utf-8"?>
<p:tagLst xmlns:a="http://schemas.openxmlformats.org/drawingml/2006/main" xmlns:r="http://schemas.openxmlformats.org/officeDocument/2006/relationships" xmlns:p="http://schemas.openxmlformats.org/presentationml/2006/main">
  <p:tag name="TIMING" val="|8.7|37.9|21.2|62.1"/>
</p:tagLst>
</file>

<file path=ppt/tags/tag8.xml><?xml version="1.0" encoding="utf-8"?>
<p:tagLst xmlns:a="http://schemas.openxmlformats.org/drawingml/2006/main" xmlns:r="http://schemas.openxmlformats.org/officeDocument/2006/relationships" xmlns:p="http://schemas.openxmlformats.org/presentationml/2006/main">
  <p:tag name="TIMING" val="|46.7"/>
</p:tagLst>
</file>

<file path=ppt/tags/tag9.xml><?xml version="1.0" encoding="utf-8"?>
<p:tagLst xmlns:a="http://schemas.openxmlformats.org/drawingml/2006/main" xmlns:r="http://schemas.openxmlformats.org/officeDocument/2006/relationships" xmlns:p="http://schemas.openxmlformats.org/presentationml/2006/main">
  <p:tag name="TIMING" val="|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TotalTime>
  <Words>1965</Words>
  <Application>Microsoft Office PowerPoint</Application>
  <PresentationFormat>On-screen Show (4:3)</PresentationFormat>
  <Paragraphs>586</Paragraphs>
  <Slides>104</Slides>
  <Notes>12</Notes>
  <HiddenSlides>33</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07" baseType="lpstr">
      <vt:lpstr>Office Theme</vt:lpstr>
      <vt:lpstr>Equation</vt:lpstr>
      <vt:lpstr>公式</vt:lpstr>
      <vt:lpstr>Fast and robust sparse recovery</vt:lpstr>
      <vt:lpstr>PowerPoint Presentation</vt:lpstr>
      <vt:lpstr>PowerPoint Presentation</vt:lpstr>
      <vt:lpstr>A. Compressive sensing</vt:lpstr>
      <vt:lpstr>A. Robust compressive sensing</vt:lpstr>
      <vt:lpstr>Tomography</vt:lpstr>
      <vt:lpstr>B. Tomography </vt:lpstr>
      <vt:lpstr>B. Network Tomography</vt:lpstr>
      <vt:lpstr>C. Robust group testing</vt:lpstr>
      <vt:lpstr>PowerPoint Presentation</vt:lpstr>
      <vt:lpstr>A. Robust compressive sensing</vt:lpstr>
      <vt:lpstr>Apps: 1. Compression</vt:lpstr>
      <vt:lpstr>Apps: 2. Fast(er) Fourier Transform</vt:lpstr>
      <vt:lpstr>Apps: 3. One-pixel camera</vt:lpstr>
      <vt:lpstr>PowerPoint Presentation</vt:lpstr>
      <vt:lpstr>PowerPoint Presentation</vt:lpstr>
      <vt:lpstr>PowerPoint Presentation</vt:lpstr>
      <vt:lpstr>PowerPoint Presentation</vt:lpstr>
      <vt:lpstr>PowerPoint Presentation</vt:lpstr>
      <vt:lpstr>(Information-theoretically) order-optimal</vt:lpstr>
      <vt:lpstr> SHO-FA:SHO(rt)-FA(st)</vt:lpstr>
      <vt:lpstr>PowerPoint Presentation</vt:lpstr>
      <vt:lpstr>SHO(rt)-FA(st) O(k) meas., O(k) steps</vt:lpstr>
      <vt:lpstr>1. Graph-Matrix</vt:lpstr>
      <vt:lpstr>1. Graph-Matrix</vt:lpstr>
      <vt:lpstr>1. Graph-Matrix</vt:lpstr>
      <vt:lpstr>2. (Most) x-expansion</vt:lpstr>
      <vt:lpstr>3. “Many” leafs</vt:lpstr>
      <vt:lpstr>4. Matrix</vt:lpstr>
      <vt:lpstr>Encoding – Recap.</vt:lpstr>
      <vt:lpstr>Decoding – Initialization</vt:lpstr>
      <vt:lpstr>Decoding – Leaf Check(2-Failed-ID)</vt:lpstr>
      <vt:lpstr>Decoding – Leaf Check (4-Failed-VER)</vt:lpstr>
      <vt:lpstr>Decoding – Leaf Check(1-Passed)</vt:lpstr>
      <vt:lpstr>Decoding – Step 4 (4-Passed/STOP)</vt:lpstr>
      <vt:lpstr>Decoding – Recap.</vt:lpstr>
      <vt:lpstr>Decoding – Recap.</vt:lpstr>
      <vt:lpstr>PowerPoint Presentation</vt:lpstr>
      <vt:lpstr>Noise/approx. sparsity</vt:lpstr>
      <vt:lpstr>Meas/phase error</vt:lpstr>
      <vt:lpstr>Correlated phase meas.</vt:lpstr>
      <vt:lpstr>Correlated phase meas.</vt:lpstr>
      <vt:lpstr>Correlated phase meas.</vt:lpstr>
      <vt:lpstr>PowerPoint Presentation</vt:lpstr>
      <vt:lpstr>PowerPoint Presentation</vt:lpstr>
      <vt:lpstr>B. Network Tomography</vt:lpstr>
      <vt:lpstr>PowerPoint Presentation</vt:lpstr>
      <vt:lpstr>A Better TOMORROW</vt:lpstr>
      <vt:lpstr>SHO-FA</vt:lpstr>
      <vt:lpstr>PowerPoint Presentation</vt:lpstr>
      <vt:lpstr>2. Better mimicking of desired T</vt:lpstr>
      <vt:lpstr>Node delay estimation</vt:lpstr>
      <vt:lpstr>Node delay estimation</vt:lpstr>
      <vt:lpstr>PowerPoint Presentation</vt:lpstr>
      <vt:lpstr>Edge delay estimation</vt:lpstr>
      <vt:lpstr>Idea 1: Cancellation</vt:lpstr>
      <vt:lpstr>Idea 2: “Loopy” measurements</vt:lpstr>
      <vt:lpstr>PowerPoint Presentation</vt:lpstr>
      <vt:lpstr>SHO-FA +  Cancellations +  Loopy measurements </vt:lpstr>
      <vt:lpstr>SHO-FA +  Cancellations +  Loopy measurements </vt:lpstr>
      <vt:lpstr>SHO-FA +  Cancellations +  Loopy measurements </vt:lpstr>
      <vt:lpstr>C. GROTESQUE: Noisy GROup TESting (QUick and Efficient)</vt:lpstr>
      <vt:lpstr>PowerPoint Presentation</vt:lpstr>
      <vt:lpstr>PowerPoint Presentation</vt:lpstr>
      <vt:lpstr>PowerPoint Presentation</vt:lpstr>
      <vt:lpstr>Hammer: GROTESQUE testing</vt:lpstr>
      <vt:lpstr>Multiplicity</vt:lpstr>
      <vt:lpstr>Localization</vt:lpstr>
      <vt:lpstr>Nail: “Good” Partioning</vt:lpstr>
      <vt:lpstr>Adaptive Group Testing</vt:lpstr>
      <vt:lpstr>Adaptive Group Testing</vt:lpstr>
      <vt:lpstr>Adaptive Group Testing</vt:lpstr>
      <vt:lpstr>Adaptive Group Testing</vt:lpstr>
      <vt:lpstr>Non-Adaptive Group Testing</vt:lpstr>
      <vt:lpstr>Non-Adaptive Group Testing</vt:lpstr>
      <vt:lpstr>2-Stage Adaptive Group Testing</vt:lpstr>
      <vt:lpstr>2-Stage Adaptive Group Testing</vt:lpstr>
      <vt:lpstr>2-Stage Adaptive Group Testing</vt:lpstr>
      <vt:lpstr>2-Stage Adaptive Group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High-Level Overview</vt:lpstr>
      <vt:lpstr>High-Level Overview</vt:lpstr>
      <vt:lpstr>Bipartite Graph → Sensing Matrix </vt:lpstr>
      <vt:lpstr>Bipartite Graph → Sensing Matrix </vt:lpstr>
      <vt:lpstr>Sensing Matrix→ Measurement Design</vt:lpstr>
      <vt:lpstr>2. Better mimicking of desired A</vt:lpstr>
      <vt:lpstr>Node delay estimation</vt:lpstr>
      <vt:lpstr>Node delay estimation</vt:lpstr>
      <vt:lpstr>PowerPoint Presentation</vt:lpstr>
      <vt:lpstr>Edge delay estimation</vt:lpstr>
      <vt:lpstr>Idea 1: Cancellation</vt:lpstr>
      <vt:lpstr>Idea 2: “Loopy” measurements</vt:lpstr>
      <vt:lpstr>SHO-FA +  Cancellations +  Loopy measurements </vt:lpstr>
      <vt:lpstr>D. Threshold Group Testing</vt:lpstr>
      <vt:lpstr>Summary</vt:lpstr>
      <vt:lpstr>Thank you 謝謝</vt:lpstr>
    </vt:vector>
  </TitlesOfParts>
  <Company>The Chinese University of Hong Kong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and robust sparse recovery</dc:title>
  <dc:creator>Mayank Bakshi</dc:creator>
  <cp:lastModifiedBy>lklun</cp:lastModifiedBy>
  <cp:revision>18</cp:revision>
  <dcterms:created xsi:type="dcterms:W3CDTF">2013-04-24T07:20:43Z</dcterms:created>
  <dcterms:modified xsi:type="dcterms:W3CDTF">2013-05-16T09:46:09Z</dcterms:modified>
</cp:coreProperties>
</file>